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5.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5"/>
    <p:sldMasterId id="2147483705" r:id="rId6"/>
    <p:sldMasterId id="2147483890" r:id="rId7"/>
    <p:sldMasterId id="2147483896" r:id="rId8"/>
    <p:sldMasterId id="2147483908" r:id="rId9"/>
    <p:sldMasterId id="2147483935" r:id="rId10"/>
  </p:sldMasterIdLst>
  <p:notesMasterIdLst>
    <p:notesMasterId r:id="rId62"/>
  </p:notesMasterIdLst>
  <p:handoutMasterIdLst>
    <p:handoutMasterId r:id="rId63"/>
  </p:handoutMasterIdLst>
  <p:sldIdLst>
    <p:sldId id="265" r:id="rId11"/>
    <p:sldId id="2145706339" r:id="rId12"/>
    <p:sldId id="2145706363" r:id="rId13"/>
    <p:sldId id="2303" r:id="rId14"/>
    <p:sldId id="2145706364" r:id="rId15"/>
    <p:sldId id="2145706365" r:id="rId16"/>
    <p:sldId id="2145706367" r:id="rId17"/>
    <p:sldId id="2384" r:id="rId18"/>
    <p:sldId id="2145706444" r:id="rId19"/>
    <p:sldId id="2252" r:id="rId20"/>
    <p:sldId id="2314" r:id="rId21"/>
    <p:sldId id="2264" r:id="rId22"/>
    <p:sldId id="2145706349" r:id="rId23"/>
    <p:sldId id="2145706369" r:id="rId24"/>
    <p:sldId id="2145706445" r:id="rId25"/>
    <p:sldId id="2145706359" r:id="rId26"/>
    <p:sldId id="4854" r:id="rId27"/>
    <p:sldId id="2145706446" r:id="rId28"/>
    <p:sldId id="2145706373" r:id="rId29"/>
    <p:sldId id="2372" r:id="rId30"/>
    <p:sldId id="2145706403" r:id="rId31"/>
    <p:sldId id="2145706371" r:id="rId32"/>
    <p:sldId id="2145706374" r:id="rId33"/>
    <p:sldId id="2145706348" r:id="rId34"/>
    <p:sldId id="2145706372" r:id="rId35"/>
    <p:sldId id="2145706431" r:id="rId36"/>
    <p:sldId id="4943" r:id="rId37"/>
    <p:sldId id="4986" r:id="rId38"/>
    <p:sldId id="2145706440" r:id="rId39"/>
    <p:sldId id="2145706433" r:id="rId40"/>
    <p:sldId id="4837" r:id="rId41"/>
    <p:sldId id="2145706434" r:id="rId42"/>
    <p:sldId id="5020" r:id="rId43"/>
    <p:sldId id="4790" r:id="rId44"/>
    <p:sldId id="4923" r:id="rId45"/>
    <p:sldId id="4945" r:id="rId46"/>
    <p:sldId id="2145706436" r:id="rId47"/>
    <p:sldId id="267" r:id="rId48"/>
    <p:sldId id="2278" r:id="rId49"/>
    <p:sldId id="2145706376" r:id="rId50"/>
    <p:sldId id="2145706447" r:id="rId51"/>
    <p:sldId id="2145706335" r:id="rId52"/>
    <p:sldId id="2145706336" r:id="rId53"/>
    <p:sldId id="2145706337" r:id="rId54"/>
    <p:sldId id="2145706437" r:id="rId55"/>
    <p:sldId id="260" r:id="rId56"/>
    <p:sldId id="2119" r:id="rId57"/>
    <p:sldId id="2145706343" r:id="rId58"/>
    <p:sldId id="2145706443" r:id="rId59"/>
    <p:sldId id="717" r:id="rId60"/>
    <p:sldId id="1953" r:id="rId61"/>
  </p:sldIdLst>
  <p:sldSz cx="12192000" cy="6858000"/>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5564BEE0-3582-488C-85D4-CFB2BAF2C4C5}">
          <p14:sldIdLst>
            <p14:sldId id="265"/>
            <p14:sldId id="2145706339"/>
            <p14:sldId id="2145706363"/>
            <p14:sldId id="2303"/>
            <p14:sldId id="2145706364"/>
            <p14:sldId id="2145706365"/>
            <p14:sldId id="2145706367"/>
            <p14:sldId id="2384"/>
            <p14:sldId id="2145706444"/>
            <p14:sldId id="2252"/>
            <p14:sldId id="2314"/>
            <p14:sldId id="2264"/>
            <p14:sldId id="2145706349"/>
            <p14:sldId id="2145706369"/>
            <p14:sldId id="2145706445"/>
            <p14:sldId id="2145706359"/>
            <p14:sldId id="4854"/>
            <p14:sldId id="2145706446"/>
            <p14:sldId id="2145706373"/>
            <p14:sldId id="2372"/>
            <p14:sldId id="2145706403"/>
            <p14:sldId id="2145706371"/>
            <p14:sldId id="2145706374"/>
            <p14:sldId id="2145706348"/>
            <p14:sldId id="2145706372"/>
            <p14:sldId id="2145706431"/>
            <p14:sldId id="4943"/>
            <p14:sldId id="4986"/>
            <p14:sldId id="2145706440"/>
            <p14:sldId id="2145706433"/>
            <p14:sldId id="4837"/>
            <p14:sldId id="2145706434"/>
            <p14:sldId id="5020"/>
            <p14:sldId id="4790"/>
            <p14:sldId id="4923"/>
            <p14:sldId id="4945"/>
            <p14:sldId id="2145706436"/>
            <p14:sldId id="267"/>
            <p14:sldId id="2278"/>
            <p14:sldId id="2145706376"/>
            <p14:sldId id="2145706447"/>
            <p14:sldId id="2145706335"/>
            <p14:sldId id="2145706336"/>
            <p14:sldId id="2145706337"/>
            <p14:sldId id="2145706437"/>
            <p14:sldId id="260"/>
            <p14:sldId id="2119"/>
            <p14:sldId id="2145706343"/>
            <p14:sldId id="2145706443"/>
            <p14:sldId id="717"/>
            <p14:sldId id="1953"/>
          </p14:sldIdLst>
        </p14:section>
      </p14:sectionLst>
    </p:ext>
    <p:ext uri="{EFAFB233-063F-42B5-8137-9DF3F51BA10A}">
      <p15:sldGuideLst xmlns:p15="http://schemas.microsoft.com/office/powerpoint/2012/main">
        <p15:guide id="1" orient="horz" pos="1204" userDrawn="1">
          <p15:clr>
            <a:srgbClr val="A4A3A4"/>
          </p15:clr>
        </p15:guide>
        <p15:guide id="2" pos="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Paul Maytum" initials="JPM" lastIdx="1" clrIdx="0">
    <p:extLst>
      <p:ext uri="{19B8F6BF-5375-455C-9EA6-DF929625EA0E}">
        <p15:presenceInfo xmlns:p15="http://schemas.microsoft.com/office/powerpoint/2012/main" userId="John Paul Maytum" providerId="None"/>
      </p:ext>
    </p:extLst>
  </p:cmAuthor>
  <p:cmAuthor id="2" name="Alexandra Pickard" initials="AP" lastIdx="1" clrIdx="1">
    <p:extLst>
      <p:ext uri="{19B8F6BF-5375-455C-9EA6-DF929625EA0E}">
        <p15:presenceInfo xmlns:p15="http://schemas.microsoft.com/office/powerpoint/2012/main" userId="Alexandra Pickard" providerId="None"/>
      </p:ext>
    </p:extLst>
  </p:cmAuthor>
  <p:cmAuthor id="3" name="Sue Hill" initials="SH" lastIdx="1" clrIdx="2">
    <p:extLst>
      <p:ext uri="{19B8F6BF-5375-455C-9EA6-DF929625EA0E}">
        <p15:presenceInfo xmlns:p15="http://schemas.microsoft.com/office/powerpoint/2012/main" userId="S-1-5-21-597545548-1168997572-679101248-48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97C"/>
    <a:srgbClr val="C2F4FF"/>
    <a:srgbClr val="B51345"/>
    <a:srgbClr val="005EB8"/>
    <a:srgbClr val="009639"/>
    <a:srgbClr val="2E858E"/>
    <a:srgbClr val="0F777F"/>
    <a:srgbClr val="FF33CC"/>
    <a:srgbClr val="25FF78"/>
    <a:srgbClr val="3EB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3C7D8-4C34-4148-9B99-F651A9AC5AC2}" v="1" dt="2020-12-08T10:03:51.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66" autoAdjust="0"/>
    <p:restoredTop sz="89777" autoAdjust="0"/>
  </p:normalViewPr>
  <p:slideViewPr>
    <p:cSldViewPr snapToGrid="0" snapToObjects="1">
      <p:cViewPr varScale="1">
        <p:scale>
          <a:sx n="88" d="100"/>
          <a:sy n="88" d="100"/>
        </p:scale>
        <p:origin x="86" y="82"/>
      </p:cViewPr>
      <p:guideLst>
        <p:guide orient="horz" pos="1204"/>
        <p:guide pos="44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Master" Target="slideMasters/slideMaster4.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HPO</a:t>
            </a:r>
          </a:p>
        </c:rich>
      </c:tx>
      <c:layout>
        <c:manualLayout>
          <c:xMode val="edge"/>
          <c:yMode val="edge"/>
          <c:x val="0.78478615065057333"/>
          <c:y val="7.1556708623310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'diagnostic rate'!$D$103</c:f>
              <c:strCache>
                <c:ptCount val="1"/>
                <c:pt idx="0">
                  <c:v>Diagnostic rate</c:v>
                </c:pt>
              </c:strCache>
            </c:strRef>
          </c:tx>
          <c:spPr>
            <a:solidFill>
              <a:schemeClr val="accent1"/>
            </a:solidFill>
            <a:ln>
              <a:noFill/>
            </a:ln>
            <a:effectLst/>
          </c:spPr>
          <c:invertIfNegative val="0"/>
          <c:cat>
            <c:strRef>
              <c:f>'diagnostic rate'!$A$104:$A$109</c:f>
              <c:strCache>
                <c:ptCount val="6"/>
                <c:pt idx="0">
                  <c:v>1 to 5</c:v>
                </c:pt>
                <c:pt idx="1">
                  <c:v>6 to 10</c:v>
                </c:pt>
                <c:pt idx="2">
                  <c:v>11 to 15</c:v>
                </c:pt>
                <c:pt idx="3">
                  <c:v>15 to 20</c:v>
                </c:pt>
                <c:pt idx="4">
                  <c:v>21 to 25</c:v>
                </c:pt>
                <c:pt idx="5">
                  <c:v>26 to 30</c:v>
                </c:pt>
              </c:strCache>
            </c:strRef>
          </c:cat>
          <c:val>
            <c:numRef>
              <c:f>'diagnostic rate'!$D$104:$D$109</c:f>
              <c:numCache>
                <c:formatCode>General</c:formatCode>
                <c:ptCount val="6"/>
                <c:pt idx="0">
                  <c:v>0.23529411764705899</c:v>
                </c:pt>
                <c:pt idx="1">
                  <c:v>0.36</c:v>
                </c:pt>
                <c:pt idx="2">
                  <c:v>0.38888888888888901</c:v>
                </c:pt>
                <c:pt idx="3">
                  <c:v>0.5</c:v>
                </c:pt>
                <c:pt idx="4">
                  <c:v>0.57142857142857095</c:v>
                </c:pt>
                <c:pt idx="5">
                  <c:v>0.66666666666666696</c:v>
                </c:pt>
              </c:numCache>
            </c:numRef>
          </c:val>
          <c:extLst>
            <c:ext xmlns:c16="http://schemas.microsoft.com/office/drawing/2014/chart" uri="{C3380CC4-5D6E-409C-BE32-E72D297353CC}">
              <c16:uniqueId val="{00000000-D15A-4831-94CE-7A067081191D}"/>
            </c:ext>
          </c:extLst>
        </c:ser>
        <c:dLbls>
          <c:showLegendKey val="0"/>
          <c:showVal val="0"/>
          <c:showCatName val="0"/>
          <c:showSerName val="0"/>
          <c:showPercent val="0"/>
          <c:showBubbleSize val="0"/>
        </c:dLbls>
        <c:gapWidth val="50"/>
        <c:axId val="951826112"/>
        <c:axId val="951851680"/>
      </c:barChart>
      <c:catAx>
        <c:axId val="95182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851680"/>
        <c:crosses val="autoZero"/>
        <c:auto val="1"/>
        <c:lblAlgn val="ctr"/>
        <c:lblOffset val="100"/>
        <c:noMultiLvlLbl val="0"/>
      </c:catAx>
      <c:valAx>
        <c:axId val="95185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82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image" Target="../media/image13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image" Target="../media/image1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3DD05-BA66-4439-B105-13693CC132D7}" type="doc">
      <dgm:prSet loTypeId="urn:microsoft.com/office/officeart/2005/8/layout/process1" loCatId="process" qsTypeId="urn:microsoft.com/office/officeart/2005/8/quickstyle/3d5" qsCatId="3D" csTypeId="urn:microsoft.com/office/officeart/2005/8/colors/accent1_2" csCatId="accent1" phldr="1"/>
      <dgm:spPr/>
    </dgm:pt>
    <dgm:pt modelId="{EE261D90-CDB5-4110-A2BD-455A67E60979}">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400" dirty="0"/>
            <a:t>Volume-based healthcare</a:t>
          </a:r>
          <a:endParaRPr lang="en-GB" sz="1400" i="1" dirty="0"/>
        </a:p>
      </dgm:t>
    </dgm:pt>
    <dgm:pt modelId="{A1725728-A5DC-4AF9-82BD-DC8AB63C5828}" type="parTrans" cxnId="{5605C622-732D-43D8-98A8-B7B21CD714D6}">
      <dgm:prSet/>
      <dgm:spPr/>
      <dgm:t>
        <a:bodyPr/>
        <a:lstStyle/>
        <a:p>
          <a:endParaRPr lang="en-GB"/>
        </a:p>
      </dgm:t>
    </dgm:pt>
    <dgm:pt modelId="{199B8468-2D7E-4335-A758-92D853FEEEA3}" type="sibTrans" cxnId="{5605C622-732D-43D8-98A8-B7B21CD714D6}">
      <dgm:prSet/>
      <dgm:spPr/>
      <dgm:t>
        <a:bodyPr/>
        <a:lstStyle/>
        <a:p>
          <a:endParaRPr lang="en-GB"/>
        </a:p>
      </dgm:t>
    </dgm:pt>
    <dgm:pt modelId="{63A188D5-E1D6-4E6B-9FA7-FAD7696263CE}">
      <dgm:prSet phldrT="[Text]" custT="1"/>
      <dgm:spPr>
        <a:solidFill>
          <a:schemeClr val="tx2"/>
        </a:solidFill>
      </dgm:spPr>
      <dgm:t>
        <a:bodyPr/>
        <a:lstStyle/>
        <a:p>
          <a:r>
            <a:rPr lang="en-GB" sz="1400" kern="1200"/>
            <a:t>Value-based healthcare</a:t>
          </a:r>
          <a:endParaRPr lang="en-GB" sz="1400" i="1" kern="1200" dirty="0">
            <a:latin typeface="Arial"/>
            <a:ea typeface="+mn-ea"/>
            <a:cs typeface="+mn-cs"/>
          </a:endParaRPr>
        </a:p>
      </dgm:t>
    </dgm:pt>
    <dgm:pt modelId="{9F8984BE-0745-4808-AD9E-635C4296F323}" type="parTrans" cxnId="{1AF93AA6-2446-4B76-B95A-F225BD37BE50}">
      <dgm:prSet/>
      <dgm:spPr/>
      <dgm:t>
        <a:bodyPr/>
        <a:lstStyle/>
        <a:p>
          <a:endParaRPr lang="en-GB"/>
        </a:p>
      </dgm:t>
    </dgm:pt>
    <dgm:pt modelId="{60A18274-BDE6-4353-88C4-49AA83FAFD45}" type="sibTrans" cxnId="{1AF93AA6-2446-4B76-B95A-F225BD37BE50}">
      <dgm:prSet/>
      <dgm:spPr/>
      <dgm:t>
        <a:bodyPr/>
        <a:lstStyle/>
        <a:p>
          <a:endParaRPr lang="en-GB"/>
        </a:p>
      </dgm:t>
    </dgm:pt>
    <dgm:pt modelId="{43A26D6A-7AF8-436B-A575-4E43208D5BE8}" type="pres">
      <dgm:prSet presAssocID="{2FF3DD05-BA66-4439-B105-13693CC132D7}" presName="Name0" presStyleCnt="0">
        <dgm:presLayoutVars>
          <dgm:dir/>
          <dgm:resizeHandles val="exact"/>
        </dgm:presLayoutVars>
      </dgm:prSet>
      <dgm:spPr/>
    </dgm:pt>
    <dgm:pt modelId="{E3666AAC-2B58-4618-B5F9-A49EC22A2091}" type="pres">
      <dgm:prSet presAssocID="{EE261D90-CDB5-4110-A2BD-455A67E60979}" presName="node" presStyleLbl="node1" presStyleIdx="0" presStyleCnt="2" custScaleY="60644">
        <dgm:presLayoutVars>
          <dgm:bulletEnabled val="1"/>
        </dgm:presLayoutVars>
      </dgm:prSet>
      <dgm:spPr/>
    </dgm:pt>
    <dgm:pt modelId="{A97EAA50-5449-4E8F-A45A-0073DFCF9C63}" type="pres">
      <dgm:prSet presAssocID="{199B8468-2D7E-4335-A758-92D853FEEEA3}" presName="sibTrans" presStyleLbl="sibTrans2D1" presStyleIdx="0" presStyleCnt="1"/>
      <dgm:spPr/>
    </dgm:pt>
    <dgm:pt modelId="{F38C418E-A9CD-4E3D-A3A1-9EFBE1E0B9A3}" type="pres">
      <dgm:prSet presAssocID="{199B8468-2D7E-4335-A758-92D853FEEEA3}" presName="connectorText" presStyleLbl="sibTrans2D1" presStyleIdx="0" presStyleCnt="1"/>
      <dgm:spPr/>
    </dgm:pt>
    <dgm:pt modelId="{7C1C8015-2F56-4512-A8DD-4AF39C9C5B48}" type="pres">
      <dgm:prSet presAssocID="{63A188D5-E1D6-4E6B-9FA7-FAD7696263CE}" presName="node" presStyleLbl="node1" presStyleIdx="1" presStyleCnt="2" custScaleY="60644">
        <dgm:presLayoutVars>
          <dgm:bulletEnabled val="1"/>
        </dgm:presLayoutVars>
      </dgm:prSet>
      <dgm:spPr/>
    </dgm:pt>
  </dgm:ptLst>
  <dgm:cxnLst>
    <dgm:cxn modelId="{5605C622-732D-43D8-98A8-B7B21CD714D6}" srcId="{2FF3DD05-BA66-4439-B105-13693CC132D7}" destId="{EE261D90-CDB5-4110-A2BD-455A67E60979}" srcOrd="0" destOrd="0" parTransId="{A1725728-A5DC-4AF9-82BD-DC8AB63C5828}" sibTransId="{199B8468-2D7E-4335-A758-92D853FEEEA3}"/>
    <dgm:cxn modelId="{FC1FBC5E-CFD3-44E7-A689-B7DEBAE3E138}" type="presOf" srcId="{63A188D5-E1D6-4E6B-9FA7-FAD7696263CE}" destId="{7C1C8015-2F56-4512-A8DD-4AF39C9C5B48}" srcOrd="0" destOrd="0" presId="urn:microsoft.com/office/officeart/2005/8/layout/process1"/>
    <dgm:cxn modelId="{084D9087-49BE-4201-8A68-3505C2331B78}" type="presOf" srcId="{EE261D90-CDB5-4110-A2BD-455A67E60979}" destId="{E3666AAC-2B58-4618-B5F9-A49EC22A2091}" srcOrd="0" destOrd="0" presId="urn:microsoft.com/office/officeart/2005/8/layout/process1"/>
    <dgm:cxn modelId="{1AF93AA6-2446-4B76-B95A-F225BD37BE50}" srcId="{2FF3DD05-BA66-4439-B105-13693CC132D7}" destId="{63A188D5-E1D6-4E6B-9FA7-FAD7696263CE}" srcOrd="1" destOrd="0" parTransId="{9F8984BE-0745-4808-AD9E-635C4296F323}" sibTransId="{60A18274-BDE6-4353-88C4-49AA83FAFD45}"/>
    <dgm:cxn modelId="{741ABAAE-CDD1-4E75-A383-0E227724888A}" type="presOf" srcId="{199B8468-2D7E-4335-A758-92D853FEEEA3}" destId="{A97EAA50-5449-4E8F-A45A-0073DFCF9C63}" srcOrd="0" destOrd="0" presId="urn:microsoft.com/office/officeart/2005/8/layout/process1"/>
    <dgm:cxn modelId="{5E41BFDF-B98E-4826-89D8-A79E74ED7532}" type="presOf" srcId="{2FF3DD05-BA66-4439-B105-13693CC132D7}" destId="{43A26D6A-7AF8-436B-A575-4E43208D5BE8}" srcOrd="0" destOrd="0" presId="urn:microsoft.com/office/officeart/2005/8/layout/process1"/>
    <dgm:cxn modelId="{B155B5E7-209B-401C-8886-D3E8D4344AE9}" type="presOf" srcId="{199B8468-2D7E-4335-A758-92D853FEEEA3}" destId="{F38C418E-A9CD-4E3D-A3A1-9EFBE1E0B9A3}" srcOrd="1" destOrd="0" presId="urn:microsoft.com/office/officeart/2005/8/layout/process1"/>
    <dgm:cxn modelId="{4C953DBA-8ACF-47CA-956B-43649B9864E5}" type="presParOf" srcId="{43A26D6A-7AF8-436B-A575-4E43208D5BE8}" destId="{E3666AAC-2B58-4618-B5F9-A49EC22A2091}" srcOrd="0" destOrd="0" presId="urn:microsoft.com/office/officeart/2005/8/layout/process1"/>
    <dgm:cxn modelId="{4D9C04E0-FB3D-468B-A5FF-D940EBFAD70D}" type="presParOf" srcId="{43A26D6A-7AF8-436B-A575-4E43208D5BE8}" destId="{A97EAA50-5449-4E8F-A45A-0073DFCF9C63}" srcOrd="1" destOrd="0" presId="urn:microsoft.com/office/officeart/2005/8/layout/process1"/>
    <dgm:cxn modelId="{F4AB17A1-B0C8-4826-A7B2-72568AF23000}" type="presParOf" srcId="{A97EAA50-5449-4E8F-A45A-0073DFCF9C63}" destId="{F38C418E-A9CD-4E3D-A3A1-9EFBE1E0B9A3}" srcOrd="0" destOrd="0" presId="urn:microsoft.com/office/officeart/2005/8/layout/process1"/>
    <dgm:cxn modelId="{936B4F2F-8C00-447C-AD43-D11E6A958940}" type="presParOf" srcId="{43A26D6A-7AF8-436B-A575-4E43208D5BE8}" destId="{7C1C8015-2F56-4512-A8DD-4AF39C9C5B48}"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FA2C03-1E6B-4284-B9A6-F30D2DC75CF4}"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GB"/>
        </a:p>
      </dgm:t>
    </dgm:pt>
    <dgm:pt modelId="{8AEC1465-431A-4201-9DF1-0DA15F29D793}">
      <dgm:prSet phldrT="[Text]" phldr="1"/>
      <dgm:spPr>
        <a:noFill/>
        <a:ln>
          <a:noFill/>
        </a:ln>
      </dgm:spPr>
      <dgm:t>
        <a:bodyPr/>
        <a:lstStyle/>
        <a:p>
          <a:endParaRPr lang="en-GB" dirty="0"/>
        </a:p>
      </dgm:t>
    </dgm:pt>
    <dgm:pt modelId="{0E39F558-E78A-448F-BE7E-D6B5F0704CA4}" type="parTrans" cxnId="{F2953D8F-487D-4720-B8CC-423838161095}">
      <dgm:prSet/>
      <dgm:spPr/>
      <dgm:t>
        <a:bodyPr/>
        <a:lstStyle/>
        <a:p>
          <a:endParaRPr lang="en-GB"/>
        </a:p>
      </dgm:t>
    </dgm:pt>
    <dgm:pt modelId="{1D0577EA-215E-4840-940F-0CA40986372A}" type="sibTrans" cxnId="{F2953D8F-487D-4720-B8CC-423838161095}">
      <dgm:prSet/>
      <dgm:spPr/>
      <dgm:t>
        <a:bodyPr/>
        <a:lstStyle/>
        <a:p>
          <a:endParaRPr lang="en-GB"/>
        </a:p>
      </dgm:t>
    </dgm:pt>
    <dgm:pt modelId="{04278DD6-4E62-42FF-9A76-E9586A2D8840}">
      <dgm:prSet phldrT="[Text]" custT="1"/>
      <dgm:spPr/>
      <dgm:t>
        <a:bodyPr/>
        <a:lstStyle/>
        <a:p>
          <a:pPr algn="ctr"/>
          <a:r>
            <a:rPr lang="en-GB" sz="1800" dirty="0"/>
            <a:t>Continuing Professional development – </a:t>
          </a:r>
          <a:r>
            <a:rPr lang="en-GB" sz="1800" dirty="0">
              <a:solidFill>
                <a:schemeClr val="accent1"/>
              </a:solidFill>
            </a:rPr>
            <a:t>upskilling</a:t>
          </a:r>
          <a:r>
            <a:rPr lang="en-GB" sz="1800" dirty="0"/>
            <a:t> existing staff</a:t>
          </a:r>
        </a:p>
      </dgm:t>
    </dgm:pt>
    <dgm:pt modelId="{A0F3121C-75AA-4C17-AFEA-9FFBE4F3CFE9}" type="parTrans" cxnId="{EE88C602-A162-4CAA-8A5F-446C92EAFE5D}">
      <dgm:prSet/>
      <dgm:spPr/>
      <dgm:t>
        <a:bodyPr/>
        <a:lstStyle/>
        <a:p>
          <a:endParaRPr lang="en-GB"/>
        </a:p>
      </dgm:t>
    </dgm:pt>
    <dgm:pt modelId="{3EDEEDCB-B360-4C17-9FC5-F0E2D15F8F59}" type="sibTrans" cxnId="{EE88C602-A162-4CAA-8A5F-446C92EAFE5D}">
      <dgm:prSet/>
      <dgm:spPr/>
      <dgm:t>
        <a:bodyPr/>
        <a:lstStyle/>
        <a:p>
          <a:endParaRPr lang="en-GB"/>
        </a:p>
      </dgm:t>
    </dgm:pt>
    <dgm:pt modelId="{BF9B07C8-AAFD-400F-81B3-3B12D437428A}">
      <dgm:prSet phldrT="[Text]" custT="1"/>
      <dgm:spPr/>
      <dgm:t>
        <a:bodyPr/>
        <a:lstStyle/>
        <a:p>
          <a:pPr algn="l"/>
          <a:r>
            <a:rPr lang="en-GB" sz="1800" dirty="0"/>
            <a:t>Clinical and Professional </a:t>
          </a:r>
        </a:p>
        <a:p>
          <a:pPr algn="l"/>
          <a:r>
            <a:rPr lang="en-GB" sz="1800" dirty="0">
              <a:solidFill>
                <a:schemeClr val="accent1"/>
              </a:solidFill>
            </a:rPr>
            <a:t>during </a:t>
          </a:r>
        </a:p>
        <a:p>
          <a:pPr algn="l"/>
          <a:r>
            <a:rPr lang="en-GB" sz="1800" dirty="0">
              <a:solidFill>
                <a:schemeClr val="accent1"/>
              </a:solidFill>
            </a:rPr>
            <a:t> training</a:t>
          </a:r>
          <a:endParaRPr lang="en-GB" sz="1800" dirty="0"/>
        </a:p>
      </dgm:t>
    </dgm:pt>
    <dgm:pt modelId="{052CCCAF-8948-4A8F-A3B4-C984014FFD44}" type="parTrans" cxnId="{4262F5A5-AE43-4792-976F-BE2BA42D75EB}">
      <dgm:prSet/>
      <dgm:spPr/>
      <dgm:t>
        <a:bodyPr/>
        <a:lstStyle/>
        <a:p>
          <a:endParaRPr lang="en-GB"/>
        </a:p>
      </dgm:t>
    </dgm:pt>
    <dgm:pt modelId="{E75130E0-AE21-4888-B4A3-8BE54FF8A9D5}" type="sibTrans" cxnId="{4262F5A5-AE43-4792-976F-BE2BA42D75EB}">
      <dgm:prSet/>
      <dgm:spPr/>
      <dgm:t>
        <a:bodyPr/>
        <a:lstStyle/>
        <a:p>
          <a:endParaRPr lang="en-GB"/>
        </a:p>
      </dgm:t>
    </dgm:pt>
    <dgm:pt modelId="{C32E24C8-47C7-4F3D-B004-616A34BA4707}">
      <dgm:prSet phldrT="[Text]" custT="1"/>
      <dgm:spPr/>
      <dgm:t>
        <a:bodyPr/>
        <a:lstStyle/>
        <a:p>
          <a:pPr algn="ctr"/>
          <a:r>
            <a:rPr lang="en-GB" sz="1100" dirty="0"/>
            <a:t>‘ </a:t>
          </a:r>
          <a:r>
            <a:rPr lang="en-GB" sz="1800" dirty="0"/>
            <a:t>Socialising’ the Genome- </a:t>
          </a:r>
          <a:r>
            <a:rPr lang="en-GB" sz="1800" dirty="0">
              <a:solidFill>
                <a:schemeClr val="accent1"/>
              </a:solidFill>
            </a:rPr>
            <a:t>engagement </a:t>
          </a:r>
          <a:r>
            <a:rPr lang="en-GB" sz="1800" dirty="0"/>
            <a:t>and </a:t>
          </a:r>
          <a:r>
            <a:rPr lang="en-GB" sz="1800" dirty="0">
              <a:solidFill>
                <a:schemeClr val="accent1"/>
              </a:solidFill>
            </a:rPr>
            <a:t>awareness</a:t>
          </a:r>
          <a:r>
            <a:rPr lang="en-GB" sz="1800" dirty="0"/>
            <a:t> raising</a:t>
          </a:r>
        </a:p>
      </dgm:t>
    </dgm:pt>
    <dgm:pt modelId="{E3F22A10-8F80-43AF-A57B-92719AA5F8C7}" type="parTrans" cxnId="{B612E740-3675-4231-98D3-9C309534F351}">
      <dgm:prSet/>
      <dgm:spPr/>
      <dgm:t>
        <a:bodyPr/>
        <a:lstStyle/>
        <a:p>
          <a:endParaRPr lang="en-GB"/>
        </a:p>
      </dgm:t>
    </dgm:pt>
    <dgm:pt modelId="{C2836072-EADB-4526-8927-323D6C1E4D7E}" type="sibTrans" cxnId="{B612E740-3675-4231-98D3-9C309534F351}">
      <dgm:prSet/>
      <dgm:spPr/>
      <dgm:t>
        <a:bodyPr/>
        <a:lstStyle/>
        <a:p>
          <a:endParaRPr lang="en-GB"/>
        </a:p>
      </dgm:t>
    </dgm:pt>
    <dgm:pt modelId="{7CE4C673-A425-4259-AB02-943BF4AD3E46}" type="pres">
      <dgm:prSet presAssocID="{59FA2C03-1E6B-4284-B9A6-F30D2DC75CF4}" presName="Name0" presStyleCnt="0">
        <dgm:presLayoutVars>
          <dgm:chMax val="1"/>
          <dgm:chPref val="1"/>
          <dgm:dir/>
          <dgm:resizeHandles/>
        </dgm:presLayoutVars>
      </dgm:prSet>
      <dgm:spPr/>
    </dgm:pt>
    <dgm:pt modelId="{B578D542-8A7D-4919-8492-B3678B29752C}" type="pres">
      <dgm:prSet presAssocID="{8AEC1465-431A-4201-9DF1-0DA15F29D793}" presName="Parent" presStyleLbl="node1" presStyleIdx="0" presStyleCnt="2">
        <dgm:presLayoutVars>
          <dgm:chMax val="4"/>
          <dgm:chPref val="3"/>
        </dgm:presLayoutVars>
      </dgm:prSet>
      <dgm:spPr/>
    </dgm:pt>
    <dgm:pt modelId="{2BC37098-59AF-4CB2-A422-3DD9C2FBF004}" type="pres">
      <dgm:prSet presAssocID="{04278DD6-4E62-42FF-9A76-E9586A2D8840}" presName="Accent" presStyleLbl="node1" presStyleIdx="1" presStyleCnt="2" custLinFactNeighborX="-471" custLinFactNeighborY="-452"/>
      <dgm:spPr/>
    </dgm:pt>
    <dgm:pt modelId="{F7F632EB-6FAD-4A3E-A76B-8C1E9A73E584}" type="pres">
      <dgm:prSet presAssocID="{04278DD6-4E62-42FF-9A76-E9586A2D8840}" presName="Image1" presStyleLbl="fgImgPlace1" presStyleIdx="0" presStyleCnt="3" custLinFactNeighborX="-19711" custLinFactNeighborY="-1849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D98CB882-4847-4BF4-8536-2DDA29BEE99F}" type="pres">
      <dgm:prSet presAssocID="{04278DD6-4E62-42FF-9A76-E9586A2D8840}" presName="Child1" presStyleLbl="revTx" presStyleIdx="0" presStyleCnt="3" custScaleX="142414" custScaleY="152098" custLinFactX="-100000" custLinFactNeighborX="-115837" custLinFactNeighborY="-41813">
        <dgm:presLayoutVars>
          <dgm:chMax val="0"/>
          <dgm:chPref val="0"/>
          <dgm:bulletEnabled val="1"/>
        </dgm:presLayoutVars>
      </dgm:prSet>
      <dgm:spPr/>
    </dgm:pt>
    <dgm:pt modelId="{23F162E5-3EDA-4523-A46E-3AC835959010}" type="pres">
      <dgm:prSet presAssocID="{BF9B07C8-AAFD-400F-81B3-3B12D437428A}" presName="Image2" presStyleCnt="0"/>
      <dgm:spPr/>
    </dgm:pt>
    <dgm:pt modelId="{D75588E4-C7AF-4122-B0F7-0C68C7E6901A}" type="pres">
      <dgm:prSet presAssocID="{BF9B07C8-AAFD-400F-81B3-3B12D437428A}" presName="Imag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1C30502-0AAC-4903-BC87-E1CE004BD91A}" type="pres">
      <dgm:prSet presAssocID="{BF9B07C8-AAFD-400F-81B3-3B12D437428A}" presName="Child2" presStyleLbl="revTx" presStyleIdx="1" presStyleCnt="3" custScaleX="133680" custScaleY="90644" custLinFactX="-48197" custLinFactNeighborX="-100000" custLinFactNeighborY="2556">
        <dgm:presLayoutVars>
          <dgm:chMax val="0"/>
          <dgm:chPref val="0"/>
          <dgm:bulletEnabled val="1"/>
        </dgm:presLayoutVars>
      </dgm:prSet>
      <dgm:spPr/>
    </dgm:pt>
    <dgm:pt modelId="{67B88991-64B3-46D0-AEEF-1B452D0A8E8E}" type="pres">
      <dgm:prSet presAssocID="{C32E24C8-47C7-4F3D-B004-616A34BA4707}" presName="Image3" presStyleCnt="0"/>
      <dgm:spPr/>
    </dgm:pt>
    <dgm:pt modelId="{3BFB3D9C-A3DA-4346-91C3-C59457386A07}" type="pres">
      <dgm:prSet presAssocID="{C32E24C8-47C7-4F3D-B004-616A34BA4707}" presName="Image" presStyleLbl="fgImgPlace1" presStyleIdx="2" presStyleCnt="3" custScaleX="101523" custScaleY="89850" custLinFactNeighborX="-17834" custLinFactNeighborY="6689"/>
      <dgm:spPr>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14096" b="8283"/>
          </a:stretch>
        </a:blipFill>
      </dgm:spPr>
    </dgm:pt>
    <dgm:pt modelId="{3C331114-DFA3-4A7C-9F55-194A1ED720F5}" type="pres">
      <dgm:prSet presAssocID="{C32E24C8-47C7-4F3D-B004-616A34BA4707}" presName="Child3" presStyleLbl="revTx" presStyleIdx="2" presStyleCnt="3" custScaleX="170861" custScaleY="68450" custLinFactX="-100000" custLinFactNeighborX="-133705" custLinFactNeighborY="27795">
        <dgm:presLayoutVars>
          <dgm:chMax val="0"/>
          <dgm:chPref val="0"/>
          <dgm:bulletEnabled val="1"/>
        </dgm:presLayoutVars>
      </dgm:prSet>
      <dgm:spPr/>
    </dgm:pt>
  </dgm:ptLst>
  <dgm:cxnLst>
    <dgm:cxn modelId="{EE88C602-A162-4CAA-8A5F-446C92EAFE5D}" srcId="{8AEC1465-431A-4201-9DF1-0DA15F29D793}" destId="{04278DD6-4E62-42FF-9A76-E9586A2D8840}" srcOrd="0" destOrd="0" parTransId="{A0F3121C-75AA-4C17-AFEA-9FFBE4F3CFE9}" sibTransId="{3EDEEDCB-B360-4C17-9FC5-F0E2D15F8F59}"/>
    <dgm:cxn modelId="{3DEB4C0A-D593-44F4-8D76-D89B2453EA52}" type="presOf" srcId="{59FA2C03-1E6B-4284-B9A6-F30D2DC75CF4}" destId="{7CE4C673-A425-4259-AB02-943BF4AD3E46}" srcOrd="0" destOrd="0" presId="urn:microsoft.com/office/officeart/2011/layout/RadialPictureList"/>
    <dgm:cxn modelId="{3B260A1F-33D6-4D39-BC60-68E1C611BDD9}" type="presOf" srcId="{8AEC1465-431A-4201-9DF1-0DA15F29D793}" destId="{B578D542-8A7D-4919-8492-B3678B29752C}" srcOrd="0" destOrd="0" presId="urn:microsoft.com/office/officeart/2011/layout/RadialPictureList"/>
    <dgm:cxn modelId="{B612E740-3675-4231-98D3-9C309534F351}" srcId="{8AEC1465-431A-4201-9DF1-0DA15F29D793}" destId="{C32E24C8-47C7-4F3D-B004-616A34BA4707}" srcOrd="2" destOrd="0" parTransId="{E3F22A10-8F80-43AF-A57B-92719AA5F8C7}" sibTransId="{C2836072-EADB-4526-8927-323D6C1E4D7E}"/>
    <dgm:cxn modelId="{2AE8A74B-6FE2-448B-B1FC-EEE3E3AC22BC}" type="presOf" srcId="{04278DD6-4E62-42FF-9A76-E9586A2D8840}" destId="{D98CB882-4847-4BF4-8536-2DDA29BEE99F}" srcOrd="0" destOrd="0" presId="urn:microsoft.com/office/officeart/2011/layout/RadialPictureList"/>
    <dgm:cxn modelId="{C48EA26F-3316-4278-A3C4-8754B6EEC8B8}" type="presOf" srcId="{C32E24C8-47C7-4F3D-B004-616A34BA4707}" destId="{3C331114-DFA3-4A7C-9F55-194A1ED720F5}" srcOrd="0" destOrd="0" presId="urn:microsoft.com/office/officeart/2011/layout/RadialPictureList"/>
    <dgm:cxn modelId="{F2953D8F-487D-4720-B8CC-423838161095}" srcId="{59FA2C03-1E6B-4284-B9A6-F30D2DC75CF4}" destId="{8AEC1465-431A-4201-9DF1-0DA15F29D793}" srcOrd="0" destOrd="0" parTransId="{0E39F558-E78A-448F-BE7E-D6B5F0704CA4}" sibTransId="{1D0577EA-215E-4840-940F-0CA40986372A}"/>
    <dgm:cxn modelId="{4262F5A5-AE43-4792-976F-BE2BA42D75EB}" srcId="{8AEC1465-431A-4201-9DF1-0DA15F29D793}" destId="{BF9B07C8-AAFD-400F-81B3-3B12D437428A}" srcOrd="1" destOrd="0" parTransId="{052CCCAF-8948-4A8F-A3B4-C984014FFD44}" sibTransId="{E75130E0-AE21-4888-B4A3-8BE54FF8A9D5}"/>
    <dgm:cxn modelId="{B3DECCEE-DE76-435E-B1A1-1B446430C49C}" type="presOf" srcId="{BF9B07C8-AAFD-400F-81B3-3B12D437428A}" destId="{01C30502-0AAC-4903-BC87-E1CE004BD91A}" srcOrd="0" destOrd="0" presId="urn:microsoft.com/office/officeart/2011/layout/RadialPictureList"/>
    <dgm:cxn modelId="{2F67DA8A-A874-4382-9BBC-6E08108890BB}" type="presParOf" srcId="{7CE4C673-A425-4259-AB02-943BF4AD3E46}" destId="{B578D542-8A7D-4919-8492-B3678B29752C}" srcOrd="0" destOrd="0" presId="urn:microsoft.com/office/officeart/2011/layout/RadialPictureList"/>
    <dgm:cxn modelId="{C5B1FFC2-0907-4313-9B98-39A0D123F174}" type="presParOf" srcId="{7CE4C673-A425-4259-AB02-943BF4AD3E46}" destId="{2BC37098-59AF-4CB2-A422-3DD9C2FBF004}" srcOrd="1" destOrd="0" presId="urn:microsoft.com/office/officeart/2011/layout/RadialPictureList"/>
    <dgm:cxn modelId="{29B7DDAA-6F9B-43EF-9667-A541C9266280}" type="presParOf" srcId="{7CE4C673-A425-4259-AB02-943BF4AD3E46}" destId="{F7F632EB-6FAD-4A3E-A76B-8C1E9A73E584}" srcOrd="2" destOrd="0" presId="urn:microsoft.com/office/officeart/2011/layout/RadialPictureList"/>
    <dgm:cxn modelId="{7617CE10-8650-4A99-BE04-AE25EAA965FF}" type="presParOf" srcId="{7CE4C673-A425-4259-AB02-943BF4AD3E46}" destId="{D98CB882-4847-4BF4-8536-2DDA29BEE99F}" srcOrd="3" destOrd="0" presId="urn:microsoft.com/office/officeart/2011/layout/RadialPictureList"/>
    <dgm:cxn modelId="{5BBBCCBE-CB66-429B-A27E-E6550658EEE6}" type="presParOf" srcId="{7CE4C673-A425-4259-AB02-943BF4AD3E46}" destId="{23F162E5-3EDA-4523-A46E-3AC835959010}" srcOrd="4" destOrd="0" presId="urn:microsoft.com/office/officeart/2011/layout/RadialPictureList"/>
    <dgm:cxn modelId="{E7EECF64-2C3B-4957-8DA6-8A5C3CF17E9C}" type="presParOf" srcId="{23F162E5-3EDA-4523-A46E-3AC835959010}" destId="{D75588E4-C7AF-4122-B0F7-0C68C7E6901A}" srcOrd="0" destOrd="0" presId="urn:microsoft.com/office/officeart/2011/layout/RadialPictureList"/>
    <dgm:cxn modelId="{E97E89E2-8919-4A9E-9306-A612E5391B22}" type="presParOf" srcId="{7CE4C673-A425-4259-AB02-943BF4AD3E46}" destId="{01C30502-0AAC-4903-BC87-E1CE004BD91A}" srcOrd="5" destOrd="0" presId="urn:microsoft.com/office/officeart/2011/layout/RadialPictureList"/>
    <dgm:cxn modelId="{29DB7F4B-7AED-4B76-8A15-3409BADA7CA7}" type="presParOf" srcId="{7CE4C673-A425-4259-AB02-943BF4AD3E46}" destId="{67B88991-64B3-46D0-AEEF-1B452D0A8E8E}" srcOrd="6" destOrd="0" presId="urn:microsoft.com/office/officeart/2011/layout/RadialPictureList"/>
    <dgm:cxn modelId="{8A347F92-E6C7-4959-96C9-499FB4FBD49C}" type="presParOf" srcId="{67B88991-64B3-46D0-AEEF-1B452D0A8E8E}" destId="{3BFB3D9C-A3DA-4346-91C3-C59457386A07}" srcOrd="0" destOrd="0" presId="urn:microsoft.com/office/officeart/2011/layout/RadialPictureList"/>
    <dgm:cxn modelId="{1416AC93-89A7-4ED0-B8E2-DA993AFF3954}" type="presParOf" srcId="{7CE4C673-A425-4259-AB02-943BF4AD3E46}" destId="{3C331114-DFA3-4A7C-9F55-194A1ED720F5}" srcOrd="7" destOrd="0" presId="urn:microsoft.com/office/officeart/2011/layout/RadialPictur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3A3183-1D6E-604B-A098-0F7941867D32}" type="doc">
      <dgm:prSet loTypeId="urn:microsoft.com/office/officeart/2005/8/layout/cycle8" loCatId="" qsTypeId="urn:microsoft.com/office/officeart/2005/8/quickstyle/simple1" qsCatId="simple" csTypeId="urn:microsoft.com/office/officeart/2005/8/colors/accent1_2" csCatId="accent1" phldr="1"/>
      <dgm:spPr/>
    </dgm:pt>
    <dgm:pt modelId="{0C4F440F-4EEE-7E4D-A40B-B02D5724936A}">
      <dgm:prSet phldrT="[Text]" custT="1"/>
      <dgm:spPr>
        <a:solidFill>
          <a:schemeClr val="tx2"/>
        </a:solidFill>
      </dgm:spPr>
      <dgm:t>
        <a:bodyPr/>
        <a:lstStyle/>
        <a:p>
          <a:r>
            <a:rPr lang="en-GB" sz="2000" dirty="0">
              <a:latin typeface="Arial" panose="020B0604020202020204" pitchFamily="34" charset="0"/>
              <a:ea typeface="Cambria" panose="02040503050406030204" pitchFamily="18" charset="0"/>
              <a:cs typeface="Arial" panose="020B0604020202020204" pitchFamily="34" charset="0"/>
            </a:rPr>
            <a:t>Sentinel genomic surveillance</a:t>
          </a:r>
        </a:p>
      </dgm:t>
    </dgm:pt>
    <dgm:pt modelId="{C1AD2B6E-37C6-9F4D-9EF0-6C05ADBEC1DE}" type="parTrans" cxnId="{C58734A3-CB71-B042-81AC-4EA92C59A0CA}">
      <dgm:prSet/>
      <dgm:spPr/>
      <dgm:t>
        <a:bodyPr/>
        <a:lstStyle/>
        <a:p>
          <a:endParaRPr lang="en-GB"/>
        </a:p>
      </dgm:t>
    </dgm:pt>
    <dgm:pt modelId="{CAA83143-7E44-CF4C-957E-70F7178D0889}" type="sibTrans" cxnId="{C58734A3-CB71-B042-81AC-4EA92C59A0CA}">
      <dgm:prSet/>
      <dgm:spPr/>
      <dgm:t>
        <a:bodyPr/>
        <a:lstStyle/>
        <a:p>
          <a:endParaRPr lang="en-GB"/>
        </a:p>
      </dgm:t>
    </dgm:pt>
    <dgm:pt modelId="{508D758E-263D-8D4E-90BB-6FCBE71536AC}">
      <dgm:prSet phldrT="[Text]" custT="1"/>
      <dgm:spPr>
        <a:solidFill>
          <a:schemeClr val="tx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2100" dirty="0"/>
        </a:p>
        <a:p>
          <a:pPr marL="0" marR="0" lvl="0" indent="0" defTabSz="91440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ea typeface="Cambria" panose="02040503050406030204" pitchFamily="18" charset="0"/>
              <a:cs typeface="Arial" panose="020B0604020202020204" pitchFamily="34" charset="0"/>
            </a:rPr>
            <a:t>Support to national COVID-19 projects</a:t>
          </a:r>
        </a:p>
      </dgm:t>
    </dgm:pt>
    <dgm:pt modelId="{B2D8B114-81F9-1943-AAB7-9F3D32E55FD4}" type="parTrans" cxnId="{07DEBB3F-C59C-2649-89B3-82A95A47C125}">
      <dgm:prSet/>
      <dgm:spPr/>
      <dgm:t>
        <a:bodyPr/>
        <a:lstStyle/>
        <a:p>
          <a:endParaRPr lang="en-GB"/>
        </a:p>
      </dgm:t>
    </dgm:pt>
    <dgm:pt modelId="{20AC9BF8-159E-B449-917C-93FCE7FCC355}" type="sibTrans" cxnId="{07DEBB3F-C59C-2649-89B3-82A95A47C125}">
      <dgm:prSet/>
      <dgm:spPr/>
      <dgm:t>
        <a:bodyPr/>
        <a:lstStyle/>
        <a:p>
          <a:endParaRPr lang="en-GB"/>
        </a:p>
      </dgm:t>
    </dgm:pt>
    <dgm:pt modelId="{7392A06C-32B3-C746-A7B2-96B4E330943C}">
      <dgm:prSet phldrT="[Text]" custT="1"/>
      <dgm:spPr>
        <a:solidFill>
          <a:schemeClr val="tx2"/>
        </a:solidFill>
      </dgm:spPr>
      <dgm:t>
        <a:bodyPr/>
        <a:lstStyle/>
        <a:p>
          <a:r>
            <a:rPr lang="en-GB" sz="2000" dirty="0">
              <a:latin typeface="Arial" panose="020B0604020202020204" pitchFamily="34" charset="0"/>
              <a:ea typeface="Cambria" panose="02040503050406030204" pitchFamily="18" charset="0"/>
              <a:cs typeface="Arial" panose="020B0604020202020204" pitchFamily="34" charset="0"/>
            </a:rPr>
            <a:t>Mutational analysis and tracking</a:t>
          </a:r>
        </a:p>
      </dgm:t>
    </dgm:pt>
    <dgm:pt modelId="{BDE1A408-5327-3145-A59A-1D499DF6029B}" type="parTrans" cxnId="{7115043E-40DE-1A4E-BB9F-BF1E6FFA0F13}">
      <dgm:prSet/>
      <dgm:spPr/>
      <dgm:t>
        <a:bodyPr/>
        <a:lstStyle/>
        <a:p>
          <a:endParaRPr lang="en-GB"/>
        </a:p>
      </dgm:t>
    </dgm:pt>
    <dgm:pt modelId="{AD6AD8FA-689D-B341-86E0-DDC110805BE3}" type="sibTrans" cxnId="{7115043E-40DE-1A4E-BB9F-BF1E6FFA0F13}">
      <dgm:prSet/>
      <dgm:spPr/>
      <dgm:t>
        <a:bodyPr/>
        <a:lstStyle/>
        <a:p>
          <a:endParaRPr lang="en-GB"/>
        </a:p>
      </dgm:t>
    </dgm:pt>
    <dgm:pt modelId="{6482F767-E7FE-F947-96FD-6BADC2F1EA54}">
      <dgm:prSet custT="1"/>
      <dgm:spPr>
        <a:solidFill>
          <a:schemeClr val="tx2"/>
        </a:solidFill>
      </dgm:spPr>
      <dgm:t>
        <a:bodyPr/>
        <a:lstStyle/>
        <a:p>
          <a:r>
            <a:rPr lang="en-GB" sz="2000" dirty="0">
              <a:latin typeface="Arial" panose="020B0604020202020204" pitchFamily="34" charset="0"/>
              <a:ea typeface="Cambria" panose="02040503050406030204" pitchFamily="18" charset="0"/>
              <a:cs typeface="Arial" panose="020B0604020202020204" pitchFamily="34" charset="0"/>
            </a:rPr>
            <a:t>Transmission &amp; outbreak investigation</a:t>
          </a:r>
        </a:p>
      </dgm:t>
    </dgm:pt>
    <dgm:pt modelId="{2B75B2BB-3188-C742-9AF2-3E45B22161B6}" type="parTrans" cxnId="{AD22A9F0-C5B2-D54B-9D7B-2A4AC83A859A}">
      <dgm:prSet/>
      <dgm:spPr/>
      <dgm:t>
        <a:bodyPr/>
        <a:lstStyle/>
        <a:p>
          <a:endParaRPr lang="en-GB"/>
        </a:p>
      </dgm:t>
    </dgm:pt>
    <dgm:pt modelId="{EDF8311F-B7B3-954E-8633-B3B7C6A4B86E}" type="sibTrans" cxnId="{AD22A9F0-C5B2-D54B-9D7B-2A4AC83A859A}">
      <dgm:prSet/>
      <dgm:spPr/>
      <dgm:t>
        <a:bodyPr/>
        <a:lstStyle/>
        <a:p>
          <a:endParaRPr lang="en-GB"/>
        </a:p>
      </dgm:t>
    </dgm:pt>
    <dgm:pt modelId="{B1C4469C-5072-AA44-9438-CD22EAC82068}" type="pres">
      <dgm:prSet presAssocID="{BB3A3183-1D6E-604B-A098-0F7941867D32}" presName="compositeShape" presStyleCnt="0">
        <dgm:presLayoutVars>
          <dgm:chMax val="7"/>
          <dgm:dir/>
          <dgm:resizeHandles val="exact"/>
        </dgm:presLayoutVars>
      </dgm:prSet>
      <dgm:spPr/>
    </dgm:pt>
    <dgm:pt modelId="{D708F0AF-366C-8041-A9E6-361A8303BF97}" type="pres">
      <dgm:prSet presAssocID="{BB3A3183-1D6E-604B-A098-0F7941867D32}" presName="wedge1" presStyleLbl="node1" presStyleIdx="0" presStyleCnt="4"/>
      <dgm:spPr/>
    </dgm:pt>
    <dgm:pt modelId="{1BB4BFC1-FC84-2F46-8C7B-65BDA671BBEE}" type="pres">
      <dgm:prSet presAssocID="{BB3A3183-1D6E-604B-A098-0F7941867D32}" presName="dummy1a" presStyleCnt="0"/>
      <dgm:spPr/>
    </dgm:pt>
    <dgm:pt modelId="{6F706707-5F51-7C4F-8530-909208BA52BD}" type="pres">
      <dgm:prSet presAssocID="{BB3A3183-1D6E-604B-A098-0F7941867D32}" presName="dummy1b" presStyleCnt="0"/>
      <dgm:spPr/>
    </dgm:pt>
    <dgm:pt modelId="{B644185F-A45F-0B4B-887B-03CC780F3F8E}" type="pres">
      <dgm:prSet presAssocID="{BB3A3183-1D6E-604B-A098-0F7941867D32}" presName="wedge1Tx" presStyleLbl="node1" presStyleIdx="0" presStyleCnt="4">
        <dgm:presLayoutVars>
          <dgm:chMax val="0"/>
          <dgm:chPref val="0"/>
          <dgm:bulletEnabled val="1"/>
        </dgm:presLayoutVars>
      </dgm:prSet>
      <dgm:spPr/>
    </dgm:pt>
    <dgm:pt modelId="{ED6EA05B-D7E3-C54A-9B1C-6C2CA5A1B0C1}" type="pres">
      <dgm:prSet presAssocID="{BB3A3183-1D6E-604B-A098-0F7941867D32}" presName="wedge2" presStyleLbl="node1" presStyleIdx="1" presStyleCnt="4"/>
      <dgm:spPr/>
    </dgm:pt>
    <dgm:pt modelId="{C83338E6-9FA4-E443-86A4-7CF71075FCDA}" type="pres">
      <dgm:prSet presAssocID="{BB3A3183-1D6E-604B-A098-0F7941867D32}" presName="dummy2a" presStyleCnt="0"/>
      <dgm:spPr/>
    </dgm:pt>
    <dgm:pt modelId="{8DD6D015-101F-B54C-86B8-9FCC6701A4C6}" type="pres">
      <dgm:prSet presAssocID="{BB3A3183-1D6E-604B-A098-0F7941867D32}" presName="dummy2b" presStyleCnt="0"/>
      <dgm:spPr/>
    </dgm:pt>
    <dgm:pt modelId="{51C2A6EB-5658-E14A-9D41-EBB9B8DD4570}" type="pres">
      <dgm:prSet presAssocID="{BB3A3183-1D6E-604B-A098-0F7941867D32}" presName="wedge2Tx" presStyleLbl="node1" presStyleIdx="1" presStyleCnt="4">
        <dgm:presLayoutVars>
          <dgm:chMax val="0"/>
          <dgm:chPref val="0"/>
          <dgm:bulletEnabled val="1"/>
        </dgm:presLayoutVars>
      </dgm:prSet>
      <dgm:spPr/>
    </dgm:pt>
    <dgm:pt modelId="{8DBA0FDB-065C-6E46-B3AF-959DE868E190}" type="pres">
      <dgm:prSet presAssocID="{BB3A3183-1D6E-604B-A098-0F7941867D32}" presName="wedge3" presStyleLbl="node1" presStyleIdx="2" presStyleCnt="4"/>
      <dgm:spPr/>
    </dgm:pt>
    <dgm:pt modelId="{79BFF0A5-3635-7645-969A-AD53A1CD89B6}" type="pres">
      <dgm:prSet presAssocID="{BB3A3183-1D6E-604B-A098-0F7941867D32}" presName="dummy3a" presStyleCnt="0"/>
      <dgm:spPr/>
    </dgm:pt>
    <dgm:pt modelId="{D2C73CC9-4C40-F941-A6AE-7B8BFB370A01}" type="pres">
      <dgm:prSet presAssocID="{BB3A3183-1D6E-604B-A098-0F7941867D32}" presName="dummy3b" presStyleCnt="0"/>
      <dgm:spPr/>
    </dgm:pt>
    <dgm:pt modelId="{EF1CF6F3-090B-074D-9FB1-314A9F60D8CB}" type="pres">
      <dgm:prSet presAssocID="{BB3A3183-1D6E-604B-A098-0F7941867D32}" presName="wedge3Tx" presStyleLbl="node1" presStyleIdx="2" presStyleCnt="4">
        <dgm:presLayoutVars>
          <dgm:chMax val="0"/>
          <dgm:chPref val="0"/>
          <dgm:bulletEnabled val="1"/>
        </dgm:presLayoutVars>
      </dgm:prSet>
      <dgm:spPr/>
    </dgm:pt>
    <dgm:pt modelId="{4C0AB499-4FFE-B445-A354-95A8D5B19F46}" type="pres">
      <dgm:prSet presAssocID="{BB3A3183-1D6E-604B-A098-0F7941867D32}" presName="wedge4" presStyleLbl="node1" presStyleIdx="3" presStyleCnt="4"/>
      <dgm:spPr/>
    </dgm:pt>
    <dgm:pt modelId="{D4CC1CE9-C37C-5F47-9784-607B6596FC82}" type="pres">
      <dgm:prSet presAssocID="{BB3A3183-1D6E-604B-A098-0F7941867D32}" presName="dummy4a" presStyleCnt="0"/>
      <dgm:spPr/>
    </dgm:pt>
    <dgm:pt modelId="{8E61BDF0-7799-9343-B41E-108D396BFB1E}" type="pres">
      <dgm:prSet presAssocID="{BB3A3183-1D6E-604B-A098-0F7941867D32}" presName="dummy4b" presStyleCnt="0"/>
      <dgm:spPr/>
    </dgm:pt>
    <dgm:pt modelId="{09693F18-081E-7C43-9924-EC0B3ED96BB0}" type="pres">
      <dgm:prSet presAssocID="{BB3A3183-1D6E-604B-A098-0F7941867D32}" presName="wedge4Tx" presStyleLbl="node1" presStyleIdx="3" presStyleCnt="4">
        <dgm:presLayoutVars>
          <dgm:chMax val="0"/>
          <dgm:chPref val="0"/>
          <dgm:bulletEnabled val="1"/>
        </dgm:presLayoutVars>
      </dgm:prSet>
      <dgm:spPr/>
    </dgm:pt>
    <dgm:pt modelId="{7A8BA8D1-AC93-CF4C-8B1E-C0116434CCF5}" type="pres">
      <dgm:prSet presAssocID="{CAA83143-7E44-CF4C-957E-70F7178D0889}" presName="arrowWedge1" presStyleLbl="fgSibTrans2D1" presStyleIdx="0" presStyleCnt="4"/>
      <dgm:spPr>
        <a:solidFill>
          <a:schemeClr val="tx2">
            <a:lumMod val="40000"/>
            <a:lumOff val="60000"/>
          </a:schemeClr>
        </a:solidFill>
      </dgm:spPr>
    </dgm:pt>
    <dgm:pt modelId="{8817BCE4-650C-A74F-844F-BE787C07BC11}" type="pres">
      <dgm:prSet presAssocID="{20AC9BF8-159E-B449-917C-93FCE7FCC355}" presName="arrowWedge2" presStyleLbl="fgSibTrans2D1" presStyleIdx="1" presStyleCnt="4"/>
      <dgm:spPr>
        <a:solidFill>
          <a:srgbClr val="A1FDE9"/>
        </a:solidFill>
      </dgm:spPr>
    </dgm:pt>
    <dgm:pt modelId="{9B8C6508-148F-D340-8E09-CA21DD2C19AA}" type="pres">
      <dgm:prSet presAssocID="{AD6AD8FA-689D-B341-86E0-DDC110805BE3}" presName="arrowWedge3" presStyleLbl="fgSibTrans2D1" presStyleIdx="2" presStyleCnt="4"/>
      <dgm:spPr>
        <a:solidFill>
          <a:srgbClr val="FF9999"/>
        </a:solidFill>
      </dgm:spPr>
    </dgm:pt>
    <dgm:pt modelId="{C086F73E-BC0F-B24D-92FB-942A58DB49D7}" type="pres">
      <dgm:prSet presAssocID="{EDF8311F-B7B3-954E-8633-B3B7C6A4B86E}" presName="arrowWedge4" presStyleLbl="fgSibTrans2D1" presStyleIdx="3" presStyleCnt="4"/>
      <dgm:spPr>
        <a:solidFill>
          <a:srgbClr val="FCB504"/>
        </a:solidFill>
      </dgm:spPr>
    </dgm:pt>
  </dgm:ptLst>
  <dgm:cxnLst>
    <dgm:cxn modelId="{B61C7118-5825-C34C-B0CB-80C10CE22351}" type="presOf" srcId="{0C4F440F-4EEE-7E4D-A40B-B02D5724936A}" destId="{D708F0AF-366C-8041-A9E6-361A8303BF97}" srcOrd="0" destOrd="0" presId="urn:microsoft.com/office/officeart/2005/8/layout/cycle8"/>
    <dgm:cxn modelId="{7115043E-40DE-1A4E-BB9F-BF1E6FFA0F13}" srcId="{BB3A3183-1D6E-604B-A098-0F7941867D32}" destId="{7392A06C-32B3-C746-A7B2-96B4E330943C}" srcOrd="2" destOrd="0" parTransId="{BDE1A408-5327-3145-A59A-1D499DF6029B}" sibTransId="{AD6AD8FA-689D-B341-86E0-DDC110805BE3}"/>
    <dgm:cxn modelId="{07DEBB3F-C59C-2649-89B3-82A95A47C125}" srcId="{BB3A3183-1D6E-604B-A098-0F7941867D32}" destId="{508D758E-263D-8D4E-90BB-6FCBE71536AC}" srcOrd="1" destOrd="0" parTransId="{B2D8B114-81F9-1943-AAB7-9F3D32E55FD4}" sibTransId="{20AC9BF8-159E-B449-917C-93FCE7FCC355}"/>
    <dgm:cxn modelId="{DA4E2C62-5B2F-704F-A05B-7756A54012C0}" type="presOf" srcId="{6482F767-E7FE-F947-96FD-6BADC2F1EA54}" destId="{4C0AB499-4FFE-B445-A354-95A8D5B19F46}" srcOrd="0" destOrd="0" presId="urn:microsoft.com/office/officeart/2005/8/layout/cycle8"/>
    <dgm:cxn modelId="{AFEF464D-51B3-5247-ADEB-C24025A4EFE3}" type="presOf" srcId="{6482F767-E7FE-F947-96FD-6BADC2F1EA54}" destId="{09693F18-081E-7C43-9924-EC0B3ED96BB0}" srcOrd="1" destOrd="0" presId="urn:microsoft.com/office/officeart/2005/8/layout/cycle8"/>
    <dgm:cxn modelId="{F905B579-CF56-7A43-9D9C-9DDCC54E3607}" type="presOf" srcId="{508D758E-263D-8D4E-90BB-6FCBE71536AC}" destId="{ED6EA05B-D7E3-C54A-9B1C-6C2CA5A1B0C1}" srcOrd="0" destOrd="0" presId="urn:microsoft.com/office/officeart/2005/8/layout/cycle8"/>
    <dgm:cxn modelId="{C58734A3-CB71-B042-81AC-4EA92C59A0CA}" srcId="{BB3A3183-1D6E-604B-A098-0F7941867D32}" destId="{0C4F440F-4EEE-7E4D-A40B-B02D5724936A}" srcOrd="0" destOrd="0" parTransId="{C1AD2B6E-37C6-9F4D-9EF0-6C05ADBEC1DE}" sibTransId="{CAA83143-7E44-CF4C-957E-70F7178D0889}"/>
    <dgm:cxn modelId="{A34F1DB0-1A43-CB4C-B1D5-8F1008003A64}" type="presOf" srcId="{BB3A3183-1D6E-604B-A098-0F7941867D32}" destId="{B1C4469C-5072-AA44-9438-CD22EAC82068}" srcOrd="0" destOrd="0" presId="urn:microsoft.com/office/officeart/2005/8/layout/cycle8"/>
    <dgm:cxn modelId="{F2E1AFD1-F456-284E-A427-624D279813FC}" type="presOf" srcId="{7392A06C-32B3-C746-A7B2-96B4E330943C}" destId="{8DBA0FDB-065C-6E46-B3AF-959DE868E190}" srcOrd="0" destOrd="0" presId="urn:microsoft.com/office/officeart/2005/8/layout/cycle8"/>
    <dgm:cxn modelId="{6C1615D2-FEBB-4844-BD12-A32C61B9F1A1}" type="presOf" srcId="{7392A06C-32B3-C746-A7B2-96B4E330943C}" destId="{EF1CF6F3-090B-074D-9FB1-314A9F60D8CB}" srcOrd="1" destOrd="0" presId="urn:microsoft.com/office/officeart/2005/8/layout/cycle8"/>
    <dgm:cxn modelId="{273E3CE9-C089-5541-955D-20E6D9DF5792}" type="presOf" srcId="{508D758E-263D-8D4E-90BB-6FCBE71536AC}" destId="{51C2A6EB-5658-E14A-9D41-EBB9B8DD4570}" srcOrd="1" destOrd="0" presId="urn:microsoft.com/office/officeart/2005/8/layout/cycle8"/>
    <dgm:cxn modelId="{19997FEE-7A51-844F-9679-09488E0473D0}" type="presOf" srcId="{0C4F440F-4EEE-7E4D-A40B-B02D5724936A}" destId="{B644185F-A45F-0B4B-887B-03CC780F3F8E}" srcOrd="1" destOrd="0" presId="urn:microsoft.com/office/officeart/2005/8/layout/cycle8"/>
    <dgm:cxn modelId="{AD22A9F0-C5B2-D54B-9D7B-2A4AC83A859A}" srcId="{BB3A3183-1D6E-604B-A098-0F7941867D32}" destId="{6482F767-E7FE-F947-96FD-6BADC2F1EA54}" srcOrd="3" destOrd="0" parTransId="{2B75B2BB-3188-C742-9AF2-3E45B22161B6}" sibTransId="{EDF8311F-B7B3-954E-8633-B3B7C6A4B86E}"/>
    <dgm:cxn modelId="{0FEE0576-5E0A-2A44-B583-0A9120EB4624}" type="presParOf" srcId="{B1C4469C-5072-AA44-9438-CD22EAC82068}" destId="{D708F0AF-366C-8041-A9E6-361A8303BF97}" srcOrd="0" destOrd="0" presId="urn:microsoft.com/office/officeart/2005/8/layout/cycle8"/>
    <dgm:cxn modelId="{950F22D3-DC06-AE47-843B-8CB9AF31E32C}" type="presParOf" srcId="{B1C4469C-5072-AA44-9438-CD22EAC82068}" destId="{1BB4BFC1-FC84-2F46-8C7B-65BDA671BBEE}" srcOrd="1" destOrd="0" presId="urn:microsoft.com/office/officeart/2005/8/layout/cycle8"/>
    <dgm:cxn modelId="{74A37A43-D410-CA4E-850F-EE7CCA139065}" type="presParOf" srcId="{B1C4469C-5072-AA44-9438-CD22EAC82068}" destId="{6F706707-5F51-7C4F-8530-909208BA52BD}" srcOrd="2" destOrd="0" presId="urn:microsoft.com/office/officeart/2005/8/layout/cycle8"/>
    <dgm:cxn modelId="{78BA7B2B-D831-A245-A8C4-15FC2D4158C7}" type="presParOf" srcId="{B1C4469C-5072-AA44-9438-CD22EAC82068}" destId="{B644185F-A45F-0B4B-887B-03CC780F3F8E}" srcOrd="3" destOrd="0" presId="urn:microsoft.com/office/officeart/2005/8/layout/cycle8"/>
    <dgm:cxn modelId="{D75CCAC8-11AB-BA4D-B8FE-A3A8D74BB225}" type="presParOf" srcId="{B1C4469C-5072-AA44-9438-CD22EAC82068}" destId="{ED6EA05B-D7E3-C54A-9B1C-6C2CA5A1B0C1}" srcOrd="4" destOrd="0" presId="urn:microsoft.com/office/officeart/2005/8/layout/cycle8"/>
    <dgm:cxn modelId="{2BC2058F-6FAD-7640-A50F-746FA2E4CD8A}" type="presParOf" srcId="{B1C4469C-5072-AA44-9438-CD22EAC82068}" destId="{C83338E6-9FA4-E443-86A4-7CF71075FCDA}" srcOrd="5" destOrd="0" presId="urn:microsoft.com/office/officeart/2005/8/layout/cycle8"/>
    <dgm:cxn modelId="{6B7DE7EE-8D29-4D4F-A2DA-EBEAE7D48BBA}" type="presParOf" srcId="{B1C4469C-5072-AA44-9438-CD22EAC82068}" destId="{8DD6D015-101F-B54C-86B8-9FCC6701A4C6}" srcOrd="6" destOrd="0" presId="urn:microsoft.com/office/officeart/2005/8/layout/cycle8"/>
    <dgm:cxn modelId="{FA47B132-E264-C943-A169-252A6B77B808}" type="presParOf" srcId="{B1C4469C-5072-AA44-9438-CD22EAC82068}" destId="{51C2A6EB-5658-E14A-9D41-EBB9B8DD4570}" srcOrd="7" destOrd="0" presId="urn:microsoft.com/office/officeart/2005/8/layout/cycle8"/>
    <dgm:cxn modelId="{8BD38254-AB8D-3A40-901C-5CBC09448D9F}" type="presParOf" srcId="{B1C4469C-5072-AA44-9438-CD22EAC82068}" destId="{8DBA0FDB-065C-6E46-B3AF-959DE868E190}" srcOrd="8" destOrd="0" presId="urn:microsoft.com/office/officeart/2005/8/layout/cycle8"/>
    <dgm:cxn modelId="{A4634E91-31A2-EA4A-9024-F45C5B87687F}" type="presParOf" srcId="{B1C4469C-5072-AA44-9438-CD22EAC82068}" destId="{79BFF0A5-3635-7645-969A-AD53A1CD89B6}" srcOrd="9" destOrd="0" presId="urn:microsoft.com/office/officeart/2005/8/layout/cycle8"/>
    <dgm:cxn modelId="{143B1004-177C-C743-BCD1-9A64C509009C}" type="presParOf" srcId="{B1C4469C-5072-AA44-9438-CD22EAC82068}" destId="{D2C73CC9-4C40-F941-A6AE-7B8BFB370A01}" srcOrd="10" destOrd="0" presId="urn:microsoft.com/office/officeart/2005/8/layout/cycle8"/>
    <dgm:cxn modelId="{A268237F-2BB5-FC47-BB42-C356EC1711B2}" type="presParOf" srcId="{B1C4469C-5072-AA44-9438-CD22EAC82068}" destId="{EF1CF6F3-090B-074D-9FB1-314A9F60D8CB}" srcOrd="11" destOrd="0" presId="urn:microsoft.com/office/officeart/2005/8/layout/cycle8"/>
    <dgm:cxn modelId="{9E595212-532F-1547-A8A1-7F1D58E9441B}" type="presParOf" srcId="{B1C4469C-5072-AA44-9438-CD22EAC82068}" destId="{4C0AB499-4FFE-B445-A354-95A8D5B19F46}" srcOrd="12" destOrd="0" presId="urn:microsoft.com/office/officeart/2005/8/layout/cycle8"/>
    <dgm:cxn modelId="{18E76F8E-C137-DF41-9926-243552013FD1}" type="presParOf" srcId="{B1C4469C-5072-AA44-9438-CD22EAC82068}" destId="{D4CC1CE9-C37C-5F47-9784-607B6596FC82}" srcOrd="13" destOrd="0" presId="urn:microsoft.com/office/officeart/2005/8/layout/cycle8"/>
    <dgm:cxn modelId="{BCFD6994-53C6-B943-A209-1D5B18B29353}" type="presParOf" srcId="{B1C4469C-5072-AA44-9438-CD22EAC82068}" destId="{8E61BDF0-7799-9343-B41E-108D396BFB1E}" srcOrd="14" destOrd="0" presId="urn:microsoft.com/office/officeart/2005/8/layout/cycle8"/>
    <dgm:cxn modelId="{87A3DC33-4DE0-FB44-B29B-EB52DAA367D0}" type="presParOf" srcId="{B1C4469C-5072-AA44-9438-CD22EAC82068}" destId="{09693F18-081E-7C43-9924-EC0B3ED96BB0}" srcOrd="15" destOrd="0" presId="urn:microsoft.com/office/officeart/2005/8/layout/cycle8"/>
    <dgm:cxn modelId="{402D490C-D83A-3546-86C7-1AB49D6F92EF}" type="presParOf" srcId="{B1C4469C-5072-AA44-9438-CD22EAC82068}" destId="{7A8BA8D1-AC93-CF4C-8B1E-C0116434CCF5}" srcOrd="16" destOrd="0" presId="urn:microsoft.com/office/officeart/2005/8/layout/cycle8"/>
    <dgm:cxn modelId="{8556271B-E128-4F44-87DA-41E7D1154C9D}" type="presParOf" srcId="{B1C4469C-5072-AA44-9438-CD22EAC82068}" destId="{8817BCE4-650C-A74F-844F-BE787C07BC11}" srcOrd="17" destOrd="0" presId="urn:microsoft.com/office/officeart/2005/8/layout/cycle8"/>
    <dgm:cxn modelId="{CCF515A0-3BDD-9F4A-AC9E-375B1841E0E7}" type="presParOf" srcId="{B1C4469C-5072-AA44-9438-CD22EAC82068}" destId="{9B8C6508-148F-D340-8E09-CA21DD2C19AA}" srcOrd="18" destOrd="0" presId="urn:microsoft.com/office/officeart/2005/8/layout/cycle8"/>
    <dgm:cxn modelId="{F42C6649-FAFA-AC4F-A330-2AD1D4917FFF}" type="presParOf" srcId="{B1C4469C-5072-AA44-9438-CD22EAC82068}" destId="{C086F73E-BC0F-B24D-92FB-942A58DB49D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BC6D15-9100-8949-8683-D93A84F86DC6}"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GB"/>
        </a:p>
      </dgm:t>
    </dgm:pt>
    <dgm:pt modelId="{9DFC01D9-4042-8046-8DC1-2F8FDF15DA03}">
      <dgm:prSet phldrT="[Text]" custT="1"/>
      <dgm:spPr/>
      <dgm:t>
        <a:bodyPr/>
        <a:lstStyle/>
        <a:p>
          <a:r>
            <a:rPr lang="en-GB" sz="1800" dirty="0">
              <a:latin typeface="Cambria" panose="02040503050406030204" pitchFamily="18" charset="0"/>
              <a:ea typeface="Cambria" panose="02040503050406030204" pitchFamily="18" charset="0"/>
            </a:rPr>
            <a:t>UK Immunology network</a:t>
          </a:r>
        </a:p>
      </dgm:t>
    </dgm:pt>
    <dgm:pt modelId="{84E74CB4-08D9-4047-AE23-136CEBB5ACA1}" type="parTrans" cxnId="{F32D278B-EDC2-B14A-8078-05226CF3BF49}">
      <dgm:prSet/>
      <dgm:spPr/>
      <dgm:t>
        <a:bodyPr/>
        <a:lstStyle/>
        <a:p>
          <a:endParaRPr lang="en-GB"/>
        </a:p>
      </dgm:t>
    </dgm:pt>
    <dgm:pt modelId="{12E70DAF-05ED-3748-8B9E-737F7C20AE2F}" type="sibTrans" cxnId="{F32D278B-EDC2-B14A-8078-05226CF3BF49}">
      <dgm:prSet/>
      <dgm:spPr/>
      <dgm:t>
        <a:bodyPr/>
        <a:lstStyle/>
        <a:p>
          <a:endParaRPr lang="en-GB"/>
        </a:p>
      </dgm:t>
    </dgm:pt>
    <dgm:pt modelId="{5D490D0C-5719-FD40-ADD2-5ED1CD4CB421}">
      <dgm:prSet phldrT="[Text]" custT="1"/>
      <dgm:spPr/>
      <dgm:t>
        <a:bodyPr/>
        <a:lstStyle/>
        <a:p>
          <a:endParaRPr lang="en-GB" sz="2400" dirty="0"/>
        </a:p>
      </dgm:t>
    </dgm:pt>
    <dgm:pt modelId="{166AA232-5ECF-DE4E-959B-E952F3AC59AD}" type="sibTrans" cxnId="{3CFF7061-6331-AB48-8372-D3978F1F8D12}">
      <dgm:prSet/>
      <dgm:spPr/>
      <dgm:t>
        <a:bodyPr/>
        <a:lstStyle/>
        <a:p>
          <a:endParaRPr lang="en-GB"/>
        </a:p>
      </dgm:t>
    </dgm:pt>
    <dgm:pt modelId="{ED3A0107-3422-9147-831C-B5C979B00865}" type="parTrans" cxnId="{3CFF7061-6331-AB48-8372-D3978F1F8D12}">
      <dgm:prSet/>
      <dgm:spPr/>
      <dgm:t>
        <a:bodyPr/>
        <a:lstStyle/>
        <a:p>
          <a:endParaRPr lang="en-GB"/>
        </a:p>
      </dgm:t>
    </dgm:pt>
    <dgm:pt modelId="{D814E59B-A776-DD40-A32C-6E3922D1B6D1}">
      <dgm:prSet phldrT="[Text]" custT="1"/>
      <dgm:spPr/>
      <dgm:t>
        <a:bodyPr/>
        <a:lstStyle/>
        <a:p>
          <a:endParaRPr lang="en-GB" sz="2400" dirty="0"/>
        </a:p>
      </dgm:t>
    </dgm:pt>
    <dgm:pt modelId="{89E9C27F-F2E4-FF49-8AB5-C3D2B40EEB87}" type="sibTrans" cxnId="{5D1C4B74-9BA1-AD40-9F57-EF92BA121751}">
      <dgm:prSet/>
      <dgm:spPr/>
      <dgm:t>
        <a:bodyPr/>
        <a:lstStyle/>
        <a:p>
          <a:endParaRPr lang="en-GB"/>
        </a:p>
      </dgm:t>
    </dgm:pt>
    <dgm:pt modelId="{904EE687-7F6C-9848-9A24-E2624D049BD2}" type="parTrans" cxnId="{5D1C4B74-9BA1-AD40-9F57-EF92BA121751}">
      <dgm:prSet/>
      <dgm:spPr/>
      <dgm:t>
        <a:bodyPr/>
        <a:lstStyle/>
        <a:p>
          <a:endParaRPr lang="en-GB"/>
        </a:p>
      </dgm:t>
    </dgm:pt>
    <dgm:pt modelId="{6EC942E2-BD62-0B47-99F0-7CE0613EA169}" type="pres">
      <dgm:prSet presAssocID="{B8BC6D15-9100-8949-8683-D93A84F86DC6}" presName="Name0" presStyleCnt="0">
        <dgm:presLayoutVars>
          <dgm:chMax val="7"/>
          <dgm:chPref val="7"/>
          <dgm:dir/>
          <dgm:animLvl val="lvl"/>
        </dgm:presLayoutVars>
      </dgm:prSet>
      <dgm:spPr/>
    </dgm:pt>
    <dgm:pt modelId="{F4D7F142-CE55-0A4C-938F-BC511E17007F}" type="pres">
      <dgm:prSet presAssocID="{D814E59B-A776-DD40-A32C-6E3922D1B6D1}" presName="Accent1" presStyleCnt="0"/>
      <dgm:spPr/>
    </dgm:pt>
    <dgm:pt modelId="{B85C1591-B91E-8F47-80BA-E36AFD819B41}" type="pres">
      <dgm:prSet presAssocID="{D814E59B-A776-DD40-A32C-6E3922D1B6D1}" presName="Accent" presStyleLbl="node1" presStyleIdx="0" presStyleCnt="3" custLinFactNeighborX="-455" custLinFactNeighborY="-1099"/>
      <dgm:spPr>
        <a:solidFill>
          <a:schemeClr val="tx2"/>
        </a:solidFill>
      </dgm:spPr>
    </dgm:pt>
    <dgm:pt modelId="{C88AC0C7-6D45-034D-835E-5E0AFE768812}" type="pres">
      <dgm:prSet presAssocID="{D814E59B-A776-DD40-A32C-6E3922D1B6D1}" presName="Parent1" presStyleLbl="revTx" presStyleIdx="0" presStyleCnt="3">
        <dgm:presLayoutVars>
          <dgm:chMax val="1"/>
          <dgm:chPref val="1"/>
          <dgm:bulletEnabled val="1"/>
        </dgm:presLayoutVars>
      </dgm:prSet>
      <dgm:spPr/>
    </dgm:pt>
    <dgm:pt modelId="{35F47BE1-76C0-F341-BB51-6473E27CCED1}" type="pres">
      <dgm:prSet presAssocID="{5D490D0C-5719-FD40-ADD2-5ED1CD4CB421}" presName="Accent2" presStyleCnt="0"/>
      <dgm:spPr/>
    </dgm:pt>
    <dgm:pt modelId="{DED58510-AA2F-6240-BD8F-C56886E060BE}" type="pres">
      <dgm:prSet presAssocID="{5D490D0C-5719-FD40-ADD2-5ED1CD4CB421}" presName="Accent" presStyleLbl="node1" presStyleIdx="1" presStyleCnt="3"/>
      <dgm:spPr>
        <a:solidFill>
          <a:schemeClr val="tx2"/>
        </a:solidFill>
      </dgm:spPr>
    </dgm:pt>
    <dgm:pt modelId="{B3FEEEE6-7434-6B4B-848D-0C9FB08AFDB9}" type="pres">
      <dgm:prSet presAssocID="{5D490D0C-5719-FD40-ADD2-5ED1CD4CB421}" presName="Parent2" presStyleLbl="revTx" presStyleIdx="1" presStyleCnt="3">
        <dgm:presLayoutVars>
          <dgm:chMax val="1"/>
          <dgm:chPref val="1"/>
          <dgm:bulletEnabled val="1"/>
        </dgm:presLayoutVars>
      </dgm:prSet>
      <dgm:spPr/>
    </dgm:pt>
    <dgm:pt modelId="{8DF629A1-B591-2749-896D-2EC1FABF9894}" type="pres">
      <dgm:prSet presAssocID="{9DFC01D9-4042-8046-8DC1-2F8FDF15DA03}" presName="Accent3" presStyleCnt="0"/>
      <dgm:spPr/>
    </dgm:pt>
    <dgm:pt modelId="{F4171C9C-D5F7-AA44-8BF6-56C382C3DCE5}" type="pres">
      <dgm:prSet presAssocID="{9DFC01D9-4042-8046-8DC1-2F8FDF15DA03}" presName="Accent" presStyleLbl="node1" presStyleIdx="2" presStyleCnt="3"/>
      <dgm:spPr>
        <a:solidFill>
          <a:schemeClr val="tx2"/>
        </a:solidFill>
      </dgm:spPr>
    </dgm:pt>
    <dgm:pt modelId="{4E8CD6FC-DC2F-E949-83C9-14C1FDD9DC21}" type="pres">
      <dgm:prSet presAssocID="{9DFC01D9-4042-8046-8DC1-2F8FDF15DA03}" presName="Parent3" presStyleLbl="revTx" presStyleIdx="2" presStyleCnt="3" custScaleX="126505">
        <dgm:presLayoutVars>
          <dgm:chMax val="1"/>
          <dgm:chPref val="1"/>
          <dgm:bulletEnabled val="1"/>
        </dgm:presLayoutVars>
      </dgm:prSet>
      <dgm:spPr/>
    </dgm:pt>
  </dgm:ptLst>
  <dgm:cxnLst>
    <dgm:cxn modelId="{A064C11C-26A2-0A44-8DF1-8CD0BD8253EC}" type="presOf" srcId="{B8BC6D15-9100-8949-8683-D93A84F86DC6}" destId="{6EC942E2-BD62-0B47-99F0-7CE0613EA169}" srcOrd="0" destOrd="0" presId="urn:microsoft.com/office/officeart/2009/layout/CircleArrowProcess"/>
    <dgm:cxn modelId="{9C83682A-D7C8-7648-BB8D-535BFFFE042D}" type="presOf" srcId="{9DFC01D9-4042-8046-8DC1-2F8FDF15DA03}" destId="{4E8CD6FC-DC2F-E949-83C9-14C1FDD9DC21}" srcOrd="0" destOrd="0" presId="urn:microsoft.com/office/officeart/2009/layout/CircleArrowProcess"/>
    <dgm:cxn modelId="{3CFF7061-6331-AB48-8372-D3978F1F8D12}" srcId="{B8BC6D15-9100-8949-8683-D93A84F86DC6}" destId="{5D490D0C-5719-FD40-ADD2-5ED1CD4CB421}" srcOrd="1" destOrd="0" parTransId="{ED3A0107-3422-9147-831C-B5C979B00865}" sibTransId="{166AA232-5ECF-DE4E-959B-E952F3AC59AD}"/>
    <dgm:cxn modelId="{5D1C4B74-9BA1-AD40-9F57-EF92BA121751}" srcId="{B8BC6D15-9100-8949-8683-D93A84F86DC6}" destId="{D814E59B-A776-DD40-A32C-6E3922D1B6D1}" srcOrd="0" destOrd="0" parTransId="{904EE687-7F6C-9848-9A24-E2624D049BD2}" sibTransId="{89E9C27F-F2E4-FF49-8AB5-C3D2B40EEB87}"/>
    <dgm:cxn modelId="{F32D278B-EDC2-B14A-8078-05226CF3BF49}" srcId="{B8BC6D15-9100-8949-8683-D93A84F86DC6}" destId="{9DFC01D9-4042-8046-8DC1-2F8FDF15DA03}" srcOrd="2" destOrd="0" parTransId="{84E74CB4-08D9-4047-AE23-136CEBB5ACA1}" sibTransId="{12E70DAF-05ED-3748-8B9E-737F7C20AE2F}"/>
    <dgm:cxn modelId="{304CAEBE-D22F-8C44-AD2C-774711A7CB4E}" type="presOf" srcId="{D814E59B-A776-DD40-A32C-6E3922D1B6D1}" destId="{C88AC0C7-6D45-034D-835E-5E0AFE768812}" srcOrd="0" destOrd="0" presId="urn:microsoft.com/office/officeart/2009/layout/CircleArrowProcess"/>
    <dgm:cxn modelId="{1D7528C4-9AC8-8342-B909-58EB4A31C558}" type="presOf" srcId="{5D490D0C-5719-FD40-ADD2-5ED1CD4CB421}" destId="{B3FEEEE6-7434-6B4B-848D-0C9FB08AFDB9}" srcOrd="0" destOrd="0" presId="urn:microsoft.com/office/officeart/2009/layout/CircleArrowProcess"/>
    <dgm:cxn modelId="{F9F1C031-5EE9-0540-B7B5-D64CD4CF3581}" type="presParOf" srcId="{6EC942E2-BD62-0B47-99F0-7CE0613EA169}" destId="{F4D7F142-CE55-0A4C-938F-BC511E17007F}" srcOrd="0" destOrd="0" presId="urn:microsoft.com/office/officeart/2009/layout/CircleArrowProcess"/>
    <dgm:cxn modelId="{9B52FA2A-2984-D54D-B79E-BB75FC3F5025}" type="presParOf" srcId="{F4D7F142-CE55-0A4C-938F-BC511E17007F}" destId="{B85C1591-B91E-8F47-80BA-E36AFD819B41}" srcOrd="0" destOrd="0" presId="urn:microsoft.com/office/officeart/2009/layout/CircleArrowProcess"/>
    <dgm:cxn modelId="{8AC65A7B-EE45-D848-AD8E-ECCE52B6E976}" type="presParOf" srcId="{6EC942E2-BD62-0B47-99F0-7CE0613EA169}" destId="{C88AC0C7-6D45-034D-835E-5E0AFE768812}" srcOrd="1" destOrd="0" presId="urn:microsoft.com/office/officeart/2009/layout/CircleArrowProcess"/>
    <dgm:cxn modelId="{98989749-F0A8-9949-BAE5-BBD59142FD1A}" type="presParOf" srcId="{6EC942E2-BD62-0B47-99F0-7CE0613EA169}" destId="{35F47BE1-76C0-F341-BB51-6473E27CCED1}" srcOrd="2" destOrd="0" presId="urn:microsoft.com/office/officeart/2009/layout/CircleArrowProcess"/>
    <dgm:cxn modelId="{F47FF58A-2072-544C-B557-CE9DE01A2EBF}" type="presParOf" srcId="{35F47BE1-76C0-F341-BB51-6473E27CCED1}" destId="{DED58510-AA2F-6240-BD8F-C56886E060BE}" srcOrd="0" destOrd="0" presId="urn:microsoft.com/office/officeart/2009/layout/CircleArrowProcess"/>
    <dgm:cxn modelId="{B8D95DEE-1ED1-4A43-86C4-3F1B2E9F9B22}" type="presParOf" srcId="{6EC942E2-BD62-0B47-99F0-7CE0613EA169}" destId="{B3FEEEE6-7434-6B4B-848D-0C9FB08AFDB9}" srcOrd="3" destOrd="0" presId="urn:microsoft.com/office/officeart/2009/layout/CircleArrowProcess"/>
    <dgm:cxn modelId="{0ED2D09D-60C9-D842-BD2A-A15F5291EC6B}" type="presParOf" srcId="{6EC942E2-BD62-0B47-99F0-7CE0613EA169}" destId="{8DF629A1-B591-2749-896D-2EC1FABF9894}" srcOrd="4" destOrd="0" presId="urn:microsoft.com/office/officeart/2009/layout/CircleArrowProcess"/>
    <dgm:cxn modelId="{94B1110A-5BBB-6447-A5CB-37C936C535C5}" type="presParOf" srcId="{8DF629A1-B591-2749-896D-2EC1FABF9894}" destId="{F4171C9C-D5F7-AA44-8BF6-56C382C3DCE5}" srcOrd="0" destOrd="0" presId="urn:microsoft.com/office/officeart/2009/layout/CircleArrowProcess"/>
    <dgm:cxn modelId="{546D9736-3670-514F-8DDF-B5B30D594666}" type="presParOf" srcId="{6EC942E2-BD62-0B47-99F0-7CE0613EA169}" destId="{4E8CD6FC-DC2F-E949-83C9-14C1FDD9DC21}" srcOrd="5" destOrd="0" presId="urn:microsoft.com/office/officeart/2009/layout/CircleArrowProcess"/>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302432-3DA9-484A-B66D-5614479F34A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09575B16-1CB3-4394-B048-C354483106FA}">
      <dgm:prSet/>
      <dgm:spPr/>
      <dgm:t>
        <a:bodyPr/>
        <a:lstStyle/>
        <a:p>
          <a:pPr rtl="0"/>
          <a:r>
            <a:rPr lang="en-GB" b="1" dirty="0">
              <a:latin typeface="+mn-lt"/>
            </a:rPr>
            <a:t>National patient choice framework</a:t>
          </a:r>
          <a:endParaRPr lang="en-GB" dirty="0"/>
        </a:p>
      </dgm:t>
    </dgm:pt>
    <dgm:pt modelId="{C149E48A-5857-443B-8732-CC2D8A51D64B}" type="parTrans" cxnId="{4E91CF05-5C5D-4AD1-A84F-B55C0F969DF3}">
      <dgm:prSet/>
      <dgm:spPr/>
      <dgm:t>
        <a:bodyPr/>
        <a:lstStyle/>
        <a:p>
          <a:endParaRPr lang="en-GB"/>
        </a:p>
      </dgm:t>
    </dgm:pt>
    <dgm:pt modelId="{B6A41CAB-28BC-4DBB-8A96-FB883BB0BAAA}" type="sibTrans" cxnId="{4E91CF05-5C5D-4AD1-A84F-B55C0F969DF3}">
      <dgm:prSet/>
      <dgm:spPr/>
      <dgm:t>
        <a:bodyPr/>
        <a:lstStyle/>
        <a:p>
          <a:endParaRPr lang="en-GB"/>
        </a:p>
      </dgm:t>
    </dgm:pt>
    <dgm:pt modelId="{A31B2395-44EA-4444-82BC-B8775F8A799C}">
      <dgm:prSet/>
      <dgm:spPr/>
      <dgm:t>
        <a:bodyPr/>
        <a:lstStyle/>
        <a:p>
          <a:pPr rtl="0"/>
          <a:r>
            <a:rPr lang="en-GB" b="1">
              <a:latin typeface="+mn-lt"/>
            </a:rPr>
            <a:t>Improved outcomes for cancer</a:t>
          </a:r>
          <a:endParaRPr lang="en-GB" b="1" dirty="0">
            <a:latin typeface="+mn-lt"/>
          </a:endParaRPr>
        </a:p>
      </dgm:t>
    </dgm:pt>
    <dgm:pt modelId="{4C0DF391-EDD8-4EC7-8875-FDC860410EFA}" type="parTrans" cxnId="{A60D1300-3083-48EB-B22C-D0744AA3997B}">
      <dgm:prSet/>
      <dgm:spPr/>
      <dgm:t>
        <a:bodyPr/>
        <a:lstStyle/>
        <a:p>
          <a:endParaRPr lang="en-GB"/>
        </a:p>
      </dgm:t>
    </dgm:pt>
    <dgm:pt modelId="{DB2E0587-5042-4636-AB85-F243EC08DE14}" type="sibTrans" cxnId="{A60D1300-3083-48EB-B22C-D0744AA3997B}">
      <dgm:prSet/>
      <dgm:spPr/>
      <dgm:t>
        <a:bodyPr/>
        <a:lstStyle/>
        <a:p>
          <a:endParaRPr lang="en-GB"/>
        </a:p>
      </dgm:t>
    </dgm:pt>
    <dgm:pt modelId="{E7917EB9-1BB7-48F6-8CFE-0D9E2F5BC0CE}">
      <dgm:prSet/>
      <dgm:spPr/>
      <dgm:t>
        <a:bodyPr/>
        <a:lstStyle/>
        <a:p>
          <a:pPr rtl="0"/>
          <a:r>
            <a:rPr lang="en-GB" b="1">
              <a:latin typeface="+mn-lt"/>
            </a:rPr>
            <a:t>Identify eligibility for clinical trials</a:t>
          </a:r>
          <a:endParaRPr lang="en-GB" b="1" dirty="0">
            <a:latin typeface="+mn-lt"/>
          </a:endParaRPr>
        </a:p>
      </dgm:t>
    </dgm:pt>
    <dgm:pt modelId="{E950D668-7F9F-4092-8C40-59B3C26A9E76}" type="parTrans" cxnId="{D68DFA0F-E6DD-4A6B-B6D1-053ADF2C97B7}">
      <dgm:prSet/>
      <dgm:spPr/>
      <dgm:t>
        <a:bodyPr/>
        <a:lstStyle/>
        <a:p>
          <a:endParaRPr lang="en-GB"/>
        </a:p>
      </dgm:t>
    </dgm:pt>
    <dgm:pt modelId="{F7691B34-3FE0-4978-A8F0-76A8CD7A7213}" type="sibTrans" cxnId="{D68DFA0F-E6DD-4A6B-B6D1-053ADF2C97B7}">
      <dgm:prSet/>
      <dgm:spPr/>
      <dgm:t>
        <a:bodyPr/>
        <a:lstStyle/>
        <a:p>
          <a:endParaRPr lang="en-GB"/>
        </a:p>
      </dgm:t>
    </dgm:pt>
    <dgm:pt modelId="{ADB4821F-00E0-494D-BF79-2845DDF94922}">
      <dgm:prSet/>
      <dgm:spPr/>
      <dgm:t>
        <a:bodyPr/>
        <a:lstStyle/>
        <a:p>
          <a:pPr rtl="0"/>
          <a:r>
            <a:rPr lang="en-GB" b="1">
              <a:latin typeface="+mn-lt"/>
            </a:rPr>
            <a:t>Better diagnoses for rare disease</a:t>
          </a:r>
          <a:endParaRPr lang="en-GB" b="1" dirty="0">
            <a:latin typeface="+mn-lt"/>
          </a:endParaRPr>
        </a:p>
      </dgm:t>
    </dgm:pt>
    <dgm:pt modelId="{601F88F8-E16D-41B0-B386-BC1E1EE5011A}" type="parTrans" cxnId="{3755C374-5103-48B8-B84B-CF2357687881}">
      <dgm:prSet/>
      <dgm:spPr/>
      <dgm:t>
        <a:bodyPr/>
        <a:lstStyle/>
        <a:p>
          <a:endParaRPr lang="en-GB"/>
        </a:p>
      </dgm:t>
    </dgm:pt>
    <dgm:pt modelId="{7E294FE4-4B05-427A-826B-59FBD5CCB895}" type="sibTrans" cxnId="{3755C374-5103-48B8-B84B-CF2357687881}">
      <dgm:prSet/>
      <dgm:spPr/>
      <dgm:t>
        <a:bodyPr/>
        <a:lstStyle/>
        <a:p>
          <a:endParaRPr lang="en-GB"/>
        </a:p>
      </dgm:t>
    </dgm:pt>
    <dgm:pt modelId="{E35B4182-630E-4405-A755-7B5046A63017}">
      <dgm:prSet/>
      <dgm:spPr/>
      <dgm:t>
        <a:bodyPr/>
        <a:lstStyle/>
        <a:p>
          <a:pPr rtl="0"/>
          <a:r>
            <a:rPr lang="en-GB" b="1">
              <a:latin typeface="+mn-lt"/>
            </a:rPr>
            <a:t>Increased diagnostic repertoire </a:t>
          </a:r>
          <a:endParaRPr lang="en-GB" b="1" dirty="0">
            <a:latin typeface="+mn-lt"/>
          </a:endParaRPr>
        </a:p>
      </dgm:t>
    </dgm:pt>
    <dgm:pt modelId="{AA9883ED-5734-44F0-BEC7-EFF0392FDFA7}" type="parTrans" cxnId="{4BA7147B-57D4-473F-8FDB-C42078B63B56}">
      <dgm:prSet/>
      <dgm:spPr/>
      <dgm:t>
        <a:bodyPr/>
        <a:lstStyle/>
        <a:p>
          <a:endParaRPr lang="en-GB"/>
        </a:p>
      </dgm:t>
    </dgm:pt>
    <dgm:pt modelId="{2AE0A9FB-0095-4CED-A60F-E05C15895719}" type="sibTrans" cxnId="{4BA7147B-57D4-473F-8FDB-C42078B63B56}">
      <dgm:prSet/>
      <dgm:spPr/>
      <dgm:t>
        <a:bodyPr/>
        <a:lstStyle/>
        <a:p>
          <a:endParaRPr lang="en-GB"/>
        </a:p>
      </dgm:t>
    </dgm:pt>
    <dgm:pt modelId="{3743CDC0-D471-495E-B1F0-79DABADEC37C}">
      <dgm:prSet/>
      <dgm:spPr/>
      <dgm:t>
        <a:bodyPr/>
        <a:lstStyle/>
        <a:p>
          <a:pPr rtl="0"/>
          <a:r>
            <a:rPr lang="en-GB" b="1">
              <a:latin typeface="+mn-lt"/>
            </a:rPr>
            <a:t>Mulitomic approach</a:t>
          </a:r>
          <a:endParaRPr lang="en-GB" b="1" dirty="0">
            <a:latin typeface="+mn-lt"/>
          </a:endParaRPr>
        </a:p>
      </dgm:t>
    </dgm:pt>
    <dgm:pt modelId="{01914D36-84F2-4BFA-B0C8-BCCCD1D86311}" type="parTrans" cxnId="{0BA29B1D-A331-40DF-80A1-4D1950FE90E0}">
      <dgm:prSet/>
      <dgm:spPr/>
      <dgm:t>
        <a:bodyPr/>
        <a:lstStyle/>
        <a:p>
          <a:endParaRPr lang="en-GB"/>
        </a:p>
      </dgm:t>
    </dgm:pt>
    <dgm:pt modelId="{1E043363-8271-40A2-AAD9-6ADD9214715A}" type="sibTrans" cxnId="{0BA29B1D-A331-40DF-80A1-4D1950FE90E0}">
      <dgm:prSet/>
      <dgm:spPr/>
      <dgm:t>
        <a:bodyPr/>
        <a:lstStyle/>
        <a:p>
          <a:endParaRPr lang="en-GB"/>
        </a:p>
      </dgm:t>
    </dgm:pt>
    <dgm:pt modelId="{4A1D6C7E-BB58-4FAD-9E4A-B813EE01EFA1}">
      <dgm:prSet/>
      <dgm:spPr/>
      <dgm:t>
        <a:bodyPr/>
        <a:lstStyle/>
        <a:p>
          <a:pPr rtl="0"/>
          <a:r>
            <a:rPr lang="en-GB" b="1">
              <a:latin typeface="+mn-lt"/>
            </a:rPr>
            <a:t>Personalisation of treatments and interventions</a:t>
          </a:r>
          <a:endParaRPr lang="en-GB" b="1" dirty="0">
            <a:latin typeface="+mn-lt"/>
          </a:endParaRPr>
        </a:p>
      </dgm:t>
    </dgm:pt>
    <dgm:pt modelId="{3B7F665B-D37A-440F-8106-A9E9ABA5B0DC}" type="parTrans" cxnId="{291AB97E-F1A2-4A69-AF9F-968847AF256D}">
      <dgm:prSet/>
      <dgm:spPr/>
      <dgm:t>
        <a:bodyPr/>
        <a:lstStyle/>
        <a:p>
          <a:endParaRPr lang="en-GB"/>
        </a:p>
      </dgm:t>
    </dgm:pt>
    <dgm:pt modelId="{3F0940CC-EC3A-4C04-B4ED-B3168A780439}" type="sibTrans" cxnId="{291AB97E-F1A2-4A69-AF9F-968847AF256D}">
      <dgm:prSet/>
      <dgm:spPr/>
      <dgm:t>
        <a:bodyPr/>
        <a:lstStyle/>
        <a:p>
          <a:endParaRPr lang="en-GB"/>
        </a:p>
      </dgm:t>
    </dgm:pt>
    <dgm:pt modelId="{FA5D9449-3232-4D82-AE90-92BCF28750FA}">
      <dgm:prSet/>
      <dgm:spPr/>
      <dgm:t>
        <a:bodyPr lIns="0" tIns="0" rIns="0" bIns="0"/>
        <a:lstStyle/>
        <a:p>
          <a:pPr rtl="0"/>
          <a:r>
            <a:rPr lang="en-GB" b="1" spc="-90" baseline="0">
              <a:latin typeface="+mn-lt"/>
            </a:rPr>
            <a:t>Patient and public education</a:t>
          </a:r>
          <a:endParaRPr lang="en-GB" b="1" spc="-90" baseline="0" dirty="0">
            <a:latin typeface="+mn-lt"/>
          </a:endParaRPr>
        </a:p>
      </dgm:t>
    </dgm:pt>
    <dgm:pt modelId="{E6971C80-1B29-4495-A338-41AE4848AC9D}" type="parTrans" cxnId="{426BDC19-0BA9-4D97-B8FD-F2E6BB29C6CC}">
      <dgm:prSet/>
      <dgm:spPr/>
      <dgm:t>
        <a:bodyPr/>
        <a:lstStyle/>
        <a:p>
          <a:endParaRPr lang="en-GB"/>
        </a:p>
      </dgm:t>
    </dgm:pt>
    <dgm:pt modelId="{A4C0A053-2439-451C-B022-CAF24B2A8911}" type="sibTrans" cxnId="{426BDC19-0BA9-4D97-B8FD-F2E6BB29C6CC}">
      <dgm:prSet/>
      <dgm:spPr/>
      <dgm:t>
        <a:bodyPr/>
        <a:lstStyle/>
        <a:p>
          <a:endParaRPr lang="en-GB"/>
        </a:p>
      </dgm:t>
    </dgm:pt>
    <dgm:pt modelId="{2506B3AA-BD75-4CB5-AF97-A61A2DD6F15E}">
      <dgm:prSet/>
      <dgm:spPr/>
      <dgm:t>
        <a:bodyPr/>
        <a:lstStyle/>
        <a:p>
          <a:pPr rtl="0"/>
          <a:r>
            <a:rPr lang="en-GB" b="1">
              <a:latin typeface="+mn-lt"/>
            </a:rPr>
            <a:t>New options for prediction and prevention of disease</a:t>
          </a:r>
          <a:endParaRPr lang="en-GB" b="1" dirty="0">
            <a:latin typeface="+mn-lt"/>
          </a:endParaRPr>
        </a:p>
      </dgm:t>
    </dgm:pt>
    <dgm:pt modelId="{85701EB8-4B5D-4EF2-AB47-278D388A4052}" type="parTrans" cxnId="{BA19DD8E-B456-4ABC-9CA6-A2D1FFC2276E}">
      <dgm:prSet/>
      <dgm:spPr/>
      <dgm:t>
        <a:bodyPr/>
        <a:lstStyle/>
        <a:p>
          <a:endParaRPr lang="en-GB"/>
        </a:p>
      </dgm:t>
    </dgm:pt>
    <dgm:pt modelId="{B09F1992-B767-4376-AD6F-60D21A851CCA}" type="sibTrans" cxnId="{BA19DD8E-B456-4ABC-9CA6-A2D1FFC2276E}">
      <dgm:prSet/>
      <dgm:spPr/>
      <dgm:t>
        <a:bodyPr/>
        <a:lstStyle/>
        <a:p>
          <a:endParaRPr lang="en-GB"/>
        </a:p>
      </dgm:t>
    </dgm:pt>
    <dgm:pt modelId="{B3B05865-65B2-447A-B8FD-B5E3B2F059A7}">
      <dgm:prSet/>
      <dgm:spPr/>
      <dgm:t>
        <a:bodyPr/>
        <a:lstStyle/>
        <a:p>
          <a:pPr rtl="0"/>
          <a:r>
            <a:rPr lang="en-GB" b="1">
              <a:latin typeface="+mn-lt"/>
            </a:rPr>
            <a:t>New partnerships- patients, industry, academia, internat’l</a:t>
          </a:r>
          <a:endParaRPr lang="en-GB" b="1" dirty="0">
            <a:latin typeface="+mn-lt"/>
          </a:endParaRPr>
        </a:p>
      </dgm:t>
    </dgm:pt>
    <dgm:pt modelId="{AEC0C2E5-EDAC-49B9-9700-B216CE8CB758}" type="parTrans" cxnId="{6F0E6303-E867-4569-A6D0-0AE2E4EFEDF0}">
      <dgm:prSet/>
      <dgm:spPr/>
      <dgm:t>
        <a:bodyPr/>
        <a:lstStyle/>
        <a:p>
          <a:endParaRPr lang="en-GB"/>
        </a:p>
      </dgm:t>
    </dgm:pt>
    <dgm:pt modelId="{9F39656C-1F5B-4752-91E1-3D1CCA00B4D9}" type="sibTrans" cxnId="{6F0E6303-E867-4569-A6D0-0AE2E4EFEDF0}">
      <dgm:prSet/>
      <dgm:spPr/>
      <dgm:t>
        <a:bodyPr/>
        <a:lstStyle/>
        <a:p>
          <a:endParaRPr lang="en-GB"/>
        </a:p>
      </dgm:t>
    </dgm:pt>
    <dgm:pt modelId="{AADAD715-3844-44F7-947F-1B5D11AE5A84}">
      <dgm:prSet/>
      <dgm:spPr/>
      <dgm:t>
        <a:bodyPr/>
        <a:lstStyle/>
        <a:p>
          <a:pPr rtl="0"/>
          <a:r>
            <a:rPr lang="en-GB" b="1" dirty="0">
              <a:latin typeface="+mn-lt"/>
            </a:rPr>
            <a:t>Assessment of the genomic workforce</a:t>
          </a:r>
        </a:p>
      </dgm:t>
    </dgm:pt>
    <dgm:pt modelId="{BCB81FD8-CD40-484E-B7E5-EB764C359E2D}" type="parTrans" cxnId="{CF2E6157-ACD0-4769-9A4F-00815945F58D}">
      <dgm:prSet/>
      <dgm:spPr/>
      <dgm:t>
        <a:bodyPr/>
        <a:lstStyle/>
        <a:p>
          <a:endParaRPr lang="en-GB"/>
        </a:p>
      </dgm:t>
    </dgm:pt>
    <dgm:pt modelId="{288C4322-16F5-48BA-8BA0-F554CE0F6808}" type="sibTrans" cxnId="{CF2E6157-ACD0-4769-9A4F-00815945F58D}">
      <dgm:prSet/>
      <dgm:spPr/>
      <dgm:t>
        <a:bodyPr/>
        <a:lstStyle/>
        <a:p>
          <a:endParaRPr lang="en-GB"/>
        </a:p>
      </dgm:t>
    </dgm:pt>
    <dgm:pt modelId="{78CA40C2-87D0-42CD-9CF3-08004C1D30B0}">
      <dgm:prSet/>
      <dgm:spPr/>
      <dgm:t>
        <a:bodyPr/>
        <a:lstStyle/>
        <a:p>
          <a:pPr rtl="0"/>
          <a:r>
            <a:rPr lang="en-GB" b="1" dirty="0">
              <a:latin typeface="+mn-lt"/>
            </a:rPr>
            <a:t>Integrated national genomic data repository</a:t>
          </a:r>
        </a:p>
      </dgm:t>
    </dgm:pt>
    <dgm:pt modelId="{AF4490AB-639B-422D-A278-3EBE141BE5F3}" type="parTrans" cxnId="{24814613-A390-482C-B1D2-E782863914A3}">
      <dgm:prSet/>
      <dgm:spPr/>
      <dgm:t>
        <a:bodyPr/>
        <a:lstStyle/>
        <a:p>
          <a:endParaRPr lang="en-GB"/>
        </a:p>
      </dgm:t>
    </dgm:pt>
    <dgm:pt modelId="{362BF3EE-BAF2-4F90-84AD-35AD347B61A7}" type="sibTrans" cxnId="{24814613-A390-482C-B1D2-E782863914A3}">
      <dgm:prSet/>
      <dgm:spPr/>
      <dgm:t>
        <a:bodyPr/>
        <a:lstStyle/>
        <a:p>
          <a:endParaRPr lang="en-GB"/>
        </a:p>
      </dgm:t>
    </dgm:pt>
    <dgm:pt modelId="{0A2CAFBA-726D-40B3-851C-230C9D09BA48}" type="pres">
      <dgm:prSet presAssocID="{33302432-3DA9-484A-B66D-5614479F34A1}" presName="diagram" presStyleCnt="0">
        <dgm:presLayoutVars>
          <dgm:dir/>
          <dgm:resizeHandles val="exact"/>
        </dgm:presLayoutVars>
      </dgm:prSet>
      <dgm:spPr/>
    </dgm:pt>
    <dgm:pt modelId="{2DF7BB78-24DF-48CF-815E-96B4E62E5B78}" type="pres">
      <dgm:prSet presAssocID="{09575B16-1CB3-4394-B048-C354483106FA}" presName="node" presStyleLbl="node1" presStyleIdx="0" presStyleCnt="12">
        <dgm:presLayoutVars>
          <dgm:bulletEnabled val="1"/>
        </dgm:presLayoutVars>
      </dgm:prSet>
      <dgm:spPr/>
    </dgm:pt>
    <dgm:pt modelId="{EFD2C43B-0B6F-4732-BB66-46F512C88D22}" type="pres">
      <dgm:prSet presAssocID="{B6A41CAB-28BC-4DBB-8A96-FB883BB0BAAA}" presName="sibTrans" presStyleCnt="0"/>
      <dgm:spPr/>
    </dgm:pt>
    <dgm:pt modelId="{837F0C62-AAC9-48FB-BD35-A2D4053D91E0}" type="pres">
      <dgm:prSet presAssocID="{A31B2395-44EA-4444-82BC-B8775F8A799C}" presName="node" presStyleLbl="node1" presStyleIdx="1" presStyleCnt="12">
        <dgm:presLayoutVars>
          <dgm:bulletEnabled val="1"/>
        </dgm:presLayoutVars>
      </dgm:prSet>
      <dgm:spPr/>
    </dgm:pt>
    <dgm:pt modelId="{4E81464E-735D-4669-827A-EB237548AF94}" type="pres">
      <dgm:prSet presAssocID="{DB2E0587-5042-4636-AB85-F243EC08DE14}" presName="sibTrans" presStyleCnt="0"/>
      <dgm:spPr/>
    </dgm:pt>
    <dgm:pt modelId="{37ED0C5D-E51E-43F5-B348-47FC462679AA}" type="pres">
      <dgm:prSet presAssocID="{E7917EB9-1BB7-48F6-8CFE-0D9E2F5BC0CE}" presName="node" presStyleLbl="node1" presStyleIdx="2" presStyleCnt="12">
        <dgm:presLayoutVars>
          <dgm:bulletEnabled val="1"/>
        </dgm:presLayoutVars>
      </dgm:prSet>
      <dgm:spPr/>
    </dgm:pt>
    <dgm:pt modelId="{2C30797F-20A7-4B64-9A73-DA7884B17EC7}" type="pres">
      <dgm:prSet presAssocID="{F7691B34-3FE0-4978-A8F0-76A8CD7A7213}" presName="sibTrans" presStyleCnt="0"/>
      <dgm:spPr/>
    </dgm:pt>
    <dgm:pt modelId="{55429B0F-56D0-45B1-8973-0629ED67C998}" type="pres">
      <dgm:prSet presAssocID="{ADB4821F-00E0-494D-BF79-2845DDF94922}" presName="node" presStyleLbl="node1" presStyleIdx="3" presStyleCnt="12">
        <dgm:presLayoutVars>
          <dgm:bulletEnabled val="1"/>
        </dgm:presLayoutVars>
      </dgm:prSet>
      <dgm:spPr/>
    </dgm:pt>
    <dgm:pt modelId="{CE62A5F9-03E4-4D47-937D-96A71D9C335B}" type="pres">
      <dgm:prSet presAssocID="{7E294FE4-4B05-427A-826B-59FBD5CCB895}" presName="sibTrans" presStyleCnt="0"/>
      <dgm:spPr/>
    </dgm:pt>
    <dgm:pt modelId="{5B60A3DD-A16E-41E2-A802-A6035E185CC5}" type="pres">
      <dgm:prSet presAssocID="{E35B4182-630E-4405-A755-7B5046A63017}" presName="node" presStyleLbl="node1" presStyleIdx="4" presStyleCnt="12">
        <dgm:presLayoutVars>
          <dgm:bulletEnabled val="1"/>
        </dgm:presLayoutVars>
      </dgm:prSet>
      <dgm:spPr/>
    </dgm:pt>
    <dgm:pt modelId="{8B509E60-34B1-4D1D-AF94-DFB695BF15AB}" type="pres">
      <dgm:prSet presAssocID="{2AE0A9FB-0095-4CED-A60F-E05C15895719}" presName="sibTrans" presStyleCnt="0"/>
      <dgm:spPr/>
    </dgm:pt>
    <dgm:pt modelId="{5A92A05F-5941-4D29-8644-5B4502DD6327}" type="pres">
      <dgm:prSet presAssocID="{3743CDC0-D471-495E-B1F0-79DABADEC37C}" presName="node" presStyleLbl="node1" presStyleIdx="5" presStyleCnt="12">
        <dgm:presLayoutVars>
          <dgm:bulletEnabled val="1"/>
        </dgm:presLayoutVars>
      </dgm:prSet>
      <dgm:spPr/>
    </dgm:pt>
    <dgm:pt modelId="{CA4E1AE8-F7B8-4DCC-81F0-DE6E019E912E}" type="pres">
      <dgm:prSet presAssocID="{1E043363-8271-40A2-AAD9-6ADD9214715A}" presName="sibTrans" presStyleCnt="0"/>
      <dgm:spPr/>
    </dgm:pt>
    <dgm:pt modelId="{22789F10-1500-4BEA-A798-E0C4B843A673}" type="pres">
      <dgm:prSet presAssocID="{4A1D6C7E-BB58-4FAD-9E4A-B813EE01EFA1}" presName="node" presStyleLbl="node1" presStyleIdx="6" presStyleCnt="12">
        <dgm:presLayoutVars>
          <dgm:bulletEnabled val="1"/>
        </dgm:presLayoutVars>
      </dgm:prSet>
      <dgm:spPr/>
    </dgm:pt>
    <dgm:pt modelId="{33520875-C6CA-4D55-9A06-6CC64B1E09FC}" type="pres">
      <dgm:prSet presAssocID="{3F0940CC-EC3A-4C04-B4ED-B3168A780439}" presName="sibTrans" presStyleCnt="0"/>
      <dgm:spPr/>
    </dgm:pt>
    <dgm:pt modelId="{95FE760E-B610-4138-BCEE-98AC424D90B9}" type="pres">
      <dgm:prSet presAssocID="{FA5D9449-3232-4D82-AE90-92BCF28750FA}" presName="node" presStyleLbl="node1" presStyleIdx="7" presStyleCnt="12">
        <dgm:presLayoutVars>
          <dgm:bulletEnabled val="1"/>
        </dgm:presLayoutVars>
      </dgm:prSet>
      <dgm:spPr/>
    </dgm:pt>
    <dgm:pt modelId="{9BE128E1-10F2-40FC-AA4D-59B57BAA7056}" type="pres">
      <dgm:prSet presAssocID="{A4C0A053-2439-451C-B022-CAF24B2A8911}" presName="sibTrans" presStyleCnt="0"/>
      <dgm:spPr/>
    </dgm:pt>
    <dgm:pt modelId="{705B8FFF-F02C-47A8-8D19-D84F284CC1BA}" type="pres">
      <dgm:prSet presAssocID="{2506B3AA-BD75-4CB5-AF97-A61A2DD6F15E}" presName="node" presStyleLbl="node1" presStyleIdx="8" presStyleCnt="12">
        <dgm:presLayoutVars>
          <dgm:bulletEnabled val="1"/>
        </dgm:presLayoutVars>
      </dgm:prSet>
      <dgm:spPr/>
    </dgm:pt>
    <dgm:pt modelId="{B48FD466-55E9-48F5-B592-8DB59CA7FEAF}" type="pres">
      <dgm:prSet presAssocID="{B09F1992-B767-4376-AD6F-60D21A851CCA}" presName="sibTrans" presStyleCnt="0"/>
      <dgm:spPr/>
    </dgm:pt>
    <dgm:pt modelId="{A95F8EAC-10AD-4CB0-81DB-6D652226EE61}" type="pres">
      <dgm:prSet presAssocID="{B3B05865-65B2-447A-B8FD-B5E3B2F059A7}" presName="node" presStyleLbl="node1" presStyleIdx="9" presStyleCnt="12">
        <dgm:presLayoutVars>
          <dgm:bulletEnabled val="1"/>
        </dgm:presLayoutVars>
      </dgm:prSet>
      <dgm:spPr/>
    </dgm:pt>
    <dgm:pt modelId="{DB1C67E7-2471-4487-A3E5-7FDF8C604D03}" type="pres">
      <dgm:prSet presAssocID="{9F39656C-1F5B-4752-91E1-3D1CCA00B4D9}" presName="sibTrans" presStyleCnt="0"/>
      <dgm:spPr/>
    </dgm:pt>
    <dgm:pt modelId="{8473F25E-B37D-40BE-B337-BFAFB729D6FA}" type="pres">
      <dgm:prSet presAssocID="{AADAD715-3844-44F7-947F-1B5D11AE5A84}" presName="node" presStyleLbl="node1" presStyleIdx="10" presStyleCnt="12">
        <dgm:presLayoutVars>
          <dgm:bulletEnabled val="1"/>
        </dgm:presLayoutVars>
      </dgm:prSet>
      <dgm:spPr/>
    </dgm:pt>
    <dgm:pt modelId="{7E2DE9C5-B771-49C3-BD63-B8F32DCA0C02}" type="pres">
      <dgm:prSet presAssocID="{288C4322-16F5-48BA-8BA0-F554CE0F6808}" presName="sibTrans" presStyleCnt="0"/>
      <dgm:spPr/>
    </dgm:pt>
    <dgm:pt modelId="{FDBAE584-C469-48A4-AF96-FAB6310E1957}" type="pres">
      <dgm:prSet presAssocID="{78CA40C2-87D0-42CD-9CF3-08004C1D30B0}" presName="node" presStyleLbl="node1" presStyleIdx="11" presStyleCnt="12">
        <dgm:presLayoutVars>
          <dgm:bulletEnabled val="1"/>
        </dgm:presLayoutVars>
      </dgm:prSet>
      <dgm:spPr/>
    </dgm:pt>
  </dgm:ptLst>
  <dgm:cxnLst>
    <dgm:cxn modelId="{A60D1300-3083-48EB-B22C-D0744AA3997B}" srcId="{33302432-3DA9-484A-B66D-5614479F34A1}" destId="{A31B2395-44EA-4444-82BC-B8775F8A799C}" srcOrd="1" destOrd="0" parTransId="{4C0DF391-EDD8-4EC7-8875-FDC860410EFA}" sibTransId="{DB2E0587-5042-4636-AB85-F243EC08DE14}"/>
    <dgm:cxn modelId="{6F0E6303-E867-4569-A6D0-0AE2E4EFEDF0}" srcId="{33302432-3DA9-484A-B66D-5614479F34A1}" destId="{B3B05865-65B2-447A-B8FD-B5E3B2F059A7}" srcOrd="9" destOrd="0" parTransId="{AEC0C2E5-EDAC-49B9-9700-B216CE8CB758}" sibTransId="{9F39656C-1F5B-4752-91E1-3D1CCA00B4D9}"/>
    <dgm:cxn modelId="{4E91CF05-5C5D-4AD1-A84F-B55C0F969DF3}" srcId="{33302432-3DA9-484A-B66D-5614479F34A1}" destId="{09575B16-1CB3-4394-B048-C354483106FA}" srcOrd="0" destOrd="0" parTransId="{C149E48A-5857-443B-8732-CC2D8A51D64B}" sibTransId="{B6A41CAB-28BC-4DBB-8A96-FB883BB0BAAA}"/>
    <dgm:cxn modelId="{D68DFA0F-E6DD-4A6B-B6D1-053ADF2C97B7}" srcId="{33302432-3DA9-484A-B66D-5614479F34A1}" destId="{E7917EB9-1BB7-48F6-8CFE-0D9E2F5BC0CE}" srcOrd="2" destOrd="0" parTransId="{E950D668-7F9F-4092-8C40-59B3C26A9E76}" sibTransId="{F7691B34-3FE0-4978-A8F0-76A8CD7A7213}"/>
    <dgm:cxn modelId="{5FB65B12-42C5-4341-AB0F-707154966303}" type="presOf" srcId="{A31B2395-44EA-4444-82BC-B8775F8A799C}" destId="{837F0C62-AAC9-48FB-BD35-A2D4053D91E0}" srcOrd="0" destOrd="0" presId="urn:microsoft.com/office/officeart/2005/8/layout/default"/>
    <dgm:cxn modelId="{24814613-A390-482C-B1D2-E782863914A3}" srcId="{33302432-3DA9-484A-B66D-5614479F34A1}" destId="{78CA40C2-87D0-42CD-9CF3-08004C1D30B0}" srcOrd="11" destOrd="0" parTransId="{AF4490AB-639B-422D-A278-3EBE141BE5F3}" sibTransId="{362BF3EE-BAF2-4F90-84AD-35AD347B61A7}"/>
    <dgm:cxn modelId="{426BDC19-0BA9-4D97-B8FD-F2E6BB29C6CC}" srcId="{33302432-3DA9-484A-B66D-5614479F34A1}" destId="{FA5D9449-3232-4D82-AE90-92BCF28750FA}" srcOrd="7" destOrd="0" parTransId="{E6971C80-1B29-4495-A338-41AE4848AC9D}" sibTransId="{A4C0A053-2439-451C-B022-CAF24B2A8911}"/>
    <dgm:cxn modelId="{0BA29B1D-A331-40DF-80A1-4D1950FE90E0}" srcId="{33302432-3DA9-484A-B66D-5614479F34A1}" destId="{3743CDC0-D471-495E-B1F0-79DABADEC37C}" srcOrd="5" destOrd="0" parTransId="{01914D36-84F2-4BFA-B0C8-BCCCD1D86311}" sibTransId="{1E043363-8271-40A2-AAD9-6ADD9214715A}"/>
    <dgm:cxn modelId="{E77F5935-9E22-4737-BA7B-8345E5864C04}" type="presOf" srcId="{AADAD715-3844-44F7-947F-1B5D11AE5A84}" destId="{8473F25E-B37D-40BE-B337-BFAFB729D6FA}" srcOrd="0" destOrd="0" presId="urn:microsoft.com/office/officeart/2005/8/layout/default"/>
    <dgm:cxn modelId="{349EC939-6C45-449B-A6DE-240B898D4E73}" type="presOf" srcId="{3743CDC0-D471-495E-B1F0-79DABADEC37C}" destId="{5A92A05F-5941-4D29-8644-5B4502DD6327}" srcOrd="0" destOrd="0" presId="urn:microsoft.com/office/officeart/2005/8/layout/default"/>
    <dgm:cxn modelId="{FCABF639-8002-4647-9376-F014D584C03C}" type="presOf" srcId="{E35B4182-630E-4405-A755-7B5046A63017}" destId="{5B60A3DD-A16E-41E2-A802-A6035E185CC5}" srcOrd="0" destOrd="0" presId="urn:microsoft.com/office/officeart/2005/8/layout/default"/>
    <dgm:cxn modelId="{6D55BB6B-E2A3-4BC3-8768-4F040FA855D2}" type="presOf" srcId="{33302432-3DA9-484A-B66D-5614479F34A1}" destId="{0A2CAFBA-726D-40B3-851C-230C9D09BA48}" srcOrd="0" destOrd="0" presId="urn:microsoft.com/office/officeart/2005/8/layout/default"/>
    <dgm:cxn modelId="{7B1C8054-87FD-4842-B5E1-CCC44E4B1253}" type="presOf" srcId="{2506B3AA-BD75-4CB5-AF97-A61A2DD6F15E}" destId="{705B8FFF-F02C-47A8-8D19-D84F284CC1BA}" srcOrd="0" destOrd="0" presId="urn:microsoft.com/office/officeart/2005/8/layout/default"/>
    <dgm:cxn modelId="{3755C374-5103-48B8-B84B-CF2357687881}" srcId="{33302432-3DA9-484A-B66D-5614479F34A1}" destId="{ADB4821F-00E0-494D-BF79-2845DDF94922}" srcOrd="3" destOrd="0" parTransId="{601F88F8-E16D-41B0-B386-BC1E1EE5011A}" sibTransId="{7E294FE4-4B05-427A-826B-59FBD5CCB895}"/>
    <dgm:cxn modelId="{78FE0C75-0C7B-4A5B-9221-F3E788914379}" type="presOf" srcId="{4A1D6C7E-BB58-4FAD-9E4A-B813EE01EFA1}" destId="{22789F10-1500-4BEA-A798-E0C4B843A673}" srcOrd="0" destOrd="0" presId="urn:microsoft.com/office/officeart/2005/8/layout/default"/>
    <dgm:cxn modelId="{CF2E6157-ACD0-4769-9A4F-00815945F58D}" srcId="{33302432-3DA9-484A-B66D-5614479F34A1}" destId="{AADAD715-3844-44F7-947F-1B5D11AE5A84}" srcOrd="10" destOrd="0" parTransId="{BCB81FD8-CD40-484E-B7E5-EB764C359E2D}" sibTransId="{288C4322-16F5-48BA-8BA0-F554CE0F6808}"/>
    <dgm:cxn modelId="{4BA7147B-57D4-473F-8FDB-C42078B63B56}" srcId="{33302432-3DA9-484A-B66D-5614479F34A1}" destId="{E35B4182-630E-4405-A755-7B5046A63017}" srcOrd="4" destOrd="0" parTransId="{AA9883ED-5734-44F0-BEC7-EFF0392FDFA7}" sibTransId="{2AE0A9FB-0095-4CED-A60F-E05C15895719}"/>
    <dgm:cxn modelId="{291AB97E-F1A2-4A69-AF9F-968847AF256D}" srcId="{33302432-3DA9-484A-B66D-5614479F34A1}" destId="{4A1D6C7E-BB58-4FAD-9E4A-B813EE01EFA1}" srcOrd="6" destOrd="0" parTransId="{3B7F665B-D37A-440F-8106-A9E9ABA5B0DC}" sibTransId="{3F0940CC-EC3A-4C04-B4ED-B3168A780439}"/>
    <dgm:cxn modelId="{99341380-F143-431F-BC0D-94C63E5B82A8}" type="presOf" srcId="{FA5D9449-3232-4D82-AE90-92BCF28750FA}" destId="{95FE760E-B610-4138-BCEE-98AC424D90B9}" srcOrd="0" destOrd="0" presId="urn:microsoft.com/office/officeart/2005/8/layout/default"/>
    <dgm:cxn modelId="{BA19DD8E-B456-4ABC-9CA6-A2D1FFC2276E}" srcId="{33302432-3DA9-484A-B66D-5614479F34A1}" destId="{2506B3AA-BD75-4CB5-AF97-A61A2DD6F15E}" srcOrd="8" destOrd="0" parTransId="{85701EB8-4B5D-4EF2-AB47-278D388A4052}" sibTransId="{B09F1992-B767-4376-AD6F-60D21A851CCA}"/>
    <dgm:cxn modelId="{028729D3-6D96-488E-8859-954932C0B99D}" type="presOf" srcId="{E7917EB9-1BB7-48F6-8CFE-0D9E2F5BC0CE}" destId="{37ED0C5D-E51E-43F5-B348-47FC462679AA}" srcOrd="0" destOrd="0" presId="urn:microsoft.com/office/officeart/2005/8/layout/default"/>
    <dgm:cxn modelId="{B289BAED-B1EB-48A8-99EB-406BD7ACA032}" type="presOf" srcId="{78CA40C2-87D0-42CD-9CF3-08004C1D30B0}" destId="{FDBAE584-C469-48A4-AF96-FAB6310E1957}" srcOrd="0" destOrd="0" presId="urn:microsoft.com/office/officeart/2005/8/layout/default"/>
    <dgm:cxn modelId="{4B03E4F1-E664-46C4-8A36-78D1EECBFC72}" type="presOf" srcId="{ADB4821F-00E0-494D-BF79-2845DDF94922}" destId="{55429B0F-56D0-45B1-8973-0629ED67C998}" srcOrd="0" destOrd="0" presId="urn:microsoft.com/office/officeart/2005/8/layout/default"/>
    <dgm:cxn modelId="{AC3FE6F7-D340-45CB-8229-75A109EFDB02}" type="presOf" srcId="{09575B16-1CB3-4394-B048-C354483106FA}" destId="{2DF7BB78-24DF-48CF-815E-96B4E62E5B78}" srcOrd="0" destOrd="0" presId="urn:microsoft.com/office/officeart/2005/8/layout/default"/>
    <dgm:cxn modelId="{DBC7A1FA-2A15-40CB-A2C7-9D15D48FBB64}" type="presOf" srcId="{B3B05865-65B2-447A-B8FD-B5E3B2F059A7}" destId="{A95F8EAC-10AD-4CB0-81DB-6D652226EE61}" srcOrd="0" destOrd="0" presId="urn:microsoft.com/office/officeart/2005/8/layout/default"/>
    <dgm:cxn modelId="{4AC9E913-9681-436F-8762-DF1470C530E9}" type="presParOf" srcId="{0A2CAFBA-726D-40B3-851C-230C9D09BA48}" destId="{2DF7BB78-24DF-48CF-815E-96B4E62E5B78}" srcOrd="0" destOrd="0" presId="urn:microsoft.com/office/officeart/2005/8/layout/default"/>
    <dgm:cxn modelId="{218C9323-1F00-4456-BF9A-0CB2E6497AA8}" type="presParOf" srcId="{0A2CAFBA-726D-40B3-851C-230C9D09BA48}" destId="{EFD2C43B-0B6F-4732-BB66-46F512C88D22}" srcOrd="1" destOrd="0" presId="urn:microsoft.com/office/officeart/2005/8/layout/default"/>
    <dgm:cxn modelId="{FCDDD03B-05EF-44DB-AE40-0B0D0C0CC270}" type="presParOf" srcId="{0A2CAFBA-726D-40B3-851C-230C9D09BA48}" destId="{837F0C62-AAC9-48FB-BD35-A2D4053D91E0}" srcOrd="2" destOrd="0" presId="urn:microsoft.com/office/officeart/2005/8/layout/default"/>
    <dgm:cxn modelId="{5161604C-B7DB-427C-A918-723E4064E420}" type="presParOf" srcId="{0A2CAFBA-726D-40B3-851C-230C9D09BA48}" destId="{4E81464E-735D-4669-827A-EB237548AF94}" srcOrd="3" destOrd="0" presId="urn:microsoft.com/office/officeart/2005/8/layout/default"/>
    <dgm:cxn modelId="{A1B2E22B-FB5E-498E-9E50-C9C0A2E635A1}" type="presParOf" srcId="{0A2CAFBA-726D-40B3-851C-230C9D09BA48}" destId="{37ED0C5D-E51E-43F5-B348-47FC462679AA}" srcOrd="4" destOrd="0" presId="urn:microsoft.com/office/officeart/2005/8/layout/default"/>
    <dgm:cxn modelId="{007BB0F2-05DA-421B-AA83-FDF20AC51154}" type="presParOf" srcId="{0A2CAFBA-726D-40B3-851C-230C9D09BA48}" destId="{2C30797F-20A7-4B64-9A73-DA7884B17EC7}" srcOrd="5" destOrd="0" presId="urn:microsoft.com/office/officeart/2005/8/layout/default"/>
    <dgm:cxn modelId="{D8E0D5EF-C68A-422C-B104-EC38A4CB3737}" type="presParOf" srcId="{0A2CAFBA-726D-40B3-851C-230C9D09BA48}" destId="{55429B0F-56D0-45B1-8973-0629ED67C998}" srcOrd="6" destOrd="0" presId="urn:microsoft.com/office/officeart/2005/8/layout/default"/>
    <dgm:cxn modelId="{6B7A545A-E83F-4DA3-852F-BE83213234B9}" type="presParOf" srcId="{0A2CAFBA-726D-40B3-851C-230C9D09BA48}" destId="{CE62A5F9-03E4-4D47-937D-96A71D9C335B}" srcOrd="7" destOrd="0" presId="urn:microsoft.com/office/officeart/2005/8/layout/default"/>
    <dgm:cxn modelId="{08033DFB-A5D0-4BC1-B004-A862EA6F27ED}" type="presParOf" srcId="{0A2CAFBA-726D-40B3-851C-230C9D09BA48}" destId="{5B60A3DD-A16E-41E2-A802-A6035E185CC5}" srcOrd="8" destOrd="0" presId="urn:microsoft.com/office/officeart/2005/8/layout/default"/>
    <dgm:cxn modelId="{48590CAA-1193-4848-937A-C4AD6FC05E2B}" type="presParOf" srcId="{0A2CAFBA-726D-40B3-851C-230C9D09BA48}" destId="{8B509E60-34B1-4D1D-AF94-DFB695BF15AB}" srcOrd="9" destOrd="0" presId="urn:microsoft.com/office/officeart/2005/8/layout/default"/>
    <dgm:cxn modelId="{F5BA2992-1CC5-4AB5-8E82-41D2FF4E3286}" type="presParOf" srcId="{0A2CAFBA-726D-40B3-851C-230C9D09BA48}" destId="{5A92A05F-5941-4D29-8644-5B4502DD6327}" srcOrd="10" destOrd="0" presId="urn:microsoft.com/office/officeart/2005/8/layout/default"/>
    <dgm:cxn modelId="{ADE3A139-317D-4F0D-8B77-3CB15B29E6C5}" type="presParOf" srcId="{0A2CAFBA-726D-40B3-851C-230C9D09BA48}" destId="{CA4E1AE8-F7B8-4DCC-81F0-DE6E019E912E}" srcOrd="11" destOrd="0" presId="urn:microsoft.com/office/officeart/2005/8/layout/default"/>
    <dgm:cxn modelId="{7772236C-E558-42FD-A5CE-D2533D2031C6}" type="presParOf" srcId="{0A2CAFBA-726D-40B3-851C-230C9D09BA48}" destId="{22789F10-1500-4BEA-A798-E0C4B843A673}" srcOrd="12" destOrd="0" presId="urn:microsoft.com/office/officeart/2005/8/layout/default"/>
    <dgm:cxn modelId="{D95EC4B3-8BA1-4543-9F46-40839FE5F76A}" type="presParOf" srcId="{0A2CAFBA-726D-40B3-851C-230C9D09BA48}" destId="{33520875-C6CA-4D55-9A06-6CC64B1E09FC}" srcOrd="13" destOrd="0" presId="urn:microsoft.com/office/officeart/2005/8/layout/default"/>
    <dgm:cxn modelId="{2325C76D-F051-4A77-9E77-94F0A45B955F}" type="presParOf" srcId="{0A2CAFBA-726D-40B3-851C-230C9D09BA48}" destId="{95FE760E-B610-4138-BCEE-98AC424D90B9}" srcOrd="14" destOrd="0" presId="urn:microsoft.com/office/officeart/2005/8/layout/default"/>
    <dgm:cxn modelId="{C3A47BF6-A6B0-4511-9020-1423C3110BC8}" type="presParOf" srcId="{0A2CAFBA-726D-40B3-851C-230C9D09BA48}" destId="{9BE128E1-10F2-40FC-AA4D-59B57BAA7056}" srcOrd="15" destOrd="0" presId="urn:microsoft.com/office/officeart/2005/8/layout/default"/>
    <dgm:cxn modelId="{F8F6267D-C71D-4AEB-8375-DC8DA4F5E321}" type="presParOf" srcId="{0A2CAFBA-726D-40B3-851C-230C9D09BA48}" destId="{705B8FFF-F02C-47A8-8D19-D84F284CC1BA}" srcOrd="16" destOrd="0" presId="urn:microsoft.com/office/officeart/2005/8/layout/default"/>
    <dgm:cxn modelId="{11F4B173-8F77-4FBB-9109-458DB769864B}" type="presParOf" srcId="{0A2CAFBA-726D-40B3-851C-230C9D09BA48}" destId="{B48FD466-55E9-48F5-B592-8DB59CA7FEAF}" srcOrd="17" destOrd="0" presId="urn:microsoft.com/office/officeart/2005/8/layout/default"/>
    <dgm:cxn modelId="{B6A96FF4-47C0-4038-89C0-66C758E9722B}" type="presParOf" srcId="{0A2CAFBA-726D-40B3-851C-230C9D09BA48}" destId="{A95F8EAC-10AD-4CB0-81DB-6D652226EE61}" srcOrd="18" destOrd="0" presId="urn:microsoft.com/office/officeart/2005/8/layout/default"/>
    <dgm:cxn modelId="{FBA69E1E-8842-4248-A3A7-FEB918198CCF}" type="presParOf" srcId="{0A2CAFBA-726D-40B3-851C-230C9D09BA48}" destId="{DB1C67E7-2471-4487-A3E5-7FDF8C604D03}" srcOrd="19" destOrd="0" presId="urn:microsoft.com/office/officeart/2005/8/layout/default"/>
    <dgm:cxn modelId="{EE56F951-DAA0-4482-B152-0DB39B311702}" type="presParOf" srcId="{0A2CAFBA-726D-40B3-851C-230C9D09BA48}" destId="{8473F25E-B37D-40BE-B337-BFAFB729D6FA}" srcOrd="20" destOrd="0" presId="urn:microsoft.com/office/officeart/2005/8/layout/default"/>
    <dgm:cxn modelId="{8E89455C-7530-4A9A-AFE6-19C518F23B50}" type="presParOf" srcId="{0A2CAFBA-726D-40B3-851C-230C9D09BA48}" destId="{7E2DE9C5-B771-49C3-BD63-B8F32DCA0C02}" srcOrd="21" destOrd="0" presId="urn:microsoft.com/office/officeart/2005/8/layout/default"/>
    <dgm:cxn modelId="{791B2B31-CFA9-4AAC-A0FE-A080951E4C30}" type="presParOf" srcId="{0A2CAFBA-726D-40B3-851C-230C9D09BA48}" destId="{FDBAE584-C469-48A4-AF96-FAB6310E1957}"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3DD05-BA66-4439-B105-13693CC132D7}" type="doc">
      <dgm:prSet loTypeId="urn:microsoft.com/office/officeart/2005/8/layout/process1" loCatId="process" qsTypeId="urn:microsoft.com/office/officeart/2005/8/quickstyle/3d5" qsCatId="3D" csTypeId="urn:microsoft.com/office/officeart/2005/8/colors/accent1_2" csCatId="accent1" phldr="1"/>
      <dgm:spPr/>
    </dgm:pt>
    <dgm:pt modelId="{EE261D90-CDB5-4110-A2BD-455A67E60979}">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400" dirty="0"/>
            <a:t>Protocol-based medicine  </a:t>
          </a:r>
        </a:p>
      </dgm:t>
    </dgm:pt>
    <dgm:pt modelId="{A1725728-A5DC-4AF9-82BD-DC8AB63C5828}" type="parTrans" cxnId="{5605C622-732D-43D8-98A8-B7B21CD714D6}">
      <dgm:prSet/>
      <dgm:spPr/>
      <dgm:t>
        <a:bodyPr/>
        <a:lstStyle/>
        <a:p>
          <a:endParaRPr lang="en-GB"/>
        </a:p>
      </dgm:t>
    </dgm:pt>
    <dgm:pt modelId="{199B8468-2D7E-4335-A758-92D853FEEEA3}" type="sibTrans" cxnId="{5605C622-732D-43D8-98A8-B7B21CD714D6}">
      <dgm:prSet/>
      <dgm:spPr/>
      <dgm:t>
        <a:bodyPr/>
        <a:lstStyle/>
        <a:p>
          <a:endParaRPr lang="en-GB" dirty="0"/>
        </a:p>
      </dgm:t>
    </dgm:pt>
    <dgm:pt modelId="{63A188D5-E1D6-4E6B-9FA7-FAD7696263CE}">
      <dgm:prSet phldrT="[Text]" custT="1"/>
      <dgm:spPr>
        <a:solidFill>
          <a:schemeClr val="tx2"/>
        </a:solidFill>
      </dgm:spPr>
      <dgm:t>
        <a:bodyPr/>
        <a:lstStyle/>
        <a:p>
          <a:r>
            <a:rPr lang="en-GB" sz="1400" kern="1200" dirty="0"/>
            <a:t>Data-driven healthcare</a:t>
          </a:r>
          <a:endParaRPr lang="en-GB" sz="1400" i="1" kern="1200" dirty="0">
            <a:latin typeface="Arial"/>
            <a:ea typeface="+mn-ea"/>
            <a:cs typeface="+mn-cs"/>
          </a:endParaRPr>
        </a:p>
      </dgm:t>
    </dgm:pt>
    <dgm:pt modelId="{9F8984BE-0745-4808-AD9E-635C4296F323}" type="parTrans" cxnId="{1AF93AA6-2446-4B76-B95A-F225BD37BE50}">
      <dgm:prSet/>
      <dgm:spPr/>
      <dgm:t>
        <a:bodyPr/>
        <a:lstStyle/>
        <a:p>
          <a:endParaRPr lang="en-GB"/>
        </a:p>
      </dgm:t>
    </dgm:pt>
    <dgm:pt modelId="{60A18274-BDE6-4353-88C4-49AA83FAFD45}" type="sibTrans" cxnId="{1AF93AA6-2446-4B76-B95A-F225BD37BE50}">
      <dgm:prSet/>
      <dgm:spPr/>
      <dgm:t>
        <a:bodyPr/>
        <a:lstStyle/>
        <a:p>
          <a:endParaRPr lang="en-GB"/>
        </a:p>
      </dgm:t>
    </dgm:pt>
    <dgm:pt modelId="{43A26D6A-7AF8-436B-A575-4E43208D5BE8}" type="pres">
      <dgm:prSet presAssocID="{2FF3DD05-BA66-4439-B105-13693CC132D7}" presName="Name0" presStyleCnt="0">
        <dgm:presLayoutVars>
          <dgm:dir/>
          <dgm:resizeHandles val="exact"/>
        </dgm:presLayoutVars>
      </dgm:prSet>
      <dgm:spPr/>
    </dgm:pt>
    <dgm:pt modelId="{E3666AAC-2B58-4618-B5F9-A49EC22A2091}" type="pres">
      <dgm:prSet presAssocID="{EE261D90-CDB5-4110-A2BD-455A67E60979}" presName="node" presStyleLbl="node1" presStyleIdx="0" presStyleCnt="2" custScaleY="60644" custLinFactNeighborX="1475" custLinFactNeighborY="-2660">
        <dgm:presLayoutVars>
          <dgm:bulletEnabled val="1"/>
        </dgm:presLayoutVars>
      </dgm:prSet>
      <dgm:spPr/>
    </dgm:pt>
    <dgm:pt modelId="{A97EAA50-5449-4E8F-A45A-0073DFCF9C63}" type="pres">
      <dgm:prSet presAssocID="{199B8468-2D7E-4335-A758-92D853FEEEA3}" presName="sibTrans" presStyleLbl="sibTrans2D1" presStyleIdx="0" presStyleCnt="1"/>
      <dgm:spPr/>
    </dgm:pt>
    <dgm:pt modelId="{F38C418E-A9CD-4E3D-A3A1-9EFBE1E0B9A3}" type="pres">
      <dgm:prSet presAssocID="{199B8468-2D7E-4335-A758-92D853FEEEA3}" presName="connectorText" presStyleLbl="sibTrans2D1" presStyleIdx="0" presStyleCnt="1"/>
      <dgm:spPr/>
    </dgm:pt>
    <dgm:pt modelId="{7C1C8015-2F56-4512-A8DD-4AF39C9C5B48}" type="pres">
      <dgm:prSet presAssocID="{63A188D5-E1D6-4E6B-9FA7-FAD7696263CE}" presName="node" presStyleLbl="node1" presStyleIdx="1" presStyleCnt="2" custScaleY="60644">
        <dgm:presLayoutVars>
          <dgm:bulletEnabled val="1"/>
        </dgm:presLayoutVars>
      </dgm:prSet>
      <dgm:spPr/>
    </dgm:pt>
  </dgm:ptLst>
  <dgm:cxnLst>
    <dgm:cxn modelId="{5605C622-732D-43D8-98A8-B7B21CD714D6}" srcId="{2FF3DD05-BA66-4439-B105-13693CC132D7}" destId="{EE261D90-CDB5-4110-A2BD-455A67E60979}" srcOrd="0" destOrd="0" parTransId="{A1725728-A5DC-4AF9-82BD-DC8AB63C5828}" sibTransId="{199B8468-2D7E-4335-A758-92D853FEEEA3}"/>
    <dgm:cxn modelId="{FC1FBC5E-CFD3-44E7-A689-B7DEBAE3E138}" type="presOf" srcId="{63A188D5-E1D6-4E6B-9FA7-FAD7696263CE}" destId="{7C1C8015-2F56-4512-A8DD-4AF39C9C5B48}" srcOrd="0" destOrd="0" presId="urn:microsoft.com/office/officeart/2005/8/layout/process1"/>
    <dgm:cxn modelId="{084D9087-49BE-4201-8A68-3505C2331B78}" type="presOf" srcId="{EE261D90-CDB5-4110-A2BD-455A67E60979}" destId="{E3666AAC-2B58-4618-B5F9-A49EC22A2091}" srcOrd="0" destOrd="0" presId="urn:microsoft.com/office/officeart/2005/8/layout/process1"/>
    <dgm:cxn modelId="{1AF93AA6-2446-4B76-B95A-F225BD37BE50}" srcId="{2FF3DD05-BA66-4439-B105-13693CC132D7}" destId="{63A188D5-E1D6-4E6B-9FA7-FAD7696263CE}" srcOrd="1" destOrd="0" parTransId="{9F8984BE-0745-4808-AD9E-635C4296F323}" sibTransId="{60A18274-BDE6-4353-88C4-49AA83FAFD45}"/>
    <dgm:cxn modelId="{741ABAAE-CDD1-4E75-A383-0E227724888A}" type="presOf" srcId="{199B8468-2D7E-4335-A758-92D853FEEEA3}" destId="{A97EAA50-5449-4E8F-A45A-0073DFCF9C63}" srcOrd="0" destOrd="0" presId="urn:microsoft.com/office/officeart/2005/8/layout/process1"/>
    <dgm:cxn modelId="{5E41BFDF-B98E-4826-89D8-A79E74ED7532}" type="presOf" srcId="{2FF3DD05-BA66-4439-B105-13693CC132D7}" destId="{43A26D6A-7AF8-436B-A575-4E43208D5BE8}" srcOrd="0" destOrd="0" presId="urn:microsoft.com/office/officeart/2005/8/layout/process1"/>
    <dgm:cxn modelId="{B155B5E7-209B-401C-8886-D3E8D4344AE9}" type="presOf" srcId="{199B8468-2D7E-4335-A758-92D853FEEEA3}" destId="{F38C418E-A9CD-4E3D-A3A1-9EFBE1E0B9A3}" srcOrd="1" destOrd="0" presId="urn:microsoft.com/office/officeart/2005/8/layout/process1"/>
    <dgm:cxn modelId="{4C953DBA-8ACF-47CA-956B-43649B9864E5}" type="presParOf" srcId="{43A26D6A-7AF8-436B-A575-4E43208D5BE8}" destId="{E3666AAC-2B58-4618-B5F9-A49EC22A2091}" srcOrd="0" destOrd="0" presId="urn:microsoft.com/office/officeart/2005/8/layout/process1"/>
    <dgm:cxn modelId="{4D9C04E0-FB3D-468B-A5FF-D940EBFAD70D}" type="presParOf" srcId="{43A26D6A-7AF8-436B-A575-4E43208D5BE8}" destId="{A97EAA50-5449-4E8F-A45A-0073DFCF9C63}" srcOrd="1" destOrd="0" presId="urn:microsoft.com/office/officeart/2005/8/layout/process1"/>
    <dgm:cxn modelId="{F4AB17A1-B0C8-4826-A7B2-72568AF23000}" type="presParOf" srcId="{A97EAA50-5449-4E8F-A45A-0073DFCF9C63}" destId="{F38C418E-A9CD-4E3D-A3A1-9EFBE1E0B9A3}" srcOrd="0" destOrd="0" presId="urn:microsoft.com/office/officeart/2005/8/layout/process1"/>
    <dgm:cxn modelId="{936B4F2F-8C00-447C-AD43-D11E6A958940}" type="presParOf" srcId="{43A26D6A-7AF8-436B-A575-4E43208D5BE8}" destId="{7C1C8015-2F56-4512-A8DD-4AF39C9C5B48}" srcOrd="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3DD05-BA66-4439-B105-13693CC132D7}" type="doc">
      <dgm:prSet loTypeId="urn:microsoft.com/office/officeart/2005/8/layout/process1" loCatId="process" qsTypeId="urn:microsoft.com/office/officeart/2005/8/quickstyle/3d5" qsCatId="3D" csTypeId="urn:microsoft.com/office/officeart/2005/8/colors/accent1_2" csCatId="accent1" phldr="1"/>
      <dgm:spPr/>
    </dgm:pt>
    <dgm:pt modelId="{EE261D90-CDB5-4110-A2BD-455A67E60979}">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400" dirty="0"/>
            <a:t>‘one-size fits all’ approach</a:t>
          </a:r>
          <a:endParaRPr lang="en-GB" sz="1400" i="1" dirty="0"/>
        </a:p>
      </dgm:t>
    </dgm:pt>
    <dgm:pt modelId="{A1725728-A5DC-4AF9-82BD-DC8AB63C5828}" type="parTrans" cxnId="{5605C622-732D-43D8-98A8-B7B21CD714D6}">
      <dgm:prSet/>
      <dgm:spPr/>
      <dgm:t>
        <a:bodyPr/>
        <a:lstStyle/>
        <a:p>
          <a:endParaRPr lang="en-GB"/>
        </a:p>
      </dgm:t>
    </dgm:pt>
    <dgm:pt modelId="{199B8468-2D7E-4335-A758-92D853FEEEA3}" type="sibTrans" cxnId="{5605C622-732D-43D8-98A8-B7B21CD714D6}">
      <dgm:prSet/>
      <dgm:spPr/>
      <dgm:t>
        <a:bodyPr/>
        <a:lstStyle/>
        <a:p>
          <a:endParaRPr lang="en-GB"/>
        </a:p>
      </dgm:t>
    </dgm:pt>
    <dgm:pt modelId="{63A188D5-E1D6-4E6B-9FA7-FAD7696263CE}">
      <dgm:prSet phldrT="[Text]" custT="1"/>
      <dgm:spPr>
        <a:solidFill>
          <a:schemeClr val="tx2"/>
        </a:solidFill>
      </dgm:spPr>
      <dgm:t>
        <a:bodyPr/>
        <a:lstStyle/>
        <a:p>
          <a:r>
            <a:rPr lang="en-GB" sz="1400" kern="1200" dirty="0"/>
            <a:t>Better care tailored/stratified treatments, medicine optimisation </a:t>
          </a:r>
          <a:endParaRPr lang="en-GB" sz="1400" i="1" kern="1200" dirty="0">
            <a:latin typeface="Arial"/>
            <a:ea typeface="+mn-ea"/>
            <a:cs typeface="+mn-cs"/>
          </a:endParaRPr>
        </a:p>
      </dgm:t>
    </dgm:pt>
    <dgm:pt modelId="{9F8984BE-0745-4808-AD9E-635C4296F323}" type="parTrans" cxnId="{1AF93AA6-2446-4B76-B95A-F225BD37BE50}">
      <dgm:prSet/>
      <dgm:spPr/>
      <dgm:t>
        <a:bodyPr/>
        <a:lstStyle/>
        <a:p>
          <a:endParaRPr lang="en-GB"/>
        </a:p>
      </dgm:t>
    </dgm:pt>
    <dgm:pt modelId="{60A18274-BDE6-4353-88C4-49AA83FAFD45}" type="sibTrans" cxnId="{1AF93AA6-2446-4B76-B95A-F225BD37BE50}">
      <dgm:prSet/>
      <dgm:spPr/>
      <dgm:t>
        <a:bodyPr/>
        <a:lstStyle/>
        <a:p>
          <a:endParaRPr lang="en-GB"/>
        </a:p>
      </dgm:t>
    </dgm:pt>
    <dgm:pt modelId="{43A26D6A-7AF8-436B-A575-4E43208D5BE8}" type="pres">
      <dgm:prSet presAssocID="{2FF3DD05-BA66-4439-B105-13693CC132D7}" presName="Name0" presStyleCnt="0">
        <dgm:presLayoutVars>
          <dgm:dir/>
          <dgm:resizeHandles val="exact"/>
        </dgm:presLayoutVars>
      </dgm:prSet>
      <dgm:spPr/>
    </dgm:pt>
    <dgm:pt modelId="{E3666AAC-2B58-4618-B5F9-A49EC22A2091}" type="pres">
      <dgm:prSet presAssocID="{EE261D90-CDB5-4110-A2BD-455A67E60979}" presName="node" presStyleLbl="node1" presStyleIdx="0" presStyleCnt="2" custScaleY="60644" custLinFactNeighborX="-2004" custLinFactNeighborY="105">
        <dgm:presLayoutVars>
          <dgm:bulletEnabled val="1"/>
        </dgm:presLayoutVars>
      </dgm:prSet>
      <dgm:spPr/>
    </dgm:pt>
    <dgm:pt modelId="{A97EAA50-5449-4E8F-A45A-0073DFCF9C63}" type="pres">
      <dgm:prSet presAssocID="{199B8468-2D7E-4335-A758-92D853FEEEA3}" presName="sibTrans" presStyleLbl="sibTrans2D1" presStyleIdx="0" presStyleCnt="1"/>
      <dgm:spPr/>
    </dgm:pt>
    <dgm:pt modelId="{F38C418E-A9CD-4E3D-A3A1-9EFBE1E0B9A3}" type="pres">
      <dgm:prSet presAssocID="{199B8468-2D7E-4335-A758-92D853FEEEA3}" presName="connectorText" presStyleLbl="sibTrans2D1" presStyleIdx="0" presStyleCnt="1"/>
      <dgm:spPr/>
    </dgm:pt>
    <dgm:pt modelId="{7C1C8015-2F56-4512-A8DD-4AF39C9C5B48}" type="pres">
      <dgm:prSet presAssocID="{63A188D5-E1D6-4E6B-9FA7-FAD7696263CE}" presName="node" presStyleLbl="node1" presStyleIdx="1" presStyleCnt="2" custScaleY="60644">
        <dgm:presLayoutVars>
          <dgm:bulletEnabled val="1"/>
        </dgm:presLayoutVars>
      </dgm:prSet>
      <dgm:spPr/>
    </dgm:pt>
  </dgm:ptLst>
  <dgm:cxnLst>
    <dgm:cxn modelId="{5605C622-732D-43D8-98A8-B7B21CD714D6}" srcId="{2FF3DD05-BA66-4439-B105-13693CC132D7}" destId="{EE261D90-CDB5-4110-A2BD-455A67E60979}" srcOrd="0" destOrd="0" parTransId="{A1725728-A5DC-4AF9-82BD-DC8AB63C5828}" sibTransId="{199B8468-2D7E-4335-A758-92D853FEEEA3}"/>
    <dgm:cxn modelId="{FC1FBC5E-CFD3-44E7-A689-B7DEBAE3E138}" type="presOf" srcId="{63A188D5-E1D6-4E6B-9FA7-FAD7696263CE}" destId="{7C1C8015-2F56-4512-A8DD-4AF39C9C5B48}" srcOrd="0" destOrd="0" presId="urn:microsoft.com/office/officeart/2005/8/layout/process1"/>
    <dgm:cxn modelId="{084D9087-49BE-4201-8A68-3505C2331B78}" type="presOf" srcId="{EE261D90-CDB5-4110-A2BD-455A67E60979}" destId="{E3666AAC-2B58-4618-B5F9-A49EC22A2091}" srcOrd="0" destOrd="0" presId="urn:microsoft.com/office/officeart/2005/8/layout/process1"/>
    <dgm:cxn modelId="{1AF93AA6-2446-4B76-B95A-F225BD37BE50}" srcId="{2FF3DD05-BA66-4439-B105-13693CC132D7}" destId="{63A188D5-E1D6-4E6B-9FA7-FAD7696263CE}" srcOrd="1" destOrd="0" parTransId="{9F8984BE-0745-4808-AD9E-635C4296F323}" sibTransId="{60A18274-BDE6-4353-88C4-49AA83FAFD45}"/>
    <dgm:cxn modelId="{741ABAAE-CDD1-4E75-A383-0E227724888A}" type="presOf" srcId="{199B8468-2D7E-4335-A758-92D853FEEEA3}" destId="{A97EAA50-5449-4E8F-A45A-0073DFCF9C63}" srcOrd="0" destOrd="0" presId="urn:microsoft.com/office/officeart/2005/8/layout/process1"/>
    <dgm:cxn modelId="{5E41BFDF-B98E-4826-89D8-A79E74ED7532}" type="presOf" srcId="{2FF3DD05-BA66-4439-B105-13693CC132D7}" destId="{43A26D6A-7AF8-436B-A575-4E43208D5BE8}" srcOrd="0" destOrd="0" presId="urn:microsoft.com/office/officeart/2005/8/layout/process1"/>
    <dgm:cxn modelId="{B155B5E7-209B-401C-8886-D3E8D4344AE9}" type="presOf" srcId="{199B8468-2D7E-4335-A758-92D853FEEEA3}" destId="{F38C418E-A9CD-4E3D-A3A1-9EFBE1E0B9A3}" srcOrd="1" destOrd="0" presId="urn:microsoft.com/office/officeart/2005/8/layout/process1"/>
    <dgm:cxn modelId="{4C953DBA-8ACF-47CA-956B-43649B9864E5}" type="presParOf" srcId="{43A26D6A-7AF8-436B-A575-4E43208D5BE8}" destId="{E3666AAC-2B58-4618-B5F9-A49EC22A2091}" srcOrd="0" destOrd="0" presId="urn:microsoft.com/office/officeart/2005/8/layout/process1"/>
    <dgm:cxn modelId="{4D9C04E0-FB3D-468B-A5FF-D940EBFAD70D}" type="presParOf" srcId="{43A26D6A-7AF8-436B-A575-4E43208D5BE8}" destId="{A97EAA50-5449-4E8F-A45A-0073DFCF9C63}" srcOrd="1" destOrd="0" presId="urn:microsoft.com/office/officeart/2005/8/layout/process1"/>
    <dgm:cxn modelId="{F4AB17A1-B0C8-4826-A7B2-72568AF23000}" type="presParOf" srcId="{A97EAA50-5449-4E8F-A45A-0073DFCF9C63}" destId="{F38C418E-A9CD-4E3D-A3A1-9EFBE1E0B9A3}" srcOrd="0" destOrd="0" presId="urn:microsoft.com/office/officeart/2005/8/layout/process1"/>
    <dgm:cxn modelId="{936B4F2F-8C00-447C-AD43-D11E6A958940}" type="presParOf" srcId="{43A26D6A-7AF8-436B-A575-4E43208D5BE8}" destId="{7C1C8015-2F56-4512-A8DD-4AF39C9C5B48}" srcOrd="2" destOrd="0" presId="urn:microsoft.com/office/officeart/2005/8/layout/process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3CE74B-7ED9-4506-A136-89B3482FEB6E}" type="doc">
      <dgm:prSet loTypeId="urn:microsoft.com/office/officeart/2005/8/layout/chevron1" loCatId="process" qsTypeId="urn:microsoft.com/office/officeart/2005/8/quickstyle/simple1" qsCatId="simple" csTypeId="urn:microsoft.com/office/officeart/2005/8/colors/accent1_3" csCatId="accent1" phldr="1"/>
      <dgm:spPr/>
    </dgm:pt>
    <dgm:pt modelId="{9CCBE28F-4F86-46C9-BEE2-D6FF78CC14EF}">
      <dgm:prSet phldrT="[Text]" custT="1"/>
      <dgm:spPr/>
      <dgm:t>
        <a:bodyPr/>
        <a:lstStyle/>
        <a:p>
          <a:r>
            <a:rPr lang="en-GB" sz="1600" b="1" dirty="0"/>
            <a:t>Creating direction</a:t>
          </a:r>
        </a:p>
      </dgm:t>
    </dgm:pt>
    <dgm:pt modelId="{D7E49E6B-D6E8-47E1-8FC3-63F8B517A929}" type="parTrans" cxnId="{6E33E3BA-AF88-49BF-A23C-486ADF188D28}">
      <dgm:prSet/>
      <dgm:spPr/>
      <dgm:t>
        <a:bodyPr/>
        <a:lstStyle/>
        <a:p>
          <a:endParaRPr lang="en-GB" sz="1050" b="1"/>
        </a:p>
      </dgm:t>
    </dgm:pt>
    <dgm:pt modelId="{4F9055CD-4433-4269-B1A0-3040188E98DD}" type="sibTrans" cxnId="{6E33E3BA-AF88-49BF-A23C-486ADF188D28}">
      <dgm:prSet/>
      <dgm:spPr/>
      <dgm:t>
        <a:bodyPr/>
        <a:lstStyle/>
        <a:p>
          <a:endParaRPr lang="en-GB" sz="1050" b="1"/>
        </a:p>
      </dgm:t>
    </dgm:pt>
    <dgm:pt modelId="{0FCE1374-96AF-4417-BF4B-55AF773B6A62}">
      <dgm:prSet phldrT="[Text]" custT="1"/>
      <dgm:spPr/>
      <dgm:t>
        <a:bodyPr/>
        <a:lstStyle/>
        <a:p>
          <a:r>
            <a:rPr lang="en-GB" sz="1600" b="1" dirty="0"/>
            <a:t>Leading transformation</a:t>
          </a:r>
        </a:p>
      </dgm:t>
    </dgm:pt>
    <dgm:pt modelId="{E321DE94-F154-4629-ABC6-BD69129D010D}" type="parTrans" cxnId="{5E9A9680-DA2D-47C0-A9F8-72165E0D4FA2}">
      <dgm:prSet/>
      <dgm:spPr/>
      <dgm:t>
        <a:bodyPr/>
        <a:lstStyle/>
        <a:p>
          <a:endParaRPr lang="en-GB" sz="1050" b="1"/>
        </a:p>
      </dgm:t>
    </dgm:pt>
    <dgm:pt modelId="{E1C52608-5793-453E-B93F-95907E4EA51F}" type="sibTrans" cxnId="{5E9A9680-DA2D-47C0-A9F8-72165E0D4FA2}">
      <dgm:prSet/>
      <dgm:spPr/>
      <dgm:t>
        <a:bodyPr/>
        <a:lstStyle/>
        <a:p>
          <a:endParaRPr lang="en-GB" sz="1050" b="1"/>
        </a:p>
      </dgm:t>
    </dgm:pt>
    <dgm:pt modelId="{C86FF369-A1F0-461E-B2E7-31EA8A6427E7}">
      <dgm:prSet phldrT="[Text]" custT="1"/>
      <dgm:spPr/>
      <dgm:t>
        <a:bodyPr/>
        <a:lstStyle/>
        <a:p>
          <a:r>
            <a:rPr lang="en-GB" sz="1600" b="1" dirty="0"/>
            <a:t>Building readiness</a:t>
          </a:r>
        </a:p>
      </dgm:t>
    </dgm:pt>
    <dgm:pt modelId="{4F451939-F1F2-4A6B-BE99-FCE6B0928652}" type="parTrans" cxnId="{4F3705F3-26DE-434D-8D2C-12EE87D27F5B}">
      <dgm:prSet/>
      <dgm:spPr/>
      <dgm:t>
        <a:bodyPr/>
        <a:lstStyle/>
        <a:p>
          <a:endParaRPr lang="en-GB" sz="1050" b="1"/>
        </a:p>
      </dgm:t>
    </dgm:pt>
    <dgm:pt modelId="{59AE5786-FB4A-434C-9060-3BE8A1825A08}" type="sibTrans" cxnId="{4F3705F3-26DE-434D-8D2C-12EE87D27F5B}">
      <dgm:prSet/>
      <dgm:spPr/>
      <dgm:t>
        <a:bodyPr/>
        <a:lstStyle/>
        <a:p>
          <a:endParaRPr lang="en-GB" sz="1050" b="1"/>
        </a:p>
      </dgm:t>
    </dgm:pt>
    <dgm:pt modelId="{C07C6A23-8854-42E1-A5F1-D4A6842018DC}" type="pres">
      <dgm:prSet presAssocID="{343CE74B-7ED9-4506-A136-89B3482FEB6E}" presName="Name0" presStyleCnt="0">
        <dgm:presLayoutVars>
          <dgm:dir/>
          <dgm:animLvl val="lvl"/>
          <dgm:resizeHandles val="exact"/>
        </dgm:presLayoutVars>
      </dgm:prSet>
      <dgm:spPr/>
    </dgm:pt>
    <dgm:pt modelId="{2C47A1B6-8E8A-4D91-AE8A-D22C948C0388}" type="pres">
      <dgm:prSet presAssocID="{9CCBE28F-4F86-46C9-BEE2-D6FF78CC14EF}" presName="parTxOnly" presStyleLbl="node1" presStyleIdx="0" presStyleCnt="3">
        <dgm:presLayoutVars>
          <dgm:chMax val="0"/>
          <dgm:chPref val="0"/>
          <dgm:bulletEnabled val="1"/>
        </dgm:presLayoutVars>
      </dgm:prSet>
      <dgm:spPr/>
    </dgm:pt>
    <dgm:pt modelId="{03FA5FC3-79EF-460F-9997-214B39E287C1}" type="pres">
      <dgm:prSet presAssocID="{4F9055CD-4433-4269-B1A0-3040188E98DD}" presName="parTxOnlySpace" presStyleCnt="0"/>
      <dgm:spPr/>
    </dgm:pt>
    <dgm:pt modelId="{157EA8D6-F92E-4A4F-9841-10BB6B4D5629}" type="pres">
      <dgm:prSet presAssocID="{0FCE1374-96AF-4417-BF4B-55AF773B6A62}" presName="parTxOnly" presStyleLbl="node1" presStyleIdx="1" presStyleCnt="3">
        <dgm:presLayoutVars>
          <dgm:chMax val="0"/>
          <dgm:chPref val="0"/>
          <dgm:bulletEnabled val="1"/>
        </dgm:presLayoutVars>
      </dgm:prSet>
      <dgm:spPr/>
    </dgm:pt>
    <dgm:pt modelId="{3A619372-304C-40C2-A53D-0AF5296DFF7E}" type="pres">
      <dgm:prSet presAssocID="{E1C52608-5793-453E-B93F-95907E4EA51F}" presName="parTxOnlySpace" presStyleCnt="0"/>
      <dgm:spPr/>
    </dgm:pt>
    <dgm:pt modelId="{179B25BE-C60B-4CF0-B1CC-3D6996337E5F}" type="pres">
      <dgm:prSet presAssocID="{C86FF369-A1F0-461E-B2E7-31EA8A6427E7}" presName="parTxOnly" presStyleLbl="node1" presStyleIdx="2" presStyleCnt="3">
        <dgm:presLayoutVars>
          <dgm:chMax val="0"/>
          <dgm:chPref val="0"/>
          <dgm:bulletEnabled val="1"/>
        </dgm:presLayoutVars>
      </dgm:prSet>
      <dgm:spPr/>
    </dgm:pt>
  </dgm:ptLst>
  <dgm:cxnLst>
    <dgm:cxn modelId="{03647820-4FDE-4CDB-B054-B7495875D85B}" type="presOf" srcId="{0FCE1374-96AF-4417-BF4B-55AF773B6A62}" destId="{157EA8D6-F92E-4A4F-9841-10BB6B4D5629}" srcOrd="0" destOrd="0" presId="urn:microsoft.com/office/officeart/2005/8/layout/chevron1"/>
    <dgm:cxn modelId="{9E2B0855-261C-497B-BDBD-5620C569B319}" type="presOf" srcId="{343CE74B-7ED9-4506-A136-89B3482FEB6E}" destId="{C07C6A23-8854-42E1-A5F1-D4A6842018DC}" srcOrd="0" destOrd="0" presId="urn:microsoft.com/office/officeart/2005/8/layout/chevron1"/>
    <dgm:cxn modelId="{3274CB79-8783-4343-B7C2-9E6DC4C4B071}" type="presOf" srcId="{9CCBE28F-4F86-46C9-BEE2-D6FF78CC14EF}" destId="{2C47A1B6-8E8A-4D91-AE8A-D22C948C0388}" srcOrd="0" destOrd="0" presId="urn:microsoft.com/office/officeart/2005/8/layout/chevron1"/>
    <dgm:cxn modelId="{5E9A9680-DA2D-47C0-A9F8-72165E0D4FA2}" srcId="{343CE74B-7ED9-4506-A136-89B3482FEB6E}" destId="{0FCE1374-96AF-4417-BF4B-55AF773B6A62}" srcOrd="1" destOrd="0" parTransId="{E321DE94-F154-4629-ABC6-BD69129D010D}" sibTransId="{E1C52608-5793-453E-B93F-95907E4EA51F}"/>
    <dgm:cxn modelId="{CA0644AD-85F6-4986-9BD9-7009EBEB073F}" type="presOf" srcId="{C86FF369-A1F0-461E-B2E7-31EA8A6427E7}" destId="{179B25BE-C60B-4CF0-B1CC-3D6996337E5F}" srcOrd="0" destOrd="0" presId="urn:microsoft.com/office/officeart/2005/8/layout/chevron1"/>
    <dgm:cxn modelId="{6E33E3BA-AF88-49BF-A23C-486ADF188D28}" srcId="{343CE74B-7ED9-4506-A136-89B3482FEB6E}" destId="{9CCBE28F-4F86-46C9-BEE2-D6FF78CC14EF}" srcOrd="0" destOrd="0" parTransId="{D7E49E6B-D6E8-47E1-8FC3-63F8B517A929}" sibTransId="{4F9055CD-4433-4269-B1A0-3040188E98DD}"/>
    <dgm:cxn modelId="{4F3705F3-26DE-434D-8D2C-12EE87D27F5B}" srcId="{343CE74B-7ED9-4506-A136-89B3482FEB6E}" destId="{C86FF369-A1F0-461E-B2E7-31EA8A6427E7}" srcOrd="2" destOrd="0" parTransId="{4F451939-F1F2-4A6B-BE99-FCE6B0928652}" sibTransId="{59AE5786-FB4A-434C-9060-3BE8A1825A08}"/>
    <dgm:cxn modelId="{9AB89405-8D97-49B4-B27A-5C8F8D23F7FC}" type="presParOf" srcId="{C07C6A23-8854-42E1-A5F1-D4A6842018DC}" destId="{2C47A1B6-8E8A-4D91-AE8A-D22C948C0388}" srcOrd="0" destOrd="0" presId="urn:microsoft.com/office/officeart/2005/8/layout/chevron1"/>
    <dgm:cxn modelId="{96AF2CE0-E09A-4D11-AFD4-E1A0CF538229}" type="presParOf" srcId="{C07C6A23-8854-42E1-A5F1-D4A6842018DC}" destId="{03FA5FC3-79EF-460F-9997-214B39E287C1}" srcOrd="1" destOrd="0" presId="urn:microsoft.com/office/officeart/2005/8/layout/chevron1"/>
    <dgm:cxn modelId="{77730256-76EC-4837-8B8B-AD630793BDB2}" type="presParOf" srcId="{C07C6A23-8854-42E1-A5F1-D4A6842018DC}" destId="{157EA8D6-F92E-4A4F-9841-10BB6B4D5629}" srcOrd="2" destOrd="0" presId="urn:microsoft.com/office/officeart/2005/8/layout/chevron1"/>
    <dgm:cxn modelId="{5626AE53-0E1C-4F48-A350-D3E7DC798FFC}" type="presParOf" srcId="{C07C6A23-8854-42E1-A5F1-D4A6842018DC}" destId="{3A619372-304C-40C2-A53D-0AF5296DFF7E}" srcOrd="3" destOrd="0" presId="urn:microsoft.com/office/officeart/2005/8/layout/chevron1"/>
    <dgm:cxn modelId="{67C8B952-CAB3-4CB8-A7CE-91024D3D753A}" type="presParOf" srcId="{C07C6A23-8854-42E1-A5F1-D4A6842018DC}" destId="{179B25BE-C60B-4CF0-B1CC-3D6996337E5F}" srcOrd="4"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19AA80-909B-4706-A85E-3C4E30C79C0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F48B7C2B-E9BE-495C-91D6-6A3EE9A6B028}">
      <dgm:prSet>
        <dgm:style>
          <a:lnRef idx="2">
            <a:schemeClr val="accent2">
              <a:shade val="50000"/>
            </a:schemeClr>
          </a:lnRef>
          <a:fillRef idx="1">
            <a:schemeClr val="accent2"/>
          </a:fillRef>
          <a:effectRef idx="0">
            <a:schemeClr val="accent2"/>
          </a:effectRef>
          <a:fontRef idx="minor">
            <a:schemeClr val="lt1"/>
          </a:fontRef>
        </dgm:style>
      </dgm:prSet>
      <dgm:spPr>
        <a:ln>
          <a:noFill/>
        </a:ln>
      </dgm:spPr>
      <dgm:t>
        <a:bodyPr/>
        <a:lstStyle/>
        <a:p>
          <a:pPr>
            <a:lnSpc>
              <a:spcPct val="87000"/>
            </a:lnSpc>
          </a:pPr>
          <a:r>
            <a:rPr lang="en-GB" b="1" dirty="0">
              <a:latin typeface="Arial Narrow" panose="020B0606020202030204" pitchFamily="34" charset="0"/>
            </a:rPr>
            <a:t>Reanalysis of results</a:t>
          </a:r>
        </a:p>
      </dgm:t>
    </dgm:pt>
    <dgm:pt modelId="{8033FA05-119F-487B-829D-D5234AF25CD6}" type="parTrans" cxnId="{F2BB39B0-C6C9-4037-8F33-76C5DFF49815}">
      <dgm:prSet/>
      <dgm:spPr/>
      <dgm:t>
        <a:bodyPr/>
        <a:lstStyle/>
        <a:p>
          <a:pPr>
            <a:lnSpc>
              <a:spcPct val="87000"/>
            </a:lnSpc>
          </a:pPr>
          <a:endParaRPr lang="en-GB">
            <a:latin typeface="Arial Narrow" panose="020B0606020202030204" pitchFamily="34" charset="0"/>
          </a:endParaRPr>
        </a:p>
      </dgm:t>
    </dgm:pt>
    <dgm:pt modelId="{6665B89F-BE81-400E-AE1E-3BC17C8EE273}" type="sibTrans" cxnId="{F2BB39B0-C6C9-4037-8F33-76C5DFF49815}">
      <dgm:prSet/>
      <dgm:spPr/>
      <dgm:t>
        <a:bodyPr/>
        <a:lstStyle/>
        <a:p>
          <a:pPr>
            <a:lnSpc>
              <a:spcPct val="87000"/>
            </a:lnSpc>
          </a:pPr>
          <a:endParaRPr lang="en-GB">
            <a:latin typeface="Arial Narrow" panose="020B0606020202030204" pitchFamily="34" charset="0"/>
          </a:endParaRPr>
        </a:p>
      </dgm:t>
    </dgm:pt>
    <dgm:pt modelId="{01B86E11-F9B3-4C65-AB2D-3C7B13A8541A}">
      <dgm:prSet>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60000"/>
            <a:lumOff val="40000"/>
          </a:schemeClr>
        </a:solidFill>
        <a:ln>
          <a:noFill/>
        </a:ln>
      </dgm:spPr>
      <dgm:t>
        <a:bodyPr/>
        <a:lstStyle/>
        <a:p>
          <a:pPr>
            <a:lnSpc>
              <a:spcPct val="87000"/>
            </a:lnSpc>
          </a:pPr>
          <a:r>
            <a:rPr lang="en-GB" b="1" dirty="0">
              <a:latin typeface="Arial Narrow" panose="020B0606020202030204" pitchFamily="34" charset="0"/>
            </a:rPr>
            <a:t>Improving care - pharmacogenomics &amp; additional </a:t>
          </a:r>
          <a:br>
            <a:rPr lang="en-GB" b="1" dirty="0">
              <a:latin typeface="Arial Narrow" panose="020B0606020202030204" pitchFamily="34" charset="0"/>
            </a:rPr>
          </a:br>
          <a:r>
            <a:rPr lang="en-GB" b="1" dirty="0">
              <a:latin typeface="Arial Narrow" panose="020B0606020202030204" pitchFamily="34" charset="0"/>
            </a:rPr>
            <a:t>looked-for findings</a:t>
          </a:r>
        </a:p>
      </dgm:t>
    </dgm:pt>
    <dgm:pt modelId="{686DD43D-330B-462B-9962-B7687B0B1B7E}" type="parTrans" cxnId="{B800BA35-DD86-4FFE-A897-34693E77FA42}">
      <dgm:prSet/>
      <dgm:spPr/>
      <dgm:t>
        <a:bodyPr/>
        <a:lstStyle/>
        <a:p>
          <a:pPr>
            <a:lnSpc>
              <a:spcPct val="87000"/>
            </a:lnSpc>
          </a:pPr>
          <a:endParaRPr lang="en-GB">
            <a:latin typeface="Arial Narrow" panose="020B0606020202030204" pitchFamily="34" charset="0"/>
          </a:endParaRPr>
        </a:p>
      </dgm:t>
    </dgm:pt>
    <dgm:pt modelId="{8BE9E732-8EF0-4ED1-9B23-3A35C9DF10D9}" type="sibTrans" cxnId="{B800BA35-DD86-4FFE-A897-34693E77FA42}">
      <dgm:prSet/>
      <dgm:spPr/>
      <dgm:t>
        <a:bodyPr/>
        <a:lstStyle/>
        <a:p>
          <a:pPr>
            <a:lnSpc>
              <a:spcPct val="87000"/>
            </a:lnSpc>
          </a:pPr>
          <a:endParaRPr lang="en-GB">
            <a:latin typeface="Arial Narrow" panose="020B0606020202030204" pitchFamily="34" charset="0"/>
          </a:endParaRPr>
        </a:p>
      </dgm:t>
    </dgm:pt>
    <dgm:pt modelId="{2B964DD7-C0C5-4E10-8BAE-84D7FE1EB6F3}">
      <dgm:prSet/>
      <dgm:spPr>
        <a:solidFill>
          <a:schemeClr val="accent2">
            <a:lumMod val="40000"/>
            <a:lumOff val="60000"/>
          </a:schemeClr>
        </a:solidFill>
      </dgm:spPr>
      <dgm:t>
        <a:bodyPr/>
        <a:lstStyle/>
        <a:p>
          <a:pPr>
            <a:lnSpc>
              <a:spcPct val="87000"/>
            </a:lnSpc>
          </a:pPr>
          <a:r>
            <a:rPr lang="en-GB" b="1" dirty="0">
              <a:latin typeface="Arial Narrow" panose="020B0606020202030204" pitchFamily="34" charset="0"/>
            </a:rPr>
            <a:t>Understanding the impact on NHS Services</a:t>
          </a:r>
        </a:p>
      </dgm:t>
    </dgm:pt>
    <dgm:pt modelId="{54354DEF-3561-4047-AA76-A2EB4F936488}" type="parTrans" cxnId="{3F0FC7D5-130A-4CE1-A120-CE8FBE5F4E2A}">
      <dgm:prSet/>
      <dgm:spPr/>
      <dgm:t>
        <a:bodyPr/>
        <a:lstStyle/>
        <a:p>
          <a:pPr>
            <a:lnSpc>
              <a:spcPct val="87000"/>
            </a:lnSpc>
          </a:pPr>
          <a:endParaRPr lang="en-GB">
            <a:latin typeface="Arial Narrow" panose="020B0606020202030204" pitchFamily="34" charset="0"/>
          </a:endParaRPr>
        </a:p>
      </dgm:t>
    </dgm:pt>
    <dgm:pt modelId="{9C5D0D76-0195-4CEB-B904-93E37BF27F46}" type="sibTrans" cxnId="{3F0FC7D5-130A-4CE1-A120-CE8FBE5F4E2A}">
      <dgm:prSet/>
      <dgm:spPr/>
      <dgm:t>
        <a:bodyPr/>
        <a:lstStyle/>
        <a:p>
          <a:pPr>
            <a:lnSpc>
              <a:spcPct val="87000"/>
            </a:lnSpc>
          </a:pPr>
          <a:endParaRPr lang="en-GB">
            <a:latin typeface="Arial Narrow" panose="020B0606020202030204" pitchFamily="34" charset="0"/>
          </a:endParaRPr>
        </a:p>
      </dgm:t>
    </dgm:pt>
    <dgm:pt modelId="{7BA7812E-4515-4718-B50F-2D086329D9DF}" type="pres">
      <dgm:prSet presAssocID="{8F19AA80-909B-4706-A85E-3C4E30C79C0A}" presName="Name0" presStyleCnt="0">
        <dgm:presLayoutVars>
          <dgm:chPref val="3"/>
          <dgm:dir/>
          <dgm:animLvl val="lvl"/>
          <dgm:resizeHandles/>
        </dgm:presLayoutVars>
      </dgm:prSet>
      <dgm:spPr/>
    </dgm:pt>
    <dgm:pt modelId="{58BD4F4E-3E2E-4069-B7A4-B9028B5BB727}" type="pres">
      <dgm:prSet presAssocID="{F48B7C2B-E9BE-495C-91D6-6A3EE9A6B028}" presName="horFlow" presStyleCnt="0"/>
      <dgm:spPr/>
    </dgm:pt>
    <dgm:pt modelId="{E6574B09-2877-444F-A94D-BA72002AB209}" type="pres">
      <dgm:prSet presAssocID="{F48B7C2B-E9BE-495C-91D6-6A3EE9A6B028}" presName="bigChev" presStyleLbl="node1" presStyleIdx="0" presStyleCnt="3" custScaleX="136170"/>
      <dgm:spPr/>
    </dgm:pt>
    <dgm:pt modelId="{52AB06A8-4BC4-4D11-8887-CBA7D98B465F}" type="pres">
      <dgm:prSet presAssocID="{F48B7C2B-E9BE-495C-91D6-6A3EE9A6B028}" presName="vSp" presStyleCnt="0"/>
      <dgm:spPr/>
    </dgm:pt>
    <dgm:pt modelId="{8CBFAF92-20EE-4AF6-9261-17C5B9A99E7F}" type="pres">
      <dgm:prSet presAssocID="{01B86E11-F9B3-4C65-AB2D-3C7B13A8541A}" presName="horFlow" presStyleCnt="0"/>
      <dgm:spPr/>
    </dgm:pt>
    <dgm:pt modelId="{62087739-68B6-4291-855E-E173E19E8271}" type="pres">
      <dgm:prSet presAssocID="{01B86E11-F9B3-4C65-AB2D-3C7B13A8541A}" presName="bigChev" presStyleLbl="node1" presStyleIdx="1" presStyleCnt="3" custScaleX="136170"/>
      <dgm:spPr/>
    </dgm:pt>
    <dgm:pt modelId="{784901B1-8D20-4C2A-8DF5-F0178E8D1A47}" type="pres">
      <dgm:prSet presAssocID="{01B86E11-F9B3-4C65-AB2D-3C7B13A8541A}" presName="vSp" presStyleCnt="0"/>
      <dgm:spPr/>
    </dgm:pt>
    <dgm:pt modelId="{BCE09AB0-E141-468D-87CD-44A4C098A464}" type="pres">
      <dgm:prSet presAssocID="{2B964DD7-C0C5-4E10-8BAE-84D7FE1EB6F3}" presName="horFlow" presStyleCnt="0"/>
      <dgm:spPr/>
    </dgm:pt>
    <dgm:pt modelId="{E95A30E8-D30A-4B1D-B8B6-8E2998BC16AD}" type="pres">
      <dgm:prSet presAssocID="{2B964DD7-C0C5-4E10-8BAE-84D7FE1EB6F3}" presName="bigChev" presStyleLbl="node1" presStyleIdx="2" presStyleCnt="3" custScaleX="136170" custLinFactNeighborX="-4754" custLinFactNeighborY="11885"/>
      <dgm:spPr/>
    </dgm:pt>
  </dgm:ptLst>
  <dgm:cxnLst>
    <dgm:cxn modelId="{BF5C050C-1922-4F3C-9B65-EB4635A7C505}" type="presOf" srcId="{01B86E11-F9B3-4C65-AB2D-3C7B13A8541A}" destId="{62087739-68B6-4291-855E-E173E19E8271}" srcOrd="0" destOrd="0" presId="urn:microsoft.com/office/officeart/2005/8/layout/lProcess3"/>
    <dgm:cxn modelId="{D8693127-744C-4B70-BA24-52DDAC2B82E9}" type="presOf" srcId="{2B964DD7-C0C5-4E10-8BAE-84D7FE1EB6F3}" destId="{E95A30E8-D30A-4B1D-B8B6-8E2998BC16AD}" srcOrd="0" destOrd="0" presId="urn:microsoft.com/office/officeart/2005/8/layout/lProcess3"/>
    <dgm:cxn modelId="{B800BA35-DD86-4FFE-A897-34693E77FA42}" srcId="{8F19AA80-909B-4706-A85E-3C4E30C79C0A}" destId="{01B86E11-F9B3-4C65-AB2D-3C7B13A8541A}" srcOrd="1" destOrd="0" parTransId="{686DD43D-330B-462B-9962-B7687B0B1B7E}" sibTransId="{8BE9E732-8EF0-4ED1-9B23-3A35C9DF10D9}"/>
    <dgm:cxn modelId="{BA662867-C547-4A0E-ABF5-5DB7E0AC1CC2}" type="presOf" srcId="{8F19AA80-909B-4706-A85E-3C4E30C79C0A}" destId="{7BA7812E-4515-4718-B50F-2D086329D9DF}" srcOrd="0" destOrd="0" presId="urn:microsoft.com/office/officeart/2005/8/layout/lProcess3"/>
    <dgm:cxn modelId="{543D7953-D454-4B0E-BC57-B04EA732F7B8}" type="presOf" srcId="{F48B7C2B-E9BE-495C-91D6-6A3EE9A6B028}" destId="{E6574B09-2877-444F-A94D-BA72002AB209}" srcOrd="0" destOrd="0" presId="urn:microsoft.com/office/officeart/2005/8/layout/lProcess3"/>
    <dgm:cxn modelId="{F2BB39B0-C6C9-4037-8F33-76C5DFF49815}" srcId="{8F19AA80-909B-4706-A85E-3C4E30C79C0A}" destId="{F48B7C2B-E9BE-495C-91D6-6A3EE9A6B028}" srcOrd="0" destOrd="0" parTransId="{8033FA05-119F-487B-829D-D5234AF25CD6}" sibTransId="{6665B89F-BE81-400E-AE1E-3BC17C8EE273}"/>
    <dgm:cxn modelId="{3F0FC7D5-130A-4CE1-A120-CE8FBE5F4E2A}" srcId="{8F19AA80-909B-4706-A85E-3C4E30C79C0A}" destId="{2B964DD7-C0C5-4E10-8BAE-84D7FE1EB6F3}" srcOrd="2" destOrd="0" parTransId="{54354DEF-3561-4047-AA76-A2EB4F936488}" sibTransId="{9C5D0D76-0195-4CEB-B904-93E37BF27F46}"/>
    <dgm:cxn modelId="{195F5782-ED12-4044-8294-17F0628096F9}" type="presParOf" srcId="{7BA7812E-4515-4718-B50F-2D086329D9DF}" destId="{58BD4F4E-3E2E-4069-B7A4-B9028B5BB727}" srcOrd="0" destOrd="0" presId="urn:microsoft.com/office/officeart/2005/8/layout/lProcess3"/>
    <dgm:cxn modelId="{9CD2C104-D68B-4D9D-A0FB-CFAE5746081E}" type="presParOf" srcId="{58BD4F4E-3E2E-4069-B7A4-B9028B5BB727}" destId="{E6574B09-2877-444F-A94D-BA72002AB209}" srcOrd="0" destOrd="0" presId="urn:microsoft.com/office/officeart/2005/8/layout/lProcess3"/>
    <dgm:cxn modelId="{D569B337-D3B3-49F3-9311-F375F7EBEE25}" type="presParOf" srcId="{7BA7812E-4515-4718-B50F-2D086329D9DF}" destId="{52AB06A8-4BC4-4D11-8887-CBA7D98B465F}" srcOrd="1" destOrd="0" presId="urn:microsoft.com/office/officeart/2005/8/layout/lProcess3"/>
    <dgm:cxn modelId="{5183AEBC-DC64-4114-9E33-30DE581D61BA}" type="presParOf" srcId="{7BA7812E-4515-4718-B50F-2D086329D9DF}" destId="{8CBFAF92-20EE-4AF6-9261-17C5B9A99E7F}" srcOrd="2" destOrd="0" presId="urn:microsoft.com/office/officeart/2005/8/layout/lProcess3"/>
    <dgm:cxn modelId="{2B1AEE34-BC60-4DFB-A307-8AD524C2409A}" type="presParOf" srcId="{8CBFAF92-20EE-4AF6-9261-17C5B9A99E7F}" destId="{62087739-68B6-4291-855E-E173E19E8271}" srcOrd="0" destOrd="0" presId="urn:microsoft.com/office/officeart/2005/8/layout/lProcess3"/>
    <dgm:cxn modelId="{031B4233-D610-4B70-BB34-C4697BAADD04}" type="presParOf" srcId="{7BA7812E-4515-4718-B50F-2D086329D9DF}" destId="{784901B1-8D20-4C2A-8DF5-F0178E8D1A47}" srcOrd="3" destOrd="0" presId="urn:microsoft.com/office/officeart/2005/8/layout/lProcess3"/>
    <dgm:cxn modelId="{DAC9D3B8-37FC-4785-BAA5-2E7893FC8E19}" type="presParOf" srcId="{7BA7812E-4515-4718-B50F-2D086329D9DF}" destId="{BCE09AB0-E141-468D-87CD-44A4C098A464}" srcOrd="4" destOrd="0" presId="urn:microsoft.com/office/officeart/2005/8/layout/lProcess3"/>
    <dgm:cxn modelId="{CE362184-8973-4A79-9CA6-211B558C0805}" type="presParOf" srcId="{BCE09AB0-E141-468D-87CD-44A4C098A464}" destId="{E95A30E8-D30A-4B1D-B8B6-8E2998BC16A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5D7418-5A63-448F-A28A-D61DF244BBFE}" type="doc">
      <dgm:prSet loTypeId="urn:microsoft.com/office/officeart/2005/8/layout/chevron1" loCatId="process" qsTypeId="urn:microsoft.com/office/officeart/2005/8/quickstyle/simple2" qsCatId="simple" csTypeId="urn:microsoft.com/office/officeart/2005/8/colors/accent1_2" csCatId="accent1" phldr="1"/>
      <dgm:spPr/>
    </dgm:pt>
    <dgm:pt modelId="{9FA54F70-2C6A-407D-8BD1-4C8A32E6048D}">
      <dgm:prSet phldrT="[Text]" custT="1"/>
      <dgm:spPr/>
      <dgm:t>
        <a:bodyPr/>
        <a:lstStyle/>
        <a:p>
          <a:r>
            <a:rPr lang="en-GB" sz="1600" dirty="0"/>
            <a:t>Disease focussed</a:t>
          </a:r>
        </a:p>
      </dgm:t>
    </dgm:pt>
    <dgm:pt modelId="{4E307286-DDAF-4331-AAD1-EFD98214DB65}" type="parTrans" cxnId="{A314D8A4-F2E7-44B6-AE72-2F385DA24E8E}">
      <dgm:prSet/>
      <dgm:spPr/>
      <dgm:t>
        <a:bodyPr/>
        <a:lstStyle/>
        <a:p>
          <a:endParaRPr lang="en-GB"/>
        </a:p>
      </dgm:t>
    </dgm:pt>
    <dgm:pt modelId="{252DBED0-A74A-47D7-9F49-A1C6BDBA3B86}" type="sibTrans" cxnId="{A314D8A4-F2E7-44B6-AE72-2F385DA24E8E}">
      <dgm:prSet/>
      <dgm:spPr/>
      <dgm:t>
        <a:bodyPr/>
        <a:lstStyle/>
        <a:p>
          <a:endParaRPr lang="en-GB"/>
        </a:p>
      </dgm:t>
    </dgm:pt>
    <dgm:pt modelId="{55CE8D9D-A9A2-496E-A56E-ECF8AB715344}">
      <dgm:prSet phldrT="[Text]" custT="1"/>
      <dgm:spPr/>
      <dgm:t>
        <a:bodyPr/>
        <a:lstStyle/>
        <a:p>
          <a:r>
            <a:rPr lang="en-GB" sz="1600" dirty="0"/>
            <a:t>Informing treatment decisions</a:t>
          </a:r>
        </a:p>
      </dgm:t>
    </dgm:pt>
    <dgm:pt modelId="{695E530B-6594-43D7-93FF-F15658306BAD}" type="parTrans" cxnId="{BAED28C1-1DB9-4EE2-8AA6-B2BBA17B299C}">
      <dgm:prSet/>
      <dgm:spPr/>
      <dgm:t>
        <a:bodyPr/>
        <a:lstStyle/>
        <a:p>
          <a:endParaRPr lang="en-GB"/>
        </a:p>
      </dgm:t>
    </dgm:pt>
    <dgm:pt modelId="{D0ECDECD-C4BB-44A2-860E-1E29CA26E6C5}" type="sibTrans" cxnId="{BAED28C1-1DB9-4EE2-8AA6-B2BBA17B299C}">
      <dgm:prSet/>
      <dgm:spPr/>
      <dgm:t>
        <a:bodyPr/>
        <a:lstStyle/>
        <a:p>
          <a:endParaRPr lang="en-GB"/>
        </a:p>
      </dgm:t>
    </dgm:pt>
    <dgm:pt modelId="{DBDC0349-52EE-43F1-A5C7-AF11A3A55201}">
      <dgm:prSet phldrT="[Text]" custT="1"/>
      <dgm:spPr/>
      <dgm:t>
        <a:bodyPr/>
        <a:lstStyle/>
        <a:p>
          <a:r>
            <a:rPr lang="en-GB" sz="1600" dirty="0"/>
            <a:t>Population based</a:t>
          </a:r>
        </a:p>
      </dgm:t>
    </dgm:pt>
    <dgm:pt modelId="{5000EAFF-4D94-416F-B918-B9E319D9CD7E}" type="parTrans" cxnId="{E1BCE99E-2FA6-47CE-A9DF-39C7B5287683}">
      <dgm:prSet/>
      <dgm:spPr/>
      <dgm:t>
        <a:bodyPr/>
        <a:lstStyle/>
        <a:p>
          <a:endParaRPr lang="en-GB"/>
        </a:p>
      </dgm:t>
    </dgm:pt>
    <dgm:pt modelId="{F72F7C78-E80C-458E-A8B8-425692951300}" type="sibTrans" cxnId="{E1BCE99E-2FA6-47CE-A9DF-39C7B5287683}">
      <dgm:prSet/>
      <dgm:spPr/>
      <dgm:t>
        <a:bodyPr/>
        <a:lstStyle/>
        <a:p>
          <a:endParaRPr lang="en-GB"/>
        </a:p>
      </dgm:t>
    </dgm:pt>
    <dgm:pt modelId="{2382942D-1EA4-4A51-92FD-75338A0CE9E2}">
      <dgm:prSet phldrT="[Text]" custT="1"/>
      <dgm:spPr/>
      <dgm:t>
        <a:bodyPr/>
        <a:lstStyle/>
        <a:p>
          <a:r>
            <a:rPr lang="en-GB" sz="1600" dirty="0"/>
            <a:t>Predictive</a:t>
          </a:r>
        </a:p>
      </dgm:t>
    </dgm:pt>
    <dgm:pt modelId="{CEE23862-39F1-40FB-9A8D-37C7514D68D5}" type="parTrans" cxnId="{E7AD1F4C-5593-4A5E-8709-A18F3E676E69}">
      <dgm:prSet/>
      <dgm:spPr/>
      <dgm:t>
        <a:bodyPr/>
        <a:lstStyle/>
        <a:p>
          <a:endParaRPr lang="en-GB"/>
        </a:p>
      </dgm:t>
    </dgm:pt>
    <dgm:pt modelId="{5E36E165-2964-489A-8822-30B17DD66A43}" type="sibTrans" cxnId="{E7AD1F4C-5593-4A5E-8709-A18F3E676E69}">
      <dgm:prSet/>
      <dgm:spPr/>
      <dgm:t>
        <a:bodyPr/>
        <a:lstStyle/>
        <a:p>
          <a:endParaRPr lang="en-GB"/>
        </a:p>
      </dgm:t>
    </dgm:pt>
    <dgm:pt modelId="{1D874F67-18D6-4473-8998-C49E3BD01977}" type="pres">
      <dgm:prSet presAssocID="{9D5D7418-5A63-448F-A28A-D61DF244BBFE}" presName="Name0" presStyleCnt="0">
        <dgm:presLayoutVars>
          <dgm:dir/>
          <dgm:animLvl val="lvl"/>
          <dgm:resizeHandles val="exact"/>
        </dgm:presLayoutVars>
      </dgm:prSet>
      <dgm:spPr/>
    </dgm:pt>
    <dgm:pt modelId="{6C33B2C7-8024-414C-9150-134FA0F9725E}" type="pres">
      <dgm:prSet presAssocID="{9FA54F70-2C6A-407D-8BD1-4C8A32E6048D}" presName="parTxOnly" presStyleLbl="node1" presStyleIdx="0" presStyleCnt="4">
        <dgm:presLayoutVars>
          <dgm:chMax val="0"/>
          <dgm:chPref val="0"/>
          <dgm:bulletEnabled val="1"/>
        </dgm:presLayoutVars>
      </dgm:prSet>
      <dgm:spPr/>
    </dgm:pt>
    <dgm:pt modelId="{104EE030-7DB9-43E0-98BB-DDF88BB934CA}" type="pres">
      <dgm:prSet presAssocID="{252DBED0-A74A-47D7-9F49-A1C6BDBA3B86}" presName="parTxOnlySpace" presStyleCnt="0"/>
      <dgm:spPr/>
    </dgm:pt>
    <dgm:pt modelId="{95902312-BFC6-4A8D-8456-173C01B9292A}" type="pres">
      <dgm:prSet presAssocID="{55CE8D9D-A9A2-496E-A56E-ECF8AB715344}" presName="parTxOnly" presStyleLbl="node1" presStyleIdx="1" presStyleCnt="4">
        <dgm:presLayoutVars>
          <dgm:chMax val="0"/>
          <dgm:chPref val="0"/>
          <dgm:bulletEnabled val="1"/>
        </dgm:presLayoutVars>
      </dgm:prSet>
      <dgm:spPr/>
    </dgm:pt>
    <dgm:pt modelId="{8874EAF7-6F03-4F41-A964-CB9AE8EFB31E}" type="pres">
      <dgm:prSet presAssocID="{D0ECDECD-C4BB-44A2-860E-1E29CA26E6C5}" presName="parTxOnlySpace" presStyleCnt="0"/>
      <dgm:spPr/>
    </dgm:pt>
    <dgm:pt modelId="{2B71FA7A-4F06-4DF8-9A39-6B606DC63830}" type="pres">
      <dgm:prSet presAssocID="{DBDC0349-52EE-43F1-A5C7-AF11A3A55201}" presName="parTxOnly" presStyleLbl="node1" presStyleIdx="2" presStyleCnt="4">
        <dgm:presLayoutVars>
          <dgm:chMax val="0"/>
          <dgm:chPref val="0"/>
          <dgm:bulletEnabled val="1"/>
        </dgm:presLayoutVars>
      </dgm:prSet>
      <dgm:spPr/>
    </dgm:pt>
    <dgm:pt modelId="{80F54B8D-3BF7-42A4-867D-21AF4B4F7418}" type="pres">
      <dgm:prSet presAssocID="{F72F7C78-E80C-458E-A8B8-425692951300}" presName="parTxOnlySpace" presStyleCnt="0"/>
      <dgm:spPr/>
    </dgm:pt>
    <dgm:pt modelId="{295783B6-DE1F-4FA7-B8E3-D23A700067CA}" type="pres">
      <dgm:prSet presAssocID="{2382942D-1EA4-4A51-92FD-75338A0CE9E2}" presName="parTxOnly" presStyleLbl="node1" presStyleIdx="3" presStyleCnt="4">
        <dgm:presLayoutVars>
          <dgm:chMax val="0"/>
          <dgm:chPref val="0"/>
          <dgm:bulletEnabled val="1"/>
        </dgm:presLayoutVars>
      </dgm:prSet>
      <dgm:spPr/>
    </dgm:pt>
  </dgm:ptLst>
  <dgm:cxnLst>
    <dgm:cxn modelId="{E474BE17-1C72-44AA-BA51-A5421D26D8FE}" type="presOf" srcId="{9D5D7418-5A63-448F-A28A-D61DF244BBFE}" destId="{1D874F67-18D6-4473-8998-C49E3BD01977}" srcOrd="0" destOrd="0" presId="urn:microsoft.com/office/officeart/2005/8/layout/chevron1"/>
    <dgm:cxn modelId="{FB56D722-7409-4C28-9CAF-D88AF4BEA361}" type="presOf" srcId="{9FA54F70-2C6A-407D-8BD1-4C8A32E6048D}" destId="{6C33B2C7-8024-414C-9150-134FA0F9725E}" srcOrd="0" destOrd="0" presId="urn:microsoft.com/office/officeart/2005/8/layout/chevron1"/>
    <dgm:cxn modelId="{8F78C65B-7295-4EA5-914E-74AD3FB9FEA7}" type="presOf" srcId="{DBDC0349-52EE-43F1-A5C7-AF11A3A55201}" destId="{2B71FA7A-4F06-4DF8-9A39-6B606DC63830}" srcOrd="0" destOrd="0" presId="urn:microsoft.com/office/officeart/2005/8/layout/chevron1"/>
    <dgm:cxn modelId="{E7AD1F4C-5593-4A5E-8709-A18F3E676E69}" srcId="{9D5D7418-5A63-448F-A28A-D61DF244BBFE}" destId="{2382942D-1EA4-4A51-92FD-75338A0CE9E2}" srcOrd="3" destOrd="0" parTransId="{CEE23862-39F1-40FB-9A8D-37C7514D68D5}" sibTransId="{5E36E165-2964-489A-8822-30B17DD66A43}"/>
    <dgm:cxn modelId="{19EAFC91-CAB8-4FFA-95D2-BD3C7072A96C}" type="presOf" srcId="{2382942D-1EA4-4A51-92FD-75338A0CE9E2}" destId="{295783B6-DE1F-4FA7-B8E3-D23A700067CA}" srcOrd="0" destOrd="0" presId="urn:microsoft.com/office/officeart/2005/8/layout/chevron1"/>
    <dgm:cxn modelId="{E1BCE99E-2FA6-47CE-A9DF-39C7B5287683}" srcId="{9D5D7418-5A63-448F-A28A-D61DF244BBFE}" destId="{DBDC0349-52EE-43F1-A5C7-AF11A3A55201}" srcOrd="2" destOrd="0" parTransId="{5000EAFF-4D94-416F-B918-B9E319D9CD7E}" sibTransId="{F72F7C78-E80C-458E-A8B8-425692951300}"/>
    <dgm:cxn modelId="{A314D8A4-F2E7-44B6-AE72-2F385DA24E8E}" srcId="{9D5D7418-5A63-448F-A28A-D61DF244BBFE}" destId="{9FA54F70-2C6A-407D-8BD1-4C8A32E6048D}" srcOrd="0" destOrd="0" parTransId="{4E307286-DDAF-4331-AAD1-EFD98214DB65}" sibTransId="{252DBED0-A74A-47D7-9F49-A1C6BDBA3B86}"/>
    <dgm:cxn modelId="{B7F49FB6-5718-42FD-8BC5-F5BFE881DB79}" type="presOf" srcId="{55CE8D9D-A9A2-496E-A56E-ECF8AB715344}" destId="{95902312-BFC6-4A8D-8456-173C01B9292A}" srcOrd="0" destOrd="0" presId="urn:microsoft.com/office/officeart/2005/8/layout/chevron1"/>
    <dgm:cxn modelId="{BAED28C1-1DB9-4EE2-8AA6-B2BBA17B299C}" srcId="{9D5D7418-5A63-448F-A28A-D61DF244BBFE}" destId="{55CE8D9D-A9A2-496E-A56E-ECF8AB715344}" srcOrd="1" destOrd="0" parTransId="{695E530B-6594-43D7-93FF-F15658306BAD}" sibTransId="{D0ECDECD-C4BB-44A2-860E-1E29CA26E6C5}"/>
    <dgm:cxn modelId="{D22EABA0-A9A2-46A5-A228-0F63058AD5B3}" type="presParOf" srcId="{1D874F67-18D6-4473-8998-C49E3BD01977}" destId="{6C33B2C7-8024-414C-9150-134FA0F9725E}" srcOrd="0" destOrd="0" presId="urn:microsoft.com/office/officeart/2005/8/layout/chevron1"/>
    <dgm:cxn modelId="{3D624696-069F-4B4A-B8A7-5089A73B61B8}" type="presParOf" srcId="{1D874F67-18D6-4473-8998-C49E3BD01977}" destId="{104EE030-7DB9-43E0-98BB-DDF88BB934CA}" srcOrd="1" destOrd="0" presId="urn:microsoft.com/office/officeart/2005/8/layout/chevron1"/>
    <dgm:cxn modelId="{7ACC92D3-5772-42C2-A1C9-FA42BBE5E199}" type="presParOf" srcId="{1D874F67-18D6-4473-8998-C49E3BD01977}" destId="{95902312-BFC6-4A8D-8456-173C01B9292A}" srcOrd="2" destOrd="0" presId="urn:microsoft.com/office/officeart/2005/8/layout/chevron1"/>
    <dgm:cxn modelId="{18171CD1-F51A-48AC-BF61-C675B3684B5A}" type="presParOf" srcId="{1D874F67-18D6-4473-8998-C49E3BD01977}" destId="{8874EAF7-6F03-4F41-A964-CB9AE8EFB31E}" srcOrd="3" destOrd="0" presId="urn:microsoft.com/office/officeart/2005/8/layout/chevron1"/>
    <dgm:cxn modelId="{9156B8E8-B6CC-4F9F-A3C1-37E07B14EA0A}" type="presParOf" srcId="{1D874F67-18D6-4473-8998-C49E3BD01977}" destId="{2B71FA7A-4F06-4DF8-9A39-6B606DC63830}" srcOrd="4" destOrd="0" presId="urn:microsoft.com/office/officeart/2005/8/layout/chevron1"/>
    <dgm:cxn modelId="{AB5DC4DF-EEAC-40ED-A94D-10FCF9DD8B8C}" type="presParOf" srcId="{1D874F67-18D6-4473-8998-C49E3BD01977}" destId="{80F54B8D-3BF7-42A4-867D-21AF4B4F7418}" srcOrd="5" destOrd="0" presId="urn:microsoft.com/office/officeart/2005/8/layout/chevron1"/>
    <dgm:cxn modelId="{E95F985B-C2A1-4A1A-B5F7-FFAFB8C9EDC1}" type="presParOf" srcId="{1D874F67-18D6-4473-8998-C49E3BD01977}" destId="{295783B6-DE1F-4FA7-B8E3-D23A700067C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994504-4EB1-44FC-BAD2-D3B677A7A62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CCDB0610-3A4A-4055-B221-A31431F812B6}">
      <dgm:prSet/>
      <dgm:spPr/>
      <dgm:t>
        <a:bodyPr/>
        <a:lstStyle/>
        <a:p>
          <a:r>
            <a:rPr lang="en-GB" b="0" dirty="0">
              <a:latin typeface="Arial Narrow" panose="020B0606020202030204" pitchFamily="34" charset="0"/>
            </a:rPr>
            <a:t>Prevention</a:t>
          </a:r>
        </a:p>
      </dgm:t>
    </dgm:pt>
    <dgm:pt modelId="{B36943A1-6195-43F7-84A8-D959799DC32F}" type="parTrans" cxnId="{6B5D20EC-D372-4350-80B5-2666B6034703}">
      <dgm:prSet/>
      <dgm:spPr/>
      <dgm:t>
        <a:bodyPr/>
        <a:lstStyle/>
        <a:p>
          <a:endParaRPr lang="en-GB"/>
        </a:p>
      </dgm:t>
    </dgm:pt>
    <dgm:pt modelId="{61BC9839-0BC7-4E06-8FE3-4726E19C31A8}" type="sibTrans" cxnId="{6B5D20EC-D372-4350-80B5-2666B6034703}">
      <dgm:prSet/>
      <dgm:spPr/>
      <dgm:t>
        <a:bodyPr/>
        <a:lstStyle/>
        <a:p>
          <a:endParaRPr lang="en-GB"/>
        </a:p>
      </dgm:t>
    </dgm:pt>
    <dgm:pt modelId="{7D06DDFA-F088-4A5D-974A-4DD8F334D76D}">
      <dgm:prSet/>
      <dgm:spPr/>
      <dgm:t>
        <a:bodyPr/>
        <a:lstStyle/>
        <a:p>
          <a:r>
            <a:rPr lang="en-GB" b="0" dirty="0">
              <a:latin typeface="Arial Narrow" panose="020B0606020202030204" pitchFamily="34" charset="0"/>
            </a:rPr>
            <a:t>Early identification/ Prognosis</a:t>
          </a:r>
        </a:p>
      </dgm:t>
    </dgm:pt>
    <dgm:pt modelId="{D11686A9-BAA3-464E-A479-EFFBF2479642}" type="parTrans" cxnId="{2F897861-E493-41D1-8D28-6DD434D39F50}">
      <dgm:prSet/>
      <dgm:spPr/>
      <dgm:t>
        <a:bodyPr/>
        <a:lstStyle/>
        <a:p>
          <a:endParaRPr lang="en-GB"/>
        </a:p>
      </dgm:t>
    </dgm:pt>
    <dgm:pt modelId="{5D291E9C-17AB-4E41-9BBC-4017D1BF112B}" type="sibTrans" cxnId="{2F897861-E493-41D1-8D28-6DD434D39F50}">
      <dgm:prSet/>
      <dgm:spPr/>
      <dgm:t>
        <a:bodyPr/>
        <a:lstStyle/>
        <a:p>
          <a:endParaRPr lang="en-GB"/>
        </a:p>
      </dgm:t>
    </dgm:pt>
    <dgm:pt modelId="{AC6ACF29-BB4E-430F-9647-800E8B37FB33}">
      <dgm:prSet/>
      <dgm:spPr/>
      <dgm:t>
        <a:bodyPr/>
        <a:lstStyle/>
        <a:p>
          <a:r>
            <a:rPr lang="en-GB" b="0" dirty="0">
              <a:latin typeface="Arial Narrow" panose="020B0606020202030204" pitchFamily="34" charset="0"/>
            </a:rPr>
            <a:t>Diagnosis</a:t>
          </a:r>
        </a:p>
      </dgm:t>
    </dgm:pt>
    <dgm:pt modelId="{FD19E6B7-0435-4B51-84D2-C36FEEA1E48B}" type="parTrans" cxnId="{93295743-DD70-45CF-BE1C-864D642DBFC8}">
      <dgm:prSet/>
      <dgm:spPr/>
      <dgm:t>
        <a:bodyPr/>
        <a:lstStyle/>
        <a:p>
          <a:endParaRPr lang="en-GB"/>
        </a:p>
      </dgm:t>
    </dgm:pt>
    <dgm:pt modelId="{83A91B52-A0B9-409B-8439-E96CF8AA3F91}" type="sibTrans" cxnId="{93295743-DD70-45CF-BE1C-864D642DBFC8}">
      <dgm:prSet/>
      <dgm:spPr/>
      <dgm:t>
        <a:bodyPr/>
        <a:lstStyle/>
        <a:p>
          <a:endParaRPr lang="en-GB"/>
        </a:p>
      </dgm:t>
    </dgm:pt>
    <dgm:pt modelId="{0E282513-57E6-444D-85FF-C37BF8A610F9}">
      <dgm:prSet/>
      <dgm:spPr/>
      <dgm:t>
        <a:bodyPr/>
        <a:lstStyle/>
        <a:p>
          <a:r>
            <a:rPr lang="en-GB" b="0" dirty="0">
              <a:latin typeface="Arial Narrow" panose="020B0606020202030204" pitchFamily="34" charset="0"/>
            </a:rPr>
            <a:t>Treatment selection</a:t>
          </a:r>
        </a:p>
      </dgm:t>
    </dgm:pt>
    <dgm:pt modelId="{8032EE56-47C1-4C79-A9EB-AEBCAA75FCB8}" type="parTrans" cxnId="{7781099F-1856-4D9D-BE9B-57AB938FB070}">
      <dgm:prSet/>
      <dgm:spPr/>
      <dgm:t>
        <a:bodyPr/>
        <a:lstStyle/>
        <a:p>
          <a:endParaRPr lang="en-GB"/>
        </a:p>
      </dgm:t>
    </dgm:pt>
    <dgm:pt modelId="{EF821685-96C1-4D36-AF18-56BE222AFA85}" type="sibTrans" cxnId="{7781099F-1856-4D9D-BE9B-57AB938FB070}">
      <dgm:prSet/>
      <dgm:spPr/>
      <dgm:t>
        <a:bodyPr/>
        <a:lstStyle/>
        <a:p>
          <a:endParaRPr lang="en-GB"/>
        </a:p>
      </dgm:t>
    </dgm:pt>
    <dgm:pt modelId="{AF9A6A57-ED08-4FAA-9B87-5DF24B203CBD}">
      <dgm:prSet/>
      <dgm:spPr/>
      <dgm:t>
        <a:bodyPr/>
        <a:lstStyle/>
        <a:p>
          <a:r>
            <a:rPr lang="en-GB" b="0" dirty="0">
              <a:latin typeface="Arial Narrow" panose="020B0606020202030204" pitchFamily="34" charset="0"/>
            </a:rPr>
            <a:t>Monitoring/ recurrence</a:t>
          </a:r>
        </a:p>
      </dgm:t>
    </dgm:pt>
    <dgm:pt modelId="{C39103EC-FD01-49D0-8F71-D243815BFE1A}" type="parTrans" cxnId="{4CEEB2D6-6C68-42F2-B7C5-47B12CFACD60}">
      <dgm:prSet/>
      <dgm:spPr/>
      <dgm:t>
        <a:bodyPr/>
        <a:lstStyle/>
        <a:p>
          <a:endParaRPr lang="en-GB"/>
        </a:p>
      </dgm:t>
    </dgm:pt>
    <dgm:pt modelId="{807DAF6F-EBD7-44DC-AF7C-EF472BE6B1A0}" type="sibTrans" cxnId="{4CEEB2D6-6C68-42F2-B7C5-47B12CFACD60}">
      <dgm:prSet/>
      <dgm:spPr/>
      <dgm:t>
        <a:bodyPr/>
        <a:lstStyle/>
        <a:p>
          <a:endParaRPr lang="en-GB"/>
        </a:p>
      </dgm:t>
    </dgm:pt>
    <dgm:pt modelId="{B98ABF9F-19C3-4ACC-938E-9ECDA46A8029}" type="pres">
      <dgm:prSet presAssocID="{4C994504-4EB1-44FC-BAD2-D3B677A7A620}" presName="Name0" presStyleCnt="0">
        <dgm:presLayoutVars>
          <dgm:dir/>
          <dgm:animLvl val="lvl"/>
          <dgm:resizeHandles val="exact"/>
        </dgm:presLayoutVars>
      </dgm:prSet>
      <dgm:spPr/>
    </dgm:pt>
    <dgm:pt modelId="{162A9FD2-0612-43DD-9397-0C3DF529CECD}" type="pres">
      <dgm:prSet presAssocID="{CCDB0610-3A4A-4055-B221-A31431F812B6}" presName="parTxOnly" presStyleLbl="node1" presStyleIdx="0" presStyleCnt="5" custScaleY="94404" custLinFactNeighborX="1126" custLinFactNeighborY="-6528">
        <dgm:presLayoutVars>
          <dgm:chMax val="0"/>
          <dgm:chPref val="0"/>
          <dgm:bulletEnabled val="1"/>
        </dgm:presLayoutVars>
      </dgm:prSet>
      <dgm:spPr/>
    </dgm:pt>
    <dgm:pt modelId="{C02272D2-D5B4-4D1B-8570-CA0C3DB07A6E}" type="pres">
      <dgm:prSet presAssocID="{61BC9839-0BC7-4E06-8FE3-4726E19C31A8}" presName="parTxOnlySpace" presStyleCnt="0"/>
      <dgm:spPr/>
    </dgm:pt>
    <dgm:pt modelId="{7DE86C4D-A06D-4B6A-A097-ACD881F6AAB2}" type="pres">
      <dgm:prSet presAssocID="{7D06DDFA-F088-4A5D-974A-4DD8F334D76D}" presName="parTxOnly" presStyleLbl="node1" presStyleIdx="1" presStyleCnt="5" custScaleY="94404" custLinFactNeighborX="1126" custLinFactNeighborY="-6528">
        <dgm:presLayoutVars>
          <dgm:chMax val="0"/>
          <dgm:chPref val="0"/>
          <dgm:bulletEnabled val="1"/>
        </dgm:presLayoutVars>
      </dgm:prSet>
      <dgm:spPr/>
    </dgm:pt>
    <dgm:pt modelId="{2EB135B0-FF07-4671-8D48-ADC73799ACAF}" type="pres">
      <dgm:prSet presAssocID="{5D291E9C-17AB-4E41-9BBC-4017D1BF112B}" presName="parTxOnlySpace" presStyleCnt="0"/>
      <dgm:spPr/>
    </dgm:pt>
    <dgm:pt modelId="{C513B78C-5155-4446-B2BF-1A7A1BBFA4CE}" type="pres">
      <dgm:prSet presAssocID="{AC6ACF29-BB4E-430F-9647-800E8B37FB33}" presName="parTxOnly" presStyleLbl="node1" presStyleIdx="2" presStyleCnt="5" custScaleY="94404" custLinFactNeighborX="1126" custLinFactNeighborY="-6528">
        <dgm:presLayoutVars>
          <dgm:chMax val="0"/>
          <dgm:chPref val="0"/>
          <dgm:bulletEnabled val="1"/>
        </dgm:presLayoutVars>
      </dgm:prSet>
      <dgm:spPr/>
    </dgm:pt>
    <dgm:pt modelId="{9B1F7862-58BA-4216-8C9B-46388AB8096C}" type="pres">
      <dgm:prSet presAssocID="{83A91B52-A0B9-409B-8439-E96CF8AA3F91}" presName="parTxOnlySpace" presStyleCnt="0"/>
      <dgm:spPr/>
    </dgm:pt>
    <dgm:pt modelId="{F2898860-5CB9-4519-B260-02AE944E4BF7}" type="pres">
      <dgm:prSet presAssocID="{0E282513-57E6-444D-85FF-C37BF8A610F9}" presName="parTxOnly" presStyleLbl="node1" presStyleIdx="3" presStyleCnt="5" custScaleY="94404" custLinFactNeighborX="1126" custLinFactNeighborY="-6528">
        <dgm:presLayoutVars>
          <dgm:chMax val="0"/>
          <dgm:chPref val="0"/>
          <dgm:bulletEnabled val="1"/>
        </dgm:presLayoutVars>
      </dgm:prSet>
      <dgm:spPr/>
    </dgm:pt>
    <dgm:pt modelId="{5E49E44C-3C7C-4C90-8937-9B5326CDE6ED}" type="pres">
      <dgm:prSet presAssocID="{EF821685-96C1-4D36-AF18-56BE222AFA85}" presName="parTxOnlySpace" presStyleCnt="0"/>
      <dgm:spPr/>
    </dgm:pt>
    <dgm:pt modelId="{CFD0A285-759C-408C-B9B1-9B636719E63F}" type="pres">
      <dgm:prSet presAssocID="{AF9A6A57-ED08-4FAA-9B87-5DF24B203CBD}" presName="parTxOnly" presStyleLbl="node1" presStyleIdx="4" presStyleCnt="5" custScaleY="94404" custLinFactNeighborX="1124" custLinFactNeighborY="-6528">
        <dgm:presLayoutVars>
          <dgm:chMax val="0"/>
          <dgm:chPref val="0"/>
          <dgm:bulletEnabled val="1"/>
        </dgm:presLayoutVars>
      </dgm:prSet>
      <dgm:spPr/>
    </dgm:pt>
  </dgm:ptLst>
  <dgm:cxnLst>
    <dgm:cxn modelId="{90B6DC01-3411-4397-BA3B-40260CB48E1D}" type="presOf" srcId="{AC6ACF29-BB4E-430F-9647-800E8B37FB33}" destId="{C513B78C-5155-4446-B2BF-1A7A1BBFA4CE}" srcOrd="0" destOrd="0" presId="urn:microsoft.com/office/officeart/2005/8/layout/chevron1"/>
    <dgm:cxn modelId="{F5CC6C15-5DB2-4E50-9B5A-F44A86C4960C}" type="presOf" srcId="{AF9A6A57-ED08-4FAA-9B87-5DF24B203CBD}" destId="{CFD0A285-759C-408C-B9B1-9B636719E63F}" srcOrd="0" destOrd="0" presId="urn:microsoft.com/office/officeart/2005/8/layout/chevron1"/>
    <dgm:cxn modelId="{EAFABF5E-BC99-40B5-9186-42414D778711}" type="presOf" srcId="{CCDB0610-3A4A-4055-B221-A31431F812B6}" destId="{162A9FD2-0612-43DD-9397-0C3DF529CECD}" srcOrd="0" destOrd="0" presId="urn:microsoft.com/office/officeart/2005/8/layout/chevron1"/>
    <dgm:cxn modelId="{2F897861-E493-41D1-8D28-6DD434D39F50}" srcId="{4C994504-4EB1-44FC-BAD2-D3B677A7A620}" destId="{7D06DDFA-F088-4A5D-974A-4DD8F334D76D}" srcOrd="1" destOrd="0" parTransId="{D11686A9-BAA3-464E-A479-EFFBF2479642}" sibTransId="{5D291E9C-17AB-4E41-9BBC-4017D1BF112B}"/>
    <dgm:cxn modelId="{49B33B42-E1B5-47B2-AB83-D6E932CC0FF5}" type="presOf" srcId="{0E282513-57E6-444D-85FF-C37BF8A610F9}" destId="{F2898860-5CB9-4519-B260-02AE944E4BF7}" srcOrd="0" destOrd="0" presId="urn:microsoft.com/office/officeart/2005/8/layout/chevron1"/>
    <dgm:cxn modelId="{93295743-DD70-45CF-BE1C-864D642DBFC8}" srcId="{4C994504-4EB1-44FC-BAD2-D3B677A7A620}" destId="{AC6ACF29-BB4E-430F-9647-800E8B37FB33}" srcOrd="2" destOrd="0" parTransId="{FD19E6B7-0435-4B51-84D2-C36FEEA1E48B}" sibTransId="{83A91B52-A0B9-409B-8439-E96CF8AA3F91}"/>
    <dgm:cxn modelId="{D7491B79-1823-4EFC-AB3C-0571A44EF3E0}" type="presOf" srcId="{7D06DDFA-F088-4A5D-974A-4DD8F334D76D}" destId="{7DE86C4D-A06D-4B6A-A097-ACD881F6AAB2}" srcOrd="0" destOrd="0" presId="urn:microsoft.com/office/officeart/2005/8/layout/chevron1"/>
    <dgm:cxn modelId="{7781099F-1856-4D9D-BE9B-57AB938FB070}" srcId="{4C994504-4EB1-44FC-BAD2-D3B677A7A620}" destId="{0E282513-57E6-444D-85FF-C37BF8A610F9}" srcOrd="3" destOrd="0" parTransId="{8032EE56-47C1-4C79-A9EB-AEBCAA75FCB8}" sibTransId="{EF821685-96C1-4D36-AF18-56BE222AFA85}"/>
    <dgm:cxn modelId="{4CEEB2D6-6C68-42F2-B7C5-47B12CFACD60}" srcId="{4C994504-4EB1-44FC-BAD2-D3B677A7A620}" destId="{AF9A6A57-ED08-4FAA-9B87-5DF24B203CBD}" srcOrd="4" destOrd="0" parTransId="{C39103EC-FD01-49D0-8F71-D243815BFE1A}" sibTransId="{807DAF6F-EBD7-44DC-AF7C-EF472BE6B1A0}"/>
    <dgm:cxn modelId="{193041E7-753A-471F-B00D-CB990BB14AC8}" type="presOf" srcId="{4C994504-4EB1-44FC-BAD2-D3B677A7A620}" destId="{B98ABF9F-19C3-4ACC-938E-9ECDA46A8029}" srcOrd="0" destOrd="0" presId="urn:microsoft.com/office/officeart/2005/8/layout/chevron1"/>
    <dgm:cxn modelId="{6B5D20EC-D372-4350-80B5-2666B6034703}" srcId="{4C994504-4EB1-44FC-BAD2-D3B677A7A620}" destId="{CCDB0610-3A4A-4055-B221-A31431F812B6}" srcOrd="0" destOrd="0" parTransId="{B36943A1-6195-43F7-84A8-D959799DC32F}" sibTransId="{61BC9839-0BC7-4E06-8FE3-4726E19C31A8}"/>
    <dgm:cxn modelId="{1FE343EE-2BA4-4095-9852-96D934592D6F}" type="presParOf" srcId="{B98ABF9F-19C3-4ACC-938E-9ECDA46A8029}" destId="{162A9FD2-0612-43DD-9397-0C3DF529CECD}" srcOrd="0" destOrd="0" presId="urn:microsoft.com/office/officeart/2005/8/layout/chevron1"/>
    <dgm:cxn modelId="{A4E34071-6B6B-4778-83B9-A52B270BE8DB}" type="presParOf" srcId="{B98ABF9F-19C3-4ACC-938E-9ECDA46A8029}" destId="{C02272D2-D5B4-4D1B-8570-CA0C3DB07A6E}" srcOrd="1" destOrd="0" presId="urn:microsoft.com/office/officeart/2005/8/layout/chevron1"/>
    <dgm:cxn modelId="{51274A30-DEAD-4353-94D5-940519F092CB}" type="presParOf" srcId="{B98ABF9F-19C3-4ACC-938E-9ECDA46A8029}" destId="{7DE86C4D-A06D-4B6A-A097-ACD881F6AAB2}" srcOrd="2" destOrd="0" presId="urn:microsoft.com/office/officeart/2005/8/layout/chevron1"/>
    <dgm:cxn modelId="{06A9FEB9-2F00-4FC0-82F2-025DD44765CD}" type="presParOf" srcId="{B98ABF9F-19C3-4ACC-938E-9ECDA46A8029}" destId="{2EB135B0-FF07-4671-8D48-ADC73799ACAF}" srcOrd="3" destOrd="0" presId="urn:microsoft.com/office/officeart/2005/8/layout/chevron1"/>
    <dgm:cxn modelId="{9D66997E-5653-436F-913F-4CD61E0D60D1}" type="presParOf" srcId="{B98ABF9F-19C3-4ACC-938E-9ECDA46A8029}" destId="{C513B78C-5155-4446-B2BF-1A7A1BBFA4CE}" srcOrd="4" destOrd="0" presId="urn:microsoft.com/office/officeart/2005/8/layout/chevron1"/>
    <dgm:cxn modelId="{5D36EE4E-A725-4E7E-9F02-BE282DDA8459}" type="presParOf" srcId="{B98ABF9F-19C3-4ACC-938E-9ECDA46A8029}" destId="{9B1F7862-58BA-4216-8C9B-46388AB8096C}" srcOrd="5" destOrd="0" presId="urn:microsoft.com/office/officeart/2005/8/layout/chevron1"/>
    <dgm:cxn modelId="{C09496C1-3D12-45B0-84CC-ED9CB0FB3463}" type="presParOf" srcId="{B98ABF9F-19C3-4ACC-938E-9ECDA46A8029}" destId="{F2898860-5CB9-4519-B260-02AE944E4BF7}" srcOrd="6" destOrd="0" presId="urn:microsoft.com/office/officeart/2005/8/layout/chevron1"/>
    <dgm:cxn modelId="{ECAC0DD1-FE45-46DB-94F1-6E73AD835A2E}" type="presParOf" srcId="{B98ABF9F-19C3-4ACC-938E-9ECDA46A8029}" destId="{5E49E44C-3C7C-4C90-8937-9B5326CDE6ED}" srcOrd="7" destOrd="0" presId="urn:microsoft.com/office/officeart/2005/8/layout/chevron1"/>
    <dgm:cxn modelId="{9E8C1C08-63F4-42AD-8938-1869B487C126}" type="presParOf" srcId="{B98ABF9F-19C3-4ACC-938E-9ECDA46A8029}" destId="{CFD0A285-759C-408C-B9B1-9B636719E63F}"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72052F-C9F1-466A-A61A-C6882BF0A04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GB"/>
        </a:p>
      </dgm:t>
    </dgm:pt>
    <dgm:pt modelId="{CF5F98AE-8221-4ADF-963E-5CC3B1B4E6A6}">
      <dgm:prSet/>
      <dgm:spPr/>
      <dgm:t>
        <a:bodyPr/>
        <a:lstStyle/>
        <a:p>
          <a:r>
            <a:rPr lang="en-GB" b="1" dirty="0"/>
            <a:t>Genomic testing included within medicines access pathways</a:t>
          </a:r>
          <a:endParaRPr lang="en-GB" dirty="0"/>
        </a:p>
      </dgm:t>
    </dgm:pt>
    <dgm:pt modelId="{D412E5F1-DB3E-43AC-8460-A16AE3D75601}" type="parTrans" cxnId="{2CD0BEB6-55FA-44AA-A3A6-D445AD181AB5}">
      <dgm:prSet/>
      <dgm:spPr/>
      <dgm:t>
        <a:bodyPr/>
        <a:lstStyle/>
        <a:p>
          <a:endParaRPr lang="en-GB"/>
        </a:p>
      </dgm:t>
    </dgm:pt>
    <dgm:pt modelId="{6E5D53EF-A544-43DB-9370-0FA4450C4701}" type="sibTrans" cxnId="{2CD0BEB6-55FA-44AA-A3A6-D445AD181AB5}">
      <dgm:prSet/>
      <dgm:spPr/>
      <dgm:t>
        <a:bodyPr/>
        <a:lstStyle/>
        <a:p>
          <a:endParaRPr lang="en-GB"/>
        </a:p>
      </dgm:t>
    </dgm:pt>
    <dgm:pt modelId="{FF6F95B1-C39C-4DB6-A3F9-7DE1FA0B5417}">
      <dgm:prSet custT="1"/>
      <dgm:spPr/>
      <dgm:t>
        <a:bodyPr/>
        <a:lstStyle/>
        <a:p>
          <a:r>
            <a:rPr lang="en-GB" sz="1400" dirty="0"/>
            <a:t>Horizon scanning of new treatments with associated genomic tests/companion diagnostics</a:t>
          </a:r>
        </a:p>
      </dgm:t>
    </dgm:pt>
    <dgm:pt modelId="{B326F855-8D83-49E5-B14D-4E173298C717}" type="parTrans" cxnId="{EB5BBDA4-A9BC-41F6-943B-01FCD2B32DD9}">
      <dgm:prSet/>
      <dgm:spPr/>
      <dgm:t>
        <a:bodyPr/>
        <a:lstStyle/>
        <a:p>
          <a:endParaRPr lang="en-GB"/>
        </a:p>
      </dgm:t>
    </dgm:pt>
    <dgm:pt modelId="{10AD7369-C7DD-4776-8628-A434F3E774D9}" type="sibTrans" cxnId="{EB5BBDA4-A9BC-41F6-943B-01FCD2B32DD9}">
      <dgm:prSet/>
      <dgm:spPr/>
      <dgm:t>
        <a:bodyPr/>
        <a:lstStyle/>
        <a:p>
          <a:endParaRPr lang="en-GB"/>
        </a:p>
      </dgm:t>
    </dgm:pt>
    <dgm:pt modelId="{9B393E6C-13CA-425C-AD7C-8FD2963B5772}">
      <dgm:prSet/>
      <dgm:spPr/>
      <dgm:t>
        <a:bodyPr/>
        <a:lstStyle/>
        <a:p>
          <a:r>
            <a:rPr lang="en-GB" b="1" dirty="0"/>
            <a:t>Linked priorities for genomics &amp; medicines optimisation implementation</a:t>
          </a:r>
          <a:endParaRPr lang="en-GB" dirty="0"/>
        </a:p>
      </dgm:t>
    </dgm:pt>
    <dgm:pt modelId="{BE6F5342-AF39-4A60-817C-3583D2D2F45C}" type="parTrans" cxnId="{4087D2C2-4D91-4BC2-8569-F5B2F96507CB}">
      <dgm:prSet/>
      <dgm:spPr/>
      <dgm:t>
        <a:bodyPr/>
        <a:lstStyle/>
        <a:p>
          <a:endParaRPr lang="en-GB"/>
        </a:p>
      </dgm:t>
    </dgm:pt>
    <dgm:pt modelId="{36356B84-913E-4F8A-81E7-496254C6E857}" type="sibTrans" cxnId="{4087D2C2-4D91-4BC2-8569-F5B2F96507CB}">
      <dgm:prSet/>
      <dgm:spPr/>
      <dgm:t>
        <a:bodyPr/>
        <a:lstStyle/>
        <a:p>
          <a:endParaRPr lang="en-GB"/>
        </a:p>
      </dgm:t>
    </dgm:pt>
    <dgm:pt modelId="{3BED50D6-0BB9-4964-995C-20013733BAEC}">
      <dgm:prSet custT="1"/>
      <dgm:spPr/>
      <dgm:t>
        <a:bodyPr/>
        <a:lstStyle/>
        <a:p>
          <a:r>
            <a:rPr lang="en-GB" sz="1400" dirty="0"/>
            <a:t>Pharmacy leads within GMS Alliances supporting links to regional medicines optimisation committees and networks</a:t>
          </a:r>
        </a:p>
      </dgm:t>
    </dgm:pt>
    <dgm:pt modelId="{B707257F-979B-40CD-812D-3C77CA60D906}" type="parTrans" cxnId="{B803EA69-1853-494E-93A1-A1CDA600CD76}">
      <dgm:prSet/>
      <dgm:spPr/>
      <dgm:t>
        <a:bodyPr/>
        <a:lstStyle/>
        <a:p>
          <a:endParaRPr lang="en-GB"/>
        </a:p>
      </dgm:t>
    </dgm:pt>
    <dgm:pt modelId="{BE5E9732-F0D7-42F4-8206-AB8854630E66}" type="sibTrans" cxnId="{B803EA69-1853-494E-93A1-A1CDA600CD76}">
      <dgm:prSet/>
      <dgm:spPr/>
      <dgm:t>
        <a:bodyPr/>
        <a:lstStyle/>
        <a:p>
          <a:endParaRPr lang="en-GB"/>
        </a:p>
      </dgm:t>
    </dgm:pt>
    <dgm:pt modelId="{D07C47DE-68F7-4C25-800C-26374DBEF17F}">
      <dgm:prSet custT="1"/>
      <dgm:spPr/>
      <dgm:t>
        <a:bodyPr/>
        <a:lstStyle/>
        <a:p>
          <a:r>
            <a:rPr lang="en-GB" sz="1400" dirty="0"/>
            <a:t>Including genomics within national programmes e.g. Medicines Value Programme</a:t>
          </a:r>
        </a:p>
      </dgm:t>
    </dgm:pt>
    <dgm:pt modelId="{44FCD4A2-19F0-4824-84FE-3C0F6B3AB5EC}" type="parTrans" cxnId="{52FEA66F-EC71-409E-A25F-E683398F7D08}">
      <dgm:prSet/>
      <dgm:spPr/>
      <dgm:t>
        <a:bodyPr/>
        <a:lstStyle/>
        <a:p>
          <a:endParaRPr lang="en-GB"/>
        </a:p>
      </dgm:t>
    </dgm:pt>
    <dgm:pt modelId="{FFBBC80C-262C-411D-AF90-22CE5B8FAE15}" type="sibTrans" cxnId="{52FEA66F-EC71-409E-A25F-E683398F7D08}">
      <dgm:prSet/>
      <dgm:spPr/>
      <dgm:t>
        <a:bodyPr/>
        <a:lstStyle/>
        <a:p>
          <a:endParaRPr lang="en-GB"/>
        </a:p>
      </dgm:t>
    </dgm:pt>
    <dgm:pt modelId="{3CABFAD5-8A0A-4D3D-9595-1D99F2CE2D1B}">
      <dgm:prSet/>
      <dgm:spPr/>
      <dgm:t>
        <a:bodyPr/>
        <a:lstStyle/>
        <a:p>
          <a:r>
            <a:rPr lang="en-GB" b="1" dirty="0"/>
            <a:t>Utilisation of lab and clinical datasets to ensure equitable access</a:t>
          </a:r>
          <a:endParaRPr lang="en-GB" dirty="0"/>
        </a:p>
      </dgm:t>
    </dgm:pt>
    <dgm:pt modelId="{6D8616E1-7ED8-4139-ABC6-D7DAA1E30208}" type="parTrans" cxnId="{1ADB8D58-4C22-40A1-88B9-F1F8F8ADDC60}">
      <dgm:prSet/>
      <dgm:spPr/>
      <dgm:t>
        <a:bodyPr/>
        <a:lstStyle/>
        <a:p>
          <a:endParaRPr lang="en-GB"/>
        </a:p>
      </dgm:t>
    </dgm:pt>
    <dgm:pt modelId="{61AE5F37-C9A4-4F79-9165-9F9336B0C110}" type="sibTrans" cxnId="{1ADB8D58-4C22-40A1-88B9-F1F8F8ADDC60}">
      <dgm:prSet/>
      <dgm:spPr/>
      <dgm:t>
        <a:bodyPr/>
        <a:lstStyle/>
        <a:p>
          <a:endParaRPr lang="en-GB"/>
        </a:p>
      </dgm:t>
    </dgm:pt>
    <dgm:pt modelId="{E8111F15-E329-4E31-9353-60499ABB27CF}">
      <dgm:prSet custT="1"/>
      <dgm:spPr/>
      <dgm:t>
        <a:bodyPr/>
        <a:lstStyle/>
        <a:p>
          <a:r>
            <a:rPr lang="en-GB" sz="1400" dirty="0"/>
            <a:t>Linking genomic lab data (e.g. testing volume, results, turnaround time) to clinical datasets  (e.g. dose adjustments, toxicity, prescribing patterns) </a:t>
          </a:r>
        </a:p>
      </dgm:t>
    </dgm:pt>
    <dgm:pt modelId="{4CDD2373-8340-4E8B-AEFD-4820516E0D55}" type="parTrans" cxnId="{1FC308BF-32F5-431B-ADE4-B68173E09392}">
      <dgm:prSet/>
      <dgm:spPr/>
      <dgm:t>
        <a:bodyPr/>
        <a:lstStyle/>
        <a:p>
          <a:endParaRPr lang="en-GB"/>
        </a:p>
      </dgm:t>
    </dgm:pt>
    <dgm:pt modelId="{3EA394EA-ADF4-4A86-A42E-9704368B9095}" type="sibTrans" cxnId="{1FC308BF-32F5-431B-ADE4-B68173E09392}">
      <dgm:prSet/>
      <dgm:spPr/>
      <dgm:t>
        <a:bodyPr/>
        <a:lstStyle/>
        <a:p>
          <a:endParaRPr lang="en-GB"/>
        </a:p>
      </dgm:t>
    </dgm:pt>
    <dgm:pt modelId="{C78CD888-EE21-4F27-9C60-D68D31EB92DD}">
      <dgm:prSet custT="1"/>
      <dgm:spPr/>
      <dgm:t>
        <a:bodyPr/>
        <a:lstStyle/>
        <a:p>
          <a:r>
            <a:rPr lang="en-GB" sz="1400" dirty="0"/>
            <a:t>To determine impact of implementation and variation in access to testing or treatments</a:t>
          </a:r>
        </a:p>
      </dgm:t>
    </dgm:pt>
    <dgm:pt modelId="{D025160C-ADB7-4135-BDED-DB04EC58ADB7}" type="parTrans" cxnId="{A9B74DA6-98B3-46B0-A991-CEEB5804E55E}">
      <dgm:prSet/>
      <dgm:spPr/>
      <dgm:t>
        <a:bodyPr/>
        <a:lstStyle/>
        <a:p>
          <a:endParaRPr lang="en-GB"/>
        </a:p>
      </dgm:t>
    </dgm:pt>
    <dgm:pt modelId="{7B8EE38E-616A-41DB-89C0-2F5ED18F78EA}" type="sibTrans" cxnId="{A9B74DA6-98B3-46B0-A991-CEEB5804E55E}">
      <dgm:prSet/>
      <dgm:spPr/>
      <dgm:t>
        <a:bodyPr/>
        <a:lstStyle/>
        <a:p>
          <a:endParaRPr lang="en-GB"/>
        </a:p>
      </dgm:t>
    </dgm:pt>
    <dgm:pt modelId="{0478BD29-B76B-43F6-AA4B-4879A1DA3AAF}">
      <dgm:prSet/>
      <dgm:spPr/>
      <dgm:t>
        <a:bodyPr/>
        <a:lstStyle/>
        <a:p>
          <a:r>
            <a:rPr lang="en-GB" b="1" dirty="0"/>
            <a:t>Pharmacogenomics incorporated into routine prescribing </a:t>
          </a:r>
          <a:endParaRPr lang="en-GB" dirty="0"/>
        </a:p>
      </dgm:t>
    </dgm:pt>
    <dgm:pt modelId="{C467367B-165D-4548-AB85-DA77B52E2D7C}" type="parTrans" cxnId="{73B93CB9-D600-44FF-BF74-6010268ED2D1}">
      <dgm:prSet/>
      <dgm:spPr/>
      <dgm:t>
        <a:bodyPr/>
        <a:lstStyle/>
        <a:p>
          <a:endParaRPr lang="en-GB"/>
        </a:p>
      </dgm:t>
    </dgm:pt>
    <dgm:pt modelId="{7782B14D-834B-4311-B5AA-7FBD1F47CABE}" type="sibTrans" cxnId="{73B93CB9-D600-44FF-BF74-6010268ED2D1}">
      <dgm:prSet/>
      <dgm:spPr/>
      <dgm:t>
        <a:bodyPr/>
        <a:lstStyle/>
        <a:p>
          <a:endParaRPr lang="en-GB"/>
        </a:p>
      </dgm:t>
    </dgm:pt>
    <dgm:pt modelId="{2042AA40-AEBC-4650-A529-1FCE19457662}">
      <dgm:prSet custT="1"/>
      <dgm:spPr/>
      <dgm:t>
        <a:bodyPr/>
        <a:lstStyle/>
        <a:p>
          <a:r>
            <a:rPr lang="en-GB" sz="1400" dirty="0"/>
            <a:t>Clinical guidelines, decision support and education &amp; training to support the workforce</a:t>
          </a:r>
        </a:p>
      </dgm:t>
    </dgm:pt>
    <dgm:pt modelId="{C65762D2-24FA-4A2A-A518-5D5506CDB0EE}" type="parTrans" cxnId="{808290C7-E44F-468B-AC4E-629D0328D34D}">
      <dgm:prSet/>
      <dgm:spPr/>
      <dgm:t>
        <a:bodyPr/>
        <a:lstStyle/>
        <a:p>
          <a:endParaRPr lang="en-GB"/>
        </a:p>
      </dgm:t>
    </dgm:pt>
    <dgm:pt modelId="{58D8EBCF-8067-4FDC-921D-2C1F4F9ED2B9}" type="sibTrans" cxnId="{808290C7-E44F-468B-AC4E-629D0328D34D}">
      <dgm:prSet/>
      <dgm:spPr/>
      <dgm:t>
        <a:bodyPr/>
        <a:lstStyle/>
        <a:p>
          <a:endParaRPr lang="en-GB"/>
        </a:p>
      </dgm:t>
    </dgm:pt>
    <dgm:pt modelId="{5B1F7758-7740-4B0B-A8B0-2B9C9F58859C}">
      <dgm:prSet custT="1"/>
      <dgm:spPr/>
      <dgm:t>
        <a:bodyPr/>
        <a:lstStyle/>
        <a:p>
          <a:r>
            <a:rPr lang="en-GB" sz="1400" dirty="0"/>
            <a:t>Patient held information on pharmacogenomic test results</a:t>
          </a:r>
        </a:p>
      </dgm:t>
    </dgm:pt>
    <dgm:pt modelId="{972EFA6A-1D49-4A0A-8170-782D432B283B}" type="parTrans" cxnId="{5A491569-BB91-40E8-9251-72EDD905179E}">
      <dgm:prSet/>
      <dgm:spPr/>
      <dgm:t>
        <a:bodyPr/>
        <a:lstStyle/>
        <a:p>
          <a:endParaRPr lang="en-GB"/>
        </a:p>
      </dgm:t>
    </dgm:pt>
    <dgm:pt modelId="{576F155C-2DD1-4A45-BA25-5E9CE90EF5D3}" type="sibTrans" cxnId="{5A491569-BB91-40E8-9251-72EDD905179E}">
      <dgm:prSet/>
      <dgm:spPr/>
      <dgm:t>
        <a:bodyPr/>
        <a:lstStyle/>
        <a:p>
          <a:endParaRPr lang="en-GB"/>
        </a:p>
      </dgm:t>
    </dgm:pt>
    <dgm:pt modelId="{2D80076C-762E-4F39-850A-18B408E94E6D}">
      <dgm:prSet custT="1"/>
      <dgm:spPr/>
      <dgm:t>
        <a:bodyPr/>
        <a:lstStyle/>
        <a:p>
          <a:r>
            <a:rPr lang="en-GB" sz="1400" dirty="0"/>
            <a:t>Implementation across both primary and secondary care pathways </a:t>
          </a:r>
        </a:p>
      </dgm:t>
    </dgm:pt>
    <dgm:pt modelId="{02D0BAE7-F3E0-4E07-ABE3-E0636A9F4BBE}" type="parTrans" cxnId="{B0B2AB79-94F4-4B69-8CAF-150179EA89BA}">
      <dgm:prSet/>
      <dgm:spPr/>
      <dgm:t>
        <a:bodyPr/>
        <a:lstStyle/>
        <a:p>
          <a:endParaRPr lang="en-GB"/>
        </a:p>
      </dgm:t>
    </dgm:pt>
    <dgm:pt modelId="{D9A30AF7-30AE-4D98-A8D0-EF7FC35C73DE}" type="sibTrans" cxnId="{B0B2AB79-94F4-4B69-8CAF-150179EA89BA}">
      <dgm:prSet/>
      <dgm:spPr/>
      <dgm:t>
        <a:bodyPr/>
        <a:lstStyle/>
        <a:p>
          <a:endParaRPr lang="en-GB"/>
        </a:p>
      </dgm:t>
    </dgm:pt>
    <dgm:pt modelId="{4009B333-B050-4BA8-880F-FC0601A0BD48}">
      <dgm:prSet/>
      <dgm:spPr/>
      <dgm:t>
        <a:bodyPr/>
        <a:lstStyle/>
        <a:p>
          <a:r>
            <a:rPr lang="en-GB" b="1" dirty="0"/>
            <a:t>Branching into wider opportunities for personalised treatment approach</a:t>
          </a:r>
          <a:endParaRPr lang="en-GB" dirty="0"/>
        </a:p>
      </dgm:t>
    </dgm:pt>
    <dgm:pt modelId="{71B1EBDE-A25B-40CC-A881-B051C54D95AF}" type="parTrans" cxnId="{1E9DC035-9E0F-48F9-A02E-B8959C3B02EC}">
      <dgm:prSet/>
      <dgm:spPr/>
      <dgm:t>
        <a:bodyPr/>
        <a:lstStyle/>
        <a:p>
          <a:endParaRPr lang="en-GB"/>
        </a:p>
      </dgm:t>
    </dgm:pt>
    <dgm:pt modelId="{22228086-A812-4F8A-82C6-4D2A1D593FA0}" type="sibTrans" cxnId="{1E9DC035-9E0F-48F9-A02E-B8959C3B02EC}">
      <dgm:prSet/>
      <dgm:spPr/>
      <dgm:t>
        <a:bodyPr/>
        <a:lstStyle/>
        <a:p>
          <a:endParaRPr lang="en-GB"/>
        </a:p>
      </dgm:t>
    </dgm:pt>
    <dgm:pt modelId="{13B4FC62-BF88-4B6C-86FF-94ED3AE53C68}">
      <dgm:prSet custT="1"/>
      <dgm:spPr/>
      <dgm:t>
        <a:bodyPr/>
        <a:lstStyle/>
        <a:p>
          <a:r>
            <a:rPr lang="en-GB" sz="1400" dirty="0"/>
            <a:t>Early detection and prevention e.g. familial hypercholesterolaemia and statins </a:t>
          </a:r>
        </a:p>
      </dgm:t>
    </dgm:pt>
    <dgm:pt modelId="{BCA94207-11EF-48A2-BCFF-339D54F465BF}" type="parTrans" cxnId="{EF4EC253-901D-4C11-AC7B-D3CA593B395D}">
      <dgm:prSet/>
      <dgm:spPr/>
      <dgm:t>
        <a:bodyPr/>
        <a:lstStyle/>
        <a:p>
          <a:endParaRPr lang="en-GB"/>
        </a:p>
      </dgm:t>
    </dgm:pt>
    <dgm:pt modelId="{DC884AC9-C31B-4B51-95BF-626D4CBD9FCD}" type="sibTrans" cxnId="{EF4EC253-901D-4C11-AC7B-D3CA593B395D}">
      <dgm:prSet/>
      <dgm:spPr/>
      <dgm:t>
        <a:bodyPr/>
        <a:lstStyle/>
        <a:p>
          <a:endParaRPr lang="en-GB"/>
        </a:p>
      </dgm:t>
    </dgm:pt>
    <dgm:pt modelId="{C0E7C86D-2D0F-4908-89BB-3B1827ECFDF7}">
      <dgm:prSet custT="1"/>
      <dgm:spPr/>
      <dgm:t>
        <a:bodyPr/>
        <a:lstStyle/>
        <a:p>
          <a:r>
            <a:rPr lang="en-GB" sz="1400" dirty="0"/>
            <a:t>Pathogen genomics and opportunities for targeted treatment (e.g. hepatitis C) and antimicrobial stewardship (e.g. MDRTB) </a:t>
          </a:r>
        </a:p>
      </dgm:t>
    </dgm:pt>
    <dgm:pt modelId="{00F85617-36B6-46D1-84B3-715B3888B840}" type="parTrans" cxnId="{B068B52A-DA77-4666-83AD-AF5B4BF5781C}">
      <dgm:prSet/>
      <dgm:spPr/>
      <dgm:t>
        <a:bodyPr/>
        <a:lstStyle/>
        <a:p>
          <a:endParaRPr lang="en-GB"/>
        </a:p>
      </dgm:t>
    </dgm:pt>
    <dgm:pt modelId="{6FFE6925-9079-4515-B2D7-2BC1F607C4EF}" type="sibTrans" cxnId="{B068B52A-DA77-4666-83AD-AF5B4BF5781C}">
      <dgm:prSet/>
      <dgm:spPr/>
      <dgm:t>
        <a:bodyPr/>
        <a:lstStyle/>
        <a:p>
          <a:endParaRPr lang="en-GB"/>
        </a:p>
      </dgm:t>
    </dgm:pt>
    <dgm:pt modelId="{89017D76-EA4B-4EAE-9E78-ADBE7B74A2B5}">
      <dgm:prSet custT="1"/>
      <dgm:spPr/>
      <dgm:t>
        <a:bodyPr/>
        <a:lstStyle/>
        <a:p>
          <a:r>
            <a:rPr lang="en-GB" sz="1400" dirty="0"/>
            <a:t>Early impact assessment to support implementation via the genomic test directory</a:t>
          </a:r>
        </a:p>
      </dgm:t>
    </dgm:pt>
    <dgm:pt modelId="{341C1A2F-278E-4D78-8824-5ADD590A7B8D}" type="parTrans" cxnId="{BA233C09-179C-437D-8090-9BF4A3C5F7F9}">
      <dgm:prSet/>
      <dgm:spPr/>
      <dgm:t>
        <a:bodyPr/>
        <a:lstStyle/>
        <a:p>
          <a:endParaRPr lang="en-GB"/>
        </a:p>
      </dgm:t>
    </dgm:pt>
    <dgm:pt modelId="{890BD785-3D7F-4610-9E42-C311A5C41A7E}" type="sibTrans" cxnId="{BA233C09-179C-437D-8090-9BF4A3C5F7F9}">
      <dgm:prSet/>
      <dgm:spPr/>
      <dgm:t>
        <a:bodyPr/>
        <a:lstStyle/>
        <a:p>
          <a:endParaRPr lang="en-GB"/>
        </a:p>
      </dgm:t>
    </dgm:pt>
    <dgm:pt modelId="{8EAE04E3-070E-4049-8B21-C0AE41A7389C}">
      <dgm:prSet custT="1"/>
      <dgm:spPr/>
      <dgm:t>
        <a:bodyPr/>
        <a:lstStyle/>
        <a:p>
          <a:endParaRPr lang="en-GB" sz="300" dirty="0"/>
        </a:p>
      </dgm:t>
    </dgm:pt>
    <dgm:pt modelId="{69699CB5-789B-4A2F-84A1-9422D2113554}" type="parTrans" cxnId="{7A7B56E5-EF02-44FF-AF31-AA7416B2F76B}">
      <dgm:prSet/>
      <dgm:spPr/>
      <dgm:t>
        <a:bodyPr/>
        <a:lstStyle/>
        <a:p>
          <a:endParaRPr lang="en-GB"/>
        </a:p>
      </dgm:t>
    </dgm:pt>
    <dgm:pt modelId="{9C038020-9D89-4D76-8642-E250F33DC253}" type="sibTrans" cxnId="{7A7B56E5-EF02-44FF-AF31-AA7416B2F76B}">
      <dgm:prSet/>
      <dgm:spPr/>
      <dgm:t>
        <a:bodyPr/>
        <a:lstStyle/>
        <a:p>
          <a:endParaRPr lang="en-GB"/>
        </a:p>
      </dgm:t>
    </dgm:pt>
    <dgm:pt modelId="{AA4F8719-8F80-478D-AD03-1344F4172283}">
      <dgm:prSet custT="1"/>
      <dgm:spPr/>
      <dgm:t>
        <a:bodyPr/>
        <a:lstStyle/>
        <a:p>
          <a:endParaRPr lang="en-GB" sz="300" dirty="0"/>
        </a:p>
      </dgm:t>
    </dgm:pt>
    <dgm:pt modelId="{6F4DE0EB-0555-4B0B-A6A3-EEE29831172B}" type="parTrans" cxnId="{581D99FA-6C3D-47EC-B1C0-77A2CFF19CA4}">
      <dgm:prSet/>
      <dgm:spPr/>
      <dgm:t>
        <a:bodyPr/>
        <a:lstStyle/>
        <a:p>
          <a:endParaRPr lang="en-GB"/>
        </a:p>
      </dgm:t>
    </dgm:pt>
    <dgm:pt modelId="{10AA8F1D-C142-4AB8-999B-C22D6220605B}" type="sibTrans" cxnId="{581D99FA-6C3D-47EC-B1C0-77A2CFF19CA4}">
      <dgm:prSet/>
      <dgm:spPr/>
      <dgm:t>
        <a:bodyPr/>
        <a:lstStyle/>
        <a:p>
          <a:endParaRPr lang="en-GB"/>
        </a:p>
      </dgm:t>
    </dgm:pt>
    <dgm:pt modelId="{BCCADAAB-859D-4DD3-85D4-8D108FE13686}">
      <dgm:prSet custT="1"/>
      <dgm:spPr/>
      <dgm:t>
        <a:bodyPr/>
        <a:lstStyle/>
        <a:p>
          <a:endParaRPr lang="en-GB" sz="300" dirty="0"/>
        </a:p>
      </dgm:t>
    </dgm:pt>
    <dgm:pt modelId="{01924AFE-AA6F-4359-94F7-63745C067978}" type="parTrans" cxnId="{D6A0BFAC-B2F7-43D3-B587-B64DFB7885CA}">
      <dgm:prSet/>
      <dgm:spPr/>
      <dgm:t>
        <a:bodyPr/>
        <a:lstStyle/>
        <a:p>
          <a:endParaRPr lang="en-GB"/>
        </a:p>
      </dgm:t>
    </dgm:pt>
    <dgm:pt modelId="{8A1DDE0B-E57C-45C7-A679-2FD5147A521B}" type="sibTrans" cxnId="{D6A0BFAC-B2F7-43D3-B587-B64DFB7885CA}">
      <dgm:prSet/>
      <dgm:spPr/>
      <dgm:t>
        <a:bodyPr/>
        <a:lstStyle/>
        <a:p>
          <a:endParaRPr lang="en-GB"/>
        </a:p>
      </dgm:t>
    </dgm:pt>
    <dgm:pt modelId="{0423013E-A14F-4941-A977-07056C2CFCB4}">
      <dgm:prSet custT="1"/>
      <dgm:spPr/>
      <dgm:t>
        <a:bodyPr/>
        <a:lstStyle/>
        <a:p>
          <a:endParaRPr lang="en-GB" sz="300" dirty="0"/>
        </a:p>
      </dgm:t>
    </dgm:pt>
    <dgm:pt modelId="{FD133EE9-7C69-4B16-A53A-0FBCA3F451E3}" type="parTrans" cxnId="{BCFBCF62-8255-4B81-8BD6-16EC65096114}">
      <dgm:prSet/>
      <dgm:spPr/>
      <dgm:t>
        <a:bodyPr/>
        <a:lstStyle/>
        <a:p>
          <a:endParaRPr lang="en-GB"/>
        </a:p>
      </dgm:t>
    </dgm:pt>
    <dgm:pt modelId="{61E35CF7-8D69-42DE-98BB-08BB7D930659}" type="sibTrans" cxnId="{BCFBCF62-8255-4B81-8BD6-16EC65096114}">
      <dgm:prSet/>
      <dgm:spPr/>
      <dgm:t>
        <a:bodyPr/>
        <a:lstStyle/>
        <a:p>
          <a:endParaRPr lang="en-GB"/>
        </a:p>
      </dgm:t>
    </dgm:pt>
    <dgm:pt modelId="{0DF2E88F-0103-45DA-B340-036A4769D195}">
      <dgm:prSet custT="1"/>
      <dgm:spPr/>
      <dgm:t>
        <a:bodyPr/>
        <a:lstStyle/>
        <a:p>
          <a:endParaRPr lang="en-GB" sz="300" dirty="0"/>
        </a:p>
      </dgm:t>
    </dgm:pt>
    <dgm:pt modelId="{5A77F1DD-F74F-42EE-8DE5-42D1D6C31116}" type="parTrans" cxnId="{9021914F-7689-48CB-9806-A435B90B9D11}">
      <dgm:prSet/>
      <dgm:spPr/>
      <dgm:t>
        <a:bodyPr/>
        <a:lstStyle/>
        <a:p>
          <a:endParaRPr lang="en-GB"/>
        </a:p>
      </dgm:t>
    </dgm:pt>
    <dgm:pt modelId="{3C504F76-F616-450B-B42E-5408B9BA8B39}" type="sibTrans" cxnId="{9021914F-7689-48CB-9806-A435B90B9D11}">
      <dgm:prSet/>
      <dgm:spPr/>
      <dgm:t>
        <a:bodyPr/>
        <a:lstStyle/>
        <a:p>
          <a:endParaRPr lang="en-GB"/>
        </a:p>
      </dgm:t>
    </dgm:pt>
    <dgm:pt modelId="{1F1E681C-13D8-4B62-B50A-346CA68F14AF}">
      <dgm:prSet custT="1"/>
      <dgm:spPr/>
      <dgm:t>
        <a:bodyPr/>
        <a:lstStyle/>
        <a:p>
          <a:endParaRPr lang="en-GB" sz="300" dirty="0"/>
        </a:p>
      </dgm:t>
    </dgm:pt>
    <dgm:pt modelId="{AF11D891-F57F-41B6-BD0A-14FE09656483}" type="parTrans" cxnId="{056AD40F-A87E-4A4A-A6B8-B250F0F590A4}">
      <dgm:prSet/>
      <dgm:spPr/>
      <dgm:t>
        <a:bodyPr/>
        <a:lstStyle/>
        <a:p>
          <a:endParaRPr lang="en-GB"/>
        </a:p>
      </dgm:t>
    </dgm:pt>
    <dgm:pt modelId="{8BE09C8B-E5F8-45B5-AE4D-A1B087BFC90D}" type="sibTrans" cxnId="{056AD40F-A87E-4A4A-A6B8-B250F0F590A4}">
      <dgm:prSet/>
      <dgm:spPr/>
      <dgm:t>
        <a:bodyPr/>
        <a:lstStyle/>
        <a:p>
          <a:endParaRPr lang="en-GB"/>
        </a:p>
      </dgm:t>
    </dgm:pt>
    <dgm:pt modelId="{A15B2E5D-6721-4D97-A7A0-EAEBB59B40B5}">
      <dgm:prSet custT="1"/>
      <dgm:spPr/>
      <dgm:t>
        <a:bodyPr/>
        <a:lstStyle/>
        <a:p>
          <a:endParaRPr lang="en-GB" sz="300" dirty="0"/>
        </a:p>
      </dgm:t>
    </dgm:pt>
    <dgm:pt modelId="{8F75CA87-56E8-4007-AA51-78322D5712CA}" type="parTrans" cxnId="{5CB7A8EE-A248-4AA7-942A-6C598793F07C}">
      <dgm:prSet/>
      <dgm:spPr/>
      <dgm:t>
        <a:bodyPr/>
        <a:lstStyle/>
        <a:p>
          <a:endParaRPr lang="en-GB"/>
        </a:p>
      </dgm:t>
    </dgm:pt>
    <dgm:pt modelId="{2B334E90-DE0D-4488-A9FB-E17B27335FAE}" type="sibTrans" cxnId="{5CB7A8EE-A248-4AA7-942A-6C598793F07C}">
      <dgm:prSet/>
      <dgm:spPr/>
      <dgm:t>
        <a:bodyPr/>
        <a:lstStyle/>
        <a:p>
          <a:endParaRPr lang="en-GB"/>
        </a:p>
      </dgm:t>
    </dgm:pt>
    <dgm:pt modelId="{72DF8792-E9E8-4D69-9CDC-3FA670068FB0}">
      <dgm:prSet custT="1"/>
      <dgm:spPr/>
      <dgm:t>
        <a:bodyPr/>
        <a:lstStyle/>
        <a:p>
          <a:endParaRPr lang="en-GB" sz="300" dirty="0"/>
        </a:p>
      </dgm:t>
    </dgm:pt>
    <dgm:pt modelId="{90FC2B13-42C1-4C41-BDD7-7B2FBCDB5F5C}" type="parTrans" cxnId="{91D3B6B6-AD7D-41A8-8E67-08E8CDF870F6}">
      <dgm:prSet/>
      <dgm:spPr/>
      <dgm:t>
        <a:bodyPr/>
        <a:lstStyle/>
        <a:p>
          <a:endParaRPr lang="en-GB"/>
        </a:p>
      </dgm:t>
    </dgm:pt>
    <dgm:pt modelId="{F95C765C-AEA7-46A3-ABB2-037937DE2365}" type="sibTrans" cxnId="{91D3B6B6-AD7D-41A8-8E67-08E8CDF870F6}">
      <dgm:prSet/>
      <dgm:spPr/>
      <dgm:t>
        <a:bodyPr/>
        <a:lstStyle/>
        <a:p>
          <a:endParaRPr lang="en-GB"/>
        </a:p>
      </dgm:t>
    </dgm:pt>
    <dgm:pt modelId="{52728493-B914-46DA-A809-EEB5648A824E}">
      <dgm:prSet custT="1"/>
      <dgm:spPr/>
      <dgm:t>
        <a:bodyPr/>
        <a:lstStyle/>
        <a:p>
          <a:endParaRPr lang="en-GB" sz="300" dirty="0"/>
        </a:p>
      </dgm:t>
    </dgm:pt>
    <dgm:pt modelId="{D411312E-233E-41E8-BAF3-B7BA74980FF0}" type="parTrans" cxnId="{A8B32B05-0D06-4433-A577-2AAB2E5FCB2E}">
      <dgm:prSet/>
      <dgm:spPr/>
      <dgm:t>
        <a:bodyPr/>
        <a:lstStyle/>
        <a:p>
          <a:endParaRPr lang="en-GB"/>
        </a:p>
      </dgm:t>
    </dgm:pt>
    <dgm:pt modelId="{099236C8-1035-42CA-9807-D2419C81557C}" type="sibTrans" cxnId="{A8B32B05-0D06-4433-A577-2AAB2E5FCB2E}">
      <dgm:prSet/>
      <dgm:spPr/>
      <dgm:t>
        <a:bodyPr/>
        <a:lstStyle/>
        <a:p>
          <a:endParaRPr lang="en-GB"/>
        </a:p>
      </dgm:t>
    </dgm:pt>
    <dgm:pt modelId="{F374CD6A-1013-4D8F-B8D1-909AE3B2FE31}">
      <dgm:prSet custT="1"/>
      <dgm:spPr/>
      <dgm:t>
        <a:bodyPr/>
        <a:lstStyle/>
        <a:p>
          <a:r>
            <a:rPr lang="en-GB" sz="1400" dirty="0"/>
            <a:t>GMS Alliance Research Collaboratives – access to clinical trials for personalised treatments</a:t>
          </a:r>
        </a:p>
      </dgm:t>
    </dgm:pt>
    <dgm:pt modelId="{B723E497-CA72-4C3E-8095-D12EFAAF8C69}" type="parTrans" cxnId="{AC2663B4-D40B-4E8C-8570-40B02196C2C4}">
      <dgm:prSet/>
      <dgm:spPr/>
      <dgm:t>
        <a:bodyPr/>
        <a:lstStyle/>
        <a:p>
          <a:endParaRPr lang="en-GB"/>
        </a:p>
      </dgm:t>
    </dgm:pt>
    <dgm:pt modelId="{87AC3A4E-4215-4C93-8FF8-B94D4BF65DE7}" type="sibTrans" cxnId="{AC2663B4-D40B-4E8C-8570-40B02196C2C4}">
      <dgm:prSet/>
      <dgm:spPr/>
      <dgm:t>
        <a:bodyPr/>
        <a:lstStyle/>
        <a:p>
          <a:endParaRPr lang="en-GB"/>
        </a:p>
      </dgm:t>
    </dgm:pt>
    <dgm:pt modelId="{DE032E40-5668-4266-9882-F920650082E3}" type="pres">
      <dgm:prSet presAssocID="{2272052F-C9F1-466A-A61A-C6882BF0A045}" presName="Name0" presStyleCnt="0">
        <dgm:presLayoutVars>
          <dgm:dir/>
          <dgm:animLvl val="lvl"/>
          <dgm:resizeHandles/>
        </dgm:presLayoutVars>
      </dgm:prSet>
      <dgm:spPr/>
    </dgm:pt>
    <dgm:pt modelId="{F8404BD3-0AF4-42EE-910C-FB865A9CF857}" type="pres">
      <dgm:prSet presAssocID="{CF5F98AE-8221-4ADF-963E-5CC3B1B4E6A6}" presName="linNode" presStyleCnt="0"/>
      <dgm:spPr/>
    </dgm:pt>
    <dgm:pt modelId="{0A96D459-3052-464C-A2E2-B7EF612FB4CD}" type="pres">
      <dgm:prSet presAssocID="{CF5F98AE-8221-4ADF-963E-5CC3B1B4E6A6}" presName="parentShp" presStyleLbl="node1" presStyleIdx="0" presStyleCnt="5" custScaleX="67985">
        <dgm:presLayoutVars>
          <dgm:bulletEnabled val="1"/>
        </dgm:presLayoutVars>
      </dgm:prSet>
      <dgm:spPr/>
    </dgm:pt>
    <dgm:pt modelId="{5E0550CF-1FAB-4A65-9B2F-69539C6C501E}" type="pres">
      <dgm:prSet presAssocID="{CF5F98AE-8221-4ADF-963E-5CC3B1B4E6A6}" presName="childShp" presStyleLbl="bgAccFollowNode1" presStyleIdx="0" presStyleCnt="5" custScaleX="121951" custScaleY="104017">
        <dgm:presLayoutVars>
          <dgm:bulletEnabled val="1"/>
        </dgm:presLayoutVars>
      </dgm:prSet>
      <dgm:spPr/>
    </dgm:pt>
    <dgm:pt modelId="{5B6F09C9-5455-44B4-9538-2F311A74C040}" type="pres">
      <dgm:prSet presAssocID="{6E5D53EF-A544-43DB-9370-0FA4450C4701}" presName="spacing" presStyleCnt="0"/>
      <dgm:spPr/>
    </dgm:pt>
    <dgm:pt modelId="{0593C6D5-7C0D-49F9-8318-9DDEBC728D07}" type="pres">
      <dgm:prSet presAssocID="{9B393E6C-13CA-425C-AD7C-8FD2963B5772}" presName="linNode" presStyleCnt="0"/>
      <dgm:spPr/>
    </dgm:pt>
    <dgm:pt modelId="{0B8A8D23-7E85-41D7-A420-C247D6B5B20E}" type="pres">
      <dgm:prSet presAssocID="{9B393E6C-13CA-425C-AD7C-8FD2963B5772}" presName="parentShp" presStyleLbl="node1" presStyleIdx="1" presStyleCnt="5" custScaleX="67985">
        <dgm:presLayoutVars>
          <dgm:bulletEnabled val="1"/>
        </dgm:presLayoutVars>
      </dgm:prSet>
      <dgm:spPr/>
    </dgm:pt>
    <dgm:pt modelId="{108FB10F-CA02-4BC1-A28E-3269E85B153B}" type="pres">
      <dgm:prSet presAssocID="{9B393E6C-13CA-425C-AD7C-8FD2963B5772}" presName="childShp" presStyleLbl="bgAccFollowNode1" presStyleIdx="1" presStyleCnt="5" custScaleX="121951">
        <dgm:presLayoutVars>
          <dgm:bulletEnabled val="1"/>
        </dgm:presLayoutVars>
      </dgm:prSet>
      <dgm:spPr/>
    </dgm:pt>
    <dgm:pt modelId="{93EC9839-3371-4BA4-9843-F03CE19A2F21}" type="pres">
      <dgm:prSet presAssocID="{36356B84-913E-4F8A-81E7-496254C6E857}" presName="spacing" presStyleCnt="0"/>
      <dgm:spPr/>
    </dgm:pt>
    <dgm:pt modelId="{6C9326AA-CA84-44BD-A69B-9C97508C5226}" type="pres">
      <dgm:prSet presAssocID="{3CABFAD5-8A0A-4D3D-9595-1D99F2CE2D1B}" presName="linNode" presStyleCnt="0"/>
      <dgm:spPr/>
    </dgm:pt>
    <dgm:pt modelId="{D412C99E-56C8-4320-8322-D3421F9AF0D3}" type="pres">
      <dgm:prSet presAssocID="{3CABFAD5-8A0A-4D3D-9595-1D99F2CE2D1B}" presName="parentShp" presStyleLbl="node1" presStyleIdx="2" presStyleCnt="5" custScaleX="67985">
        <dgm:presLayoutVars>
          <dgm:bulletEnabled val="1"/>
        </dgm:presLayoutVars>
      </dgm:prSet>
      <dgm:spPr/>
    </dgm:pt>
    <dgm:pt modelId="{485073C9-2480-41DA-B76A-38C6A88456EE}" type="pres">
      <dgm:prSet presAssocID="{3CABFAD5-8A0A-4D3D-9595-1D99F2CE2D1B}" presName="childShp" presStyleLbl="bgAccFollowNode1" presStyleIdx="2" presStyleCnt="5" custScaleX="121951" custScaleY="102475">
        <dgm:presLayoutVars>
          <dgm:bulletEnabled val="1"/>
        </dgm:presLayoutVars>
      </dgm:prSet>
      <dgm:spPr/>
    </dgm:pt>
    <dgm:pt modelId="{618BDB70-ACBC-4764-A793-49D3CB5A5489}" type="pres">
      <dgm:prSet presAssocID="{61AE5F37-C9A4-4F79-9165-9F9336B0C110}" presName="spacing" presStyleCnt="0"/>
      <dgm:spPr/>
    </dgm:pt>
    <dgm:pt modelId="{1E320AFF-89D7-4489-9DAE-0683D5B7854E}" type="pres">
      <dgm:prSet presAssocID="{0478BD29-B76B-43F6-AA4B-4879A1DA3AAF}" presName="linNode" presStyleCnt="0"/>
      <dgm:spPr/>
    </dgm:pt>
    <dgm:pt modelId="{8F27681A-6A87-4B67-A900-8181B6AF5170}" type="pres">
      <dgm:prSet presAssocID="{0478BD29-B76B-43F6-AA4B-4879A1DA3AAF}" presName="parentShp" presStyleLbl="node1" presStyleIdx="3" presStyleCnt="5" custScaleX="67985">
        <dgm:presLayoutVars>
          <dgm:bulletEnabled val="1"/>
        </dgm:presLayoutVars>
      </dgm:prSet>
      <dgm:spPr/>
    </dgm:pt>
    <dgm:pt modelId="{994D742D-F7B2-4969-8673-A31BB259FF52}" type="pres">
      <dgm:prSet presAssocID="{0478BD29-B76B-43F6-AA4B-4879A1DA3AAF}" presName="childShp" presStyleLbl="bgAccFollowNode1" presStyleIdx="3" presStyleCnt="5" custScaleX="121951">
        <dgm:presLayoutVars>
          <dgm:bulletEnabled val="1"/>
        </dgm:presLayoutVars>
      </dgm:prSet>
      <dgm:spPr/>
    </dgm:pt>
    <dgm:pt modelId="{9AD0544B-B317-4405-AAB9-BF83B5089DE8}" type="pres">
      <dgm:prSet presAssocID="{7782B14D-834B-4311-B5AA-7FBD1F47CABE}" presName="spacing" presStyleCnt="0"/>
      <dgm:spPr/>
    </dgm:pt>
    <dgm:pt modelId="{B47B9C4F-25FD-4B79-A220-B5C3256335EC}" type="pres">
      <dgm:prSet presAssocID="{4009B333-B050-4BA8-880F-FC0601A0BD48}" presName="linNode" presStyleCnt="0"/>
      <dgm:spPr/>
    </dgm:pt>
    <dgm:pt modelId="{9D6F8BEA-3D8D-4855-9705-88A52BBB33F7}" type="pres">
      <dgm:prSet presAssocID="{4009B333-B050-4BA8-880F-FC0601A0BD48}" presName="parentShp" presStyleLbl="node1" presStyleIdx="4" presStyleCnt="5" custScaleX="67985">
        <dgm:presLayoutVars>
          <dgm:bulletEnabled val="1"/>
        </dgm:presLayoutVars>
      </dgm:prSet>
      <dgm:spPr/>
    </dgm:pt>
    <dgm:pt modelId="{BD1C3F8A-4F41-484E-8628-867B296F0296}" type="pres">
      <dgm:prSet presAssocID="{4009B333-B050-4BA8-880F-FC0601A0BD48}" presName="childShp" presStyleLbl="bgAccFollowNode1" presStyleIdx="4" presStyleCnt="5" custScaleX="121951">
        <dgm:presLayoutVars>
          <dgm:bulletEnabled val="1"/>
        </dgm:presLayoutVars>
      </dgm:prSet>
      <dgm:spPr/>
    </dgm:pt>
  </dgm:ptLst>
  <dgm:cxnLst>
    <dgm:cxn modelId="{E53B2103-E67E-49DF-9379-D2D2A2405235}" type="presOf" srcId="{5B1F7758-7740-4B0B-A8B0-2B9C9F58859C}" destId="{994D742D-F7B2-4969-8673-A31BB259FF52}" srcOrd="0" destOrd="2" presId="urn:microsoft.com/office/officeart/2005/8/layout/vList6"/>
    <dgm:cxn modelId="{EC4F0905-0ECC-4AE6-9748-DCF3D33FABDC}" type="presOf" srcId="{52728493-B914-46DA-A809-EEB5648A824E}" destId="{BD1C3F8A-4F41-484E-8628-867B296F0296}" srcOrd="0" destOrd="0" presId="urn:microsoft.com/office/officeart/2005/8/layout/vList6"/>
    <dgm:cxn modelId="{A8B32B05-0D06-4433-A577-2AAB2E5FCB2E}" srcId="{4009B333-B050-4BA8-880F-FC0601A0BD48}" destId="{52728493-B914-46DA-A809-EEB5648A824E}" srcOrd="0" destOrd="0" parTransId="{D411312E-233E-41E8-BAF3-B7BA74980FF0}" sibTransId="{099236C8-1035-42CA-9807-D2419C81557C}"/>
    <dgm:cxn modelId="{85D32908-6D19-4ABB-A1F4-487167B80E73}" type="presOf" srcId="{8EAE04E3-070E-4049-8B21-C0AE41A7389C}" destId="{5E0550CF-1FAB-4A65-9B2F-69539C6C501E}" srcOrd="0" destOrd="4" presId="urn:microsoft.com/office/officeart/2005/8/layout/vList6"/>
    <dgm:cxn modelId="{BA233C09-179C-437D-8090-9BF4A3C5F7F9}" srcId="{CF5F98AE-8221-4ADF-963E-5CC3B1B4E6A6}" destId="{89017D76-EA4B-4EAE-9E78-ADBE7B74A2B5}" srcOrd="2" destOrd="0" parTransId="{341C1A2F-278E-4D78-8824-5ADD590A7B8D}" sibTransId="{890BD785-3D7F-4610-9E42-C311A5C41A7E}"/>
    <dgm:cxn modelId="{8F4D1E0A-FFF1-4871-A0C1-B7F56699AA08}" type="presOf" srcId="{C0E7C86D-2D0F-4908-89BB-3B1827ECFDF7}" destId="{BD1C3F8A-4F41-484E-8628-867B296F0296}" srcOrd="0" destOrd="2" presId="urn:microsoft.com/office/officeart/2005/8/layout/vList6"/>
    <dgm:cxn modelId="{056AD40F-A87E-4A4A-A6B8-B250F0F590A4}" srcId="{9B393E6C-13CA-425C-AD7C-8FD2963B5772}" destId="{1F1E681C-13D8-4B62-B50A-346CA68F14AF}" srcOrd="0" destOrd="0" parTransId="{AF11D891-F57F-41B6-BD0A-14FE09656483}" sibTransId="{8BE09C8B-E5F8-45B5-AE4D-A1B087BFC90D}"/>
    <dgm:cxn modelId="{15872C10-C48A-4CF8-9015-5473F2C33B26}" type="presOf" srcId="{3BED50D6-0BB9-4964-995C-20013733BAEC}" destId="{108FB10F-CA02-4BC1-A28E-3269E85B153B}" srcOrd="0" destOrd="1" presId="urn:microsoft.com/office/officeart/2005/8/layout/vList6"/>
    <dgm:cxn modelId="{83FE5611-266E-4711-81EA-8C8BD4E3279E}" type="presOf" srcId="{89017D76-EA4B-4EAE-9E78-ADBE7B74A2B5}" destId="{5E0550CF-1FAB-4A65-9B2F-69539C6C501E}" srcOrd="0" destOrd="2" presId="urn:microsoft.com/office/officeart/2005/8/layout/vList6"/>
    <dgm:cxn modelId="{BFAC3814-9A63-4FF2-98CD-364913C57285}" type="presOf" srcId="{C78CD888-EE21-4F27-9C60-D68D31EB92DD}" destId="{485073C9-2480-41DA-B76A-38C6A88456EE}" srcOrd="0" destOrd="2" presId="urn:microsoft.com/office/officeart/2005/8/layout/vList6"/>
    <dgm:cxn modelId="{5FEF4815-4D0C-4390-871E-B9D8D7B82194}" type="presOf" srcId="{0423013E-A14F-4941-A977-07056C2CFCB4}" destId="{994D742D-F7B2-4969-8673-A31BB259FF52}" srcOrd="0" destOrd="4" presId="urn:microsoft.com/office/officeart/2005/8/layout/vList6"/>
    <dgm:cxn modelId="{CC279820-0955-4761-933A-B1F3596AD672}" type="presOf" srcId="{AA4F8719-8F80-478D-AD03-1344F4172283}" destId="{108FB10F-CA02-4BC1-A28E-3269E85B153B}" srcOrd="0" destOrd="3" presId="urn:microsoft.com/office/officeart/2005/8/layout/vList6"/>
    <dgm:cxn modelId="{B068B52A-DA77-4666-83AD-AF5B4BF5781C}" srcId="{4009B333-B050-4BA8-880F-FC0601A0BD48}" destId="{C0E7C86D-2D0F-4908-89BB-3B1827ECFDF7}" srcOrd="2" destOrd="0" parTransId="{00F85617-36B6-46D1-84B3-715B3888B840}" sibTransId="{6FFE6925-9079-4515-B2D7-2BC1F607C4EF}"/>
    <dgm:cxn modelId="{FD0CA234-B4B0-4776-9DB1-1FF5DADBE948}" type="presOf" srcId="{FF6F95B1-C39C-4DB6-A3F9-7DE1FA0B5417}" destId="{5E0550CF-1FAB-4A65-9B2F-69539C6C501E}" srcOrd="0" destOrd="1" presId="urn:microsoft.com/office/officeart/2005/8/layout/vList6"/>
    <dgm:cxn modelId="{1E9DC035-9E0F-48F9-A02E-B8959C3B02EC}" srcId="{2272052F-C9F1-466A-A61A-C6882BF0A045}" destId="{4009B333-B050-4BA8-880F-FC0601A0BD48}" srcOrd="4" destOrd="0" parTransId="{71B1EBDE-A25B-40CC-A881-B051C54D95AF}" sibTransId="{22228086-A812-4F8A-82C6-4D2A1D593FA0}"/>
    <dgm:cxn modelId="{B2B97A3A-F2FB-4A33-A90E-CA13DA7A1C66}" type="presOf" srcId="{F374CD6A-1013-4D8F-B8D1-909AE3B2FE31}" destId="{5E0550CF-1FAB-4A65-9B2F-69539C6C501E}" srcOrd="0" destOrd="3" presId="urn:microsoft.com/office/officeart/2005/8/layout/vList6"/>
    <dgm:cxn modelId="{BCFBCF62-8255-4B81-8BD6-16EC65096114}" srcId="{0478BD29-B76B-43F6-AA4B-4879A1DA3AAF}" destId="{0423013E-A14F-4941-A977-07056C2CFCB4}" srcOrd="4" destOrd="0" parTransId="{FD133EE9-7C69-4B16-A53A-0FBCA3F451E3}" sibTransId="{61E35CF7-8D69-42DE-98BB-08BB7D930659}"/>
    <dgm:cxn modelId="{5A491569-BB91-40E8-9251-72EDD905179E}" srcId="{0478BD29-B76B-43F6-AA4B-4879A1DA3AAF}" destId="{5B1F7758-7740-4B0B-A8B0-2B9C9F58859C}" srcOrd="2" destOrd="0" parTransId="{972EFA6A-1D49-4A0A-8170-782D432B283B}" sibTransId="{576F155C-2DD1-4A45-BA25-5E9CE90EF5D3}"/>
    <dgm:cxn modelId="{06756849-791A-429B-B407-2F5DFBF6C875}" type="presOf" srcId="{A15B2E5D-6721-4D97-A7A0-EAEBB59B40B5}" destId="{485073C9-2480-41DA-B76A-38C6A88456EE}" srcOrd="0" destOrd="0" presId="urn:microsoft.com/office/officeart/2005/8/layout/vList6"/>
    <dgm:cxn modelId="{BBCC8869-2A9B-4A1B-8D22-CE2030489E32}" type="presOf" srcId="{0478BD29-B76B-43F6-AA4B-4879A1DA3AAF}" destId="{8F27681A-6A87-4B67-A900-8181B6AF5170}" srcOrd="0" destOrd="0" presId="urn:microsoft.com/office/officeart/2005/8/layout/vList6"/>
    <dgm:cxn modelId="{B803EA69-1853-494E-93A1-A1CDA600CD76}" srcId="{9B393E6C-13CA-425C-AD7C-8FD2963B5772}" destId="{3BED50D6-0BB9-4964-995C-20013733BAEC}" srcOrd="1" destOrd="0" parTransId="{B707257F-979B-40CD-812D-3C77CA60D906}" sibTransId="{BE5E9732-F0D7-42F4-8206-AB8854630E66}"/>
    <dgm:cxn modelId="{81E42C6B-2996-496E-B17F-1709E200E543}" type="presOf" srcId="{2D80076C-762E-4F39-850A-18B408E94E6D}" destId="{994D742D-F7B2-4969-8673-A31BB259FF52}" srcOrd="0" destOrd="3" presId="urn:microsoft.com/office/officeart/2005/8/layout/vList6"/>
    <dgm:cxn modelId="{9021914F-7689-48CB-9806-A435B90B9D11}" srcId="{CF5F98AE-8221-4ADF-963E-5CC3B1B4E6A6}" destId="{0DF2E88F-0103-45DA-B340-036A4769D195}" srcOrd="0" destOrd="0" parTransId="{5A77F1DD-F74F-42EE-8DE5-42D1D6C31116}" sibTransId="{3C504F76-F616-450B-B42E-5408B9BA8B39}"/>
    <dgm:cxn modelId="{52FEA66F-EC71-409E-A25F-E683398F7D08}" srcId="{9B393E6C-13CA-425C-AD7C-8FD2963B5772}" destId="{D07C47DE-68F7-4C25-800C-26374DBEF17F}" srcOrd="2" destOrd="0" parTransId="{44FCD4A2-19F0-4824-84FE-3C0F6B3AB5EC}" sibTransId="{FFBBC80C-262C-411D-AF90-22CE5B8FAE15}"/>
    <dgm:cxn modelId="{EF4EC253-901D-4C11-AC7B-D3CA593B395D}" srcId="{4009B333-B050-4BA8-880F-FC0601A0BD48}" destId="{13B4FC62-BF88-4B6C-86FF-94ED3AE53C68}" srcOrd="1" destOrd="0" parTransId="{BCA94207-11EF-48A2-BCFF-339D54F465BF}" sibTransId="{DC884AC9-C31B-4B51-95BF-626D4CBD9FCD}"/>
    <dgm:cxn modelId="{22ECB556-1DB2-4E06-9FDB-0ADA5E28257F}" type="presOf" srcId="{BCCADAAB-859D-4DD3-85D4-8D108FE13686}" destId="{485073C9-2480-41DA-B76A-38C6A88456EE}" srcOrd="0" destOrd="3" presId="urn:microsoft.com/office/officeart/2005/8/layout/vList6"/>
    <dgm:cxn modelId="{1ADB8D58-4C22-40A1-88B9-F1F8F8ADDC60}" srcId="{2272052F-C9F1-466A-A61A-C6882BF0A045}" destId="{3CABFAD5-8A0A-4D3D-9595-1D99F2CE2D1B}" srcOrd="2" destOrd="0" parTransId="{6D8616E1-7ED8-4139-ABC6-D7DAA1E30208}" sibTransId="{61AE5F37-C9A4-4F79-9165-9F9336B0C110}"/>
    <dgm:cxn modelId="{B0B2AB79-94F4-4B69-8CAF-150179EA89BA}" srcId="{0478BD29-B76B-43F6-AA4B-4879A1DA3AAF}" destId="{2D80076C-762E-4F39-850A-18B408E94E6D}" srcOrd="3" destOrd="0" parTransId="{02D0BAE7-F3E0-4E07-ABE3-E0636A9F4BBE}" sibTransId="{D9A30AF7-30AE-4D98-A8D0-EF7FC35C73DE}"/>
    <dgm:cxn modelId="{3659F05A-D77C-4C90-A931-F3C54493B740}" type="presOf" srcId="{4009B333-B050-4BA8-880F-FC0601A0BD48}" destId="{9D6F8BEA-3D8D-4855-9705-88A52BBB33F7}" srcOrd="0" destOrd="0" presId="urn:microsoft.com/office/officeart/2005/8/layout/vList6"/>
    <dgm:cxn modelId="{F7A0FF8E-4531-4B9F-B9A7-94964066B731}" type="presOf" srcId="{E8111F15-E329-4E31-9353-60499ABB27CF}" destId="{485073C9-2480-41DA-B76A-38C6A88456EE}" srcOrd="0" destOrd="1" presId="urn:microsoft.com/office/officeart/2005/8/layout/vList6"/>
    <dgm:cxn modelId="{84AC5A9E-CA25-486D-BA92-90194B70804C}" type="presOf" srcId="{72DF8792-E9E8-4D69-9CDC-3FA670068FB0}" destId="{994D742D-F7B2-4969-8673-A31BB259FF52}" srcOrd="0" destOrd="0" presId="urn:microsoft.com/office/officeart/2005/8/layout/vList6"/>
    <dgm:cxn modelId="{FACD94A2-6EBF-4D28-8C87-FFE6298A09EE}" type="presOf" srcId="{CF5F98AE-8221-4ADF-963E-5CC3B1B4E6A6}" destId="{0A96D459-3052-464C-A2E2-B7EF612FB4CD}" srcOrd="0" destOrd="0" presId="urn:microsoft.com/office/officeart/2005/8/layout/vList6"/>
    <dgm:cxn modelId="{EB5BBDA4-A9BC-41F6-943B-01FCD2B32DD9}" srcId="{CF5F98AE-8221-4ADF-963E-5CC3B1B4E6A6}" destId="{FF6F95B1-C39C-4DB6-A3F9-7DE1FA0B5417}" srcOrd="1" destOrd="0" parTransId="{B326F855-8D83-49E5-B14D-4E173298C717}" sibTransId="{10AD7369-C7DD-4776-8628-A434F3E774D9}"/>
    <dgm:cxn modelId="{383705A6-479D-44A4-9542-F99C6151D99A}" type="presOf" srcId="{D07C47DE-68F7-4C25-800C-26374DBEF17F}" destId="{108FB10F-CA02-4BC1-A28E-3269E85B153B}" srcOrd="0" destOrd="2" presId="urn:microsoft.com/office/officeart/2005/8/layout/vList6"/>
    <dgm:cxn modelId="{A9B74DA6-98B3-46B0-A991-CEEB5804E55E}" srcId="{3CABFAD5-8A0A-4D3D-9595-1D99F2CE2D1B}" destId="{C78CD888-EE21-4F27-9C60-D68D31EB92DD}" srcOrd="2" destOrd="0" parTransId="{D025160C-ADB7-4135-BDED-DB04EC58ADB7}" sibTransId="{7B8EE38E-616A-41DB-89C0-2F5ED18F78EA}"/>
    <dgm:cxn modelId="{4BCCD8A8-F13B-4819-BFC8-7C2E39AFD5A9}" type="presOf" srcId="{1F1E681C-13D8-4B62-B50A-346CA68F14AF}" destId="{108FB10F-CA02-4BC1-A28E-3269E85B153B}" srcOrd="0" destOrd="0" presId="urn:microsoft.com/office/officeart/2005/8/layout/vList6"/>
    <dgm:cxn modelId="{F6C5E5AB-4C5B-4C2A-A516-5190872AE5EF}" type="presOf" srcId="{9B393E6C-13CA-425C-AD7C-8FD2963B5772}" destId="{0B8A8D23-7E85-41D7-A420-C247D6B5B20E}" srcOrd="0" destOrd="0" presId="urn:microsoft.com/office/officeart/2005/8/layout/vList6"/>
    <dgm:cxn modelId="{D6A0BFAC-B2F7-43D3-B587-B64DFB7885CA}" srcId="{3CABFAD5-8A0A-4D3D-9595-1D99F2CE2D1B}" destId="{BCCADAAB-859D-4DD3-85D4-8D108FE13686}" srcOrd="3" destOrd="0" parTransId="{01924AFE-AA6F-4359-94F7-63745C067978}" sibTransId="{8A1DDE0B-E57C-45C7-A679-2FD5147A521B}"/>
    <dgm:cxn modelId="{862830AF-B513-4F03-877B-F303DCA8BD3C}" type="presOf" srcId="{0DF2E88F-0103-45DA-B340-036A4769D195}" destId="{5E0550CF-1FAB-4A65-9B2F-69539C6C501E}" srcOrd="0" destOrd="0" presId="urn:microsoft.com/office/officeart/2005/8/layout/vList6"/>
    <dgm:cxn modelId="{AC2663B4-D40B-4E8C-8570-40B02196C2C4}" srcId="{CF5F98AE-8221-4ADF-963E-5CC3B1B4E6A6}" destId="{F374CD6A-1013-4D8F-B8D1-909AE3B2FE31}" srcOrd="3" destOrd="0" parTransId="{B723E497-CA72-4C3E-8095-D12EFAAF8C69}" sibTransId="{87AC3A4E-4215-4C93-8FF8-B94D4BF65DE7}"/>
    <dgm:cxn modelId="{2C3F28B5-4F06-4BA2-9797-3A9C7F3C106B}" type="presOf" srcId="{2042AA40-AEBC-4650-A529-1FCE19457662}" destId="{994D742D-F7B2-4969-8673-A31BB259FF52}" srcOrd="0" destOrd="1" presId="urn:microsoft.com/office/officeart/2005/8/layout/vList6"/>
    <dgm:cxn modelId="{91D3B6B6-AD7D-41A8-8E67-08E8CDF870F6}" srcId="{0478BD29-B76B-43F6-AA4B-4879A1DA3AAF}" destId="{72DF8792-E9E8-4D69-9CDC-3FA670068FB0}" srcOrd="0" destOrd="0" parTransId="{90FC2B13-42C1-4C41-BDD7-7B2FBCDB5F5C}" sibTransId="{F95C765C-AEA7-46A3-ABB2-037937DE2365}"/>
    <dgm:cxn modelId="{2CD0BEB6-55FA-44AA-A3A6-D445AD181AB5}" srcId="{2272052F-C9F1-466A-A61A-C6882BF0A045}" destId="{CF5F98AE-8221-4ADF-963E-5CC3B1B4E6A6}" srcOrd="0" destOrd="0" parTransId="{D412E5F1-DB3E-43AC-8460-A16AE3D75601}" sibTransId="{6E5D53EF-A544-43DB-9370-0FA4450C4701}"/>
    <dgm:cxn modelId="{73B93CB9-D600-44FF-BF74-6010268ED2D1}" srcId="{2272052F-C9F1-466A-A61A-C6882BF0A045}" destId="{0478BD29-B76B-43F6-AA4B-4879A1DA3AAF}" srcOrd="3" destOrd="0" parTransId="{C467367B-165D-4548-AB85-DA77B52E2D7C}" sibTransId="{7782B14D-834B-4311-B5AA-7FBD1F47CABE}"/>
    <dgm:cxn modelId="{C549DEBD-CB12-42B1-A42C-0A8862BE6620}" type="presOf" srcId="{13B4FC62-BF88-4B6C-86FF-94ED3AE53C68}" destId="{BD1C3F8A-4F41-484E-8628-867B296F0296}" srcOrd="0" destOrd="1" presId="urn:microsoft.com/office/officeart/2005/8/layout/vList6"/>
    <dgm:cxn modelId="{1FC308BF-32F5-431B-ADE4-B68173E09392}" srcId="{3CABFAD5-8A0A-4D3D-9595-1D99F2CE2D1B}" destId="{E8111F15-E329-4E31-9353-60499ABB27CF}" srcOrd="1" destOrd="0" parTransId="{4CDD2373-8340-4E8B-AEFD-4820516E0D55}" sibTransId="{3EA394EA-ADF4-4A86-A42E-9704368B9095}"/>
    <dgm:cxn modelId="{4087D2C2-4D91-4BC2-8569-F5B2F96507CB}" srcId="{2272052F-C9F1-466A-A61A-C6882BF0A045}" destId="{9B393E6C-13CA-425C-AD7C-8FD2963B5772}" srcOrd="1" destOrd="0" parTransId="{BE6F5342-AF39-4A60-817C-3583D2D2F45C}" sibTransId="{36356B84-913E-4F8A-81E7-496254C6E857}"/>
    <dgm:cxn modelId="{808290C7-E44F-468B-AC4E-629D0328D34D}" srcId="{0478BD29-B76B-43F6-AA4B-4879A1DA3AAF}" destId="{2042AA40-AEBC-4650-A529-1FCE19457662}" srcOrd="1" destOrd="0" parTransId="{C65762D2-24FA-4A2A-A518-5D5506CDB0EE}" sibTransId="{58D8EBCF-8067-4FDC-921D-2C1F4F9ED2B9}"/>
    <dgm:cxn modelId="{7A7B56E5-EF02-44FF-AF31-AA7416B2F76B}" srcId="{CF5F98AE-8221-4ADF-963E-5CC3B1B4E6A6}" destId="{8EAE04E3-070E-4049-8B21-C0AE41A7389C}" srcOrd="4" destOrd="0" parTransId="{69699CB5-789B-4A2F-84A1-9422D2113554}" sibTransId="{9C038020-9D89-4D76-8642-E250F33DC253}"/>
    <dgm:cxn modelId="{5CB7A8EE-A248-4AA7-942A-6C598793F07C}" srcId="{3CABFAD5-8A0A-4D3D-9595-1D99F2CE2D1B}" destId="{A15B2E5D-6721-4D97-A7A0-EAEBB59B40B5}" srcOrd="0" destOrd="0" parTransId="{8F75CA87-56E8-4007-AA51-78322D5712CA}" sibTransId="{2B334E90-DE0D-4488-A9FB-E17B27335FAE}"/>
    <dgm:cxn modelId="{581D99FA-6C3D-47EC-B1C0-77A2CFF19CA4}" srcId="{9B393E6C-13CA-425C-AD7C-8FD2963B5772}" destId="{AA4F8719-8F80-478D-AD03-1344F4172283}" srcOrd="3" destOrd="0" parTransId="{6F4DE0EB-0555-4B0B-A6A3-EEE29831172B}" sibTransId="{10AA8F1D-C142-4AB8-999B-C22D6220605B}"/>
    <dgm:cxn modelId="{1A182CFF-EB2F-45AF-B29B-ABD0F1030776}" type="presOf" srcId="{3CABFAD5-8A0A-4D3D-9595-1D99F2CE2D1B}" destId="{D412C99E-56C8-4320-8322-D3421F9AF0D3}" srcOrd="0" destOrd="0" presId="urn:microsoft.com/office/officeart/2005/8/layout/vList6"/>
    <dgm:cxn modelId="{E6309CFF-A3E8-4A5F-93F4-4139D7935F30}" type="presOf" srcId="{2272052F-C9F1-466A-A61A-C6882BF0A045}" destId="{DE032E40-5668-4266-9882-F920650082E3}" srcOrd="0" destOrd="0" presId="urn:microsoft.com/office/officeart/2005/8/layout/vList6"/>
    <dgm:cxn modelId="{3601693A-DFA9-4975-A55E-57C04B05DDC0}" type="presParOf" srcId="{DE032E40-5668-4266-9882-F920650082E3}" destId="{F8404BD3-0AF4-42EE-910C-FB865A9CF857}" srcOrd="0" destOrd="0" presId="urn:microsoft.com/office/officeart/2005/8/layout/vList6"/>
    <dgm:cxn modelId="{F18BFCA4-C546-43E4-AA44-C9889073A41F}" type="presParOf" srcId="{F8404BD3-0AF4-42EE-910C-FB865A9CF857}" destId="{0A96D459-3052-464C-A2E2-B7EF612FB4CD}" srcOrd="0" destOrd="0" presId="urn:microsoft.com/office/officeart/2005/8/layout/vList6"/>
    <dgm:cxn modelId="{0246369E-591C-4BDF-BF75-D10EB35AEDDB}" type="presParOf" srcId="{F8404BD3-0AF4-42EE-910C-FB865A9CF857}" destId="{5E0550CF-1FAB-4A65-9B2F-69539C6C501E}" srcOrd="1" destOrd="0" presId="urn:microsoft.com/office/officeart/2005/8/layout/vList6"/>
    <dgm:cxn modelId="{547D4DA4-CE60-4F34-9FE8-7C24FAE21CD1}" type="presParOf" srcId="{DE032E40-5668-4266-9882-F920650082E3}" destId="{5B6F09C9-5455-44B4-9538-2F311A74C040}" srcOrd="1" destOrd="0" presId="urn:microsoft.com/office/officeart/2005/8/layout/vList6"/>
    <dgm:cxn modelId="{50862578-71ED-4621-A223-26CD9BC4A359}" type="presParOf" srcId="{DE032E40-5668-4266-9882-F920650082E3}" destId="{0593C6D5-7C0D-49F9-8318-9DDEBC728D07}" srcOrd="2" destOrd="0" presId="urn:microsoft.com/office/officeart/2005/8/layout/vList6"/>
    <dgm:cxn modelId="{0B8A82B1-36DF-4119-9F65-098D551AAF4B}" type="presParOf" srcId="{0593C6D5-7C0D-49F9-8318-9DDEBC728D07}" destId="{0B8A8D23-7E85-41D7-A420-C247D6B5B20E}" srcOrd="0" destOrd="0" presId="urn:microsoft.com/office/officeart/2005/8/layout/vList6"/>
    <dgm:cxn modelId="{BFD54F2E-27A1-4DB9-877A-6DA6FB2FCFF8}" type="presParOf" srcId="{0593C6D5-7C0D-49F9-8318-9DDEBC728D07}" destId="{108FB10F-CA02-4BC1-A28E-3269E85B153B}" srcOrd="1" destOrd="0" presId="urn:microsoft.com/office/officeart/2005/8/layout/vList6"/>
    <dgm:cxn modelId="{D8F65D44-B737-49F4-8958-3B5BF1CA5625}" type="presParOf" srcId="{DE032E40-5668-4266-9882-F920650082E3}" destId="{93EC9839-3371-4BA4-9843-F03CE19A2F21}" srcOrd="3" destOrd="0" presId="urn:microsoft.com/office/officeart/2005/8/layout/vList6"/>
    <dgm:cxn modelId="{C5DCCFE9-CF93-4E25-85E5-A0867AF82A5A}" type="presParOf" srcId="{DE032E40-5668-4266-9882-F920650082E3}" destId="{6C9326AA-CA84-44BD-A69B-9C97508C5226}" srcOrd="4" destOrd="0" presId="urn:microsoft.com/office/officeart/2005/8/layout/vList6"/>
    <dgm:cxn modelId="{9B786EDC-A177-487E-9CD9-7DB26FED7A21}" type="presParOf" srcId="{6C9326AA-CA84-44BD-A69B-9C97508C5226}" destId="{D412C99E-56C8-4320-8322-D3421F9AF0D3}" srcOrd="0" destOrd="0" presId="urn:microsoft.com/office/officeart/2005/8/layout/vList6"/>
    <dgm:cxn modelId="{A14289A4-AA41-4DD5-97AE-B5CE608E4286}" type="presParOf" srcId="{6C9326AA-CA84-44BD-A69B-9C97508C5226}" destId="{485073C9-2480-41DA-B76A-38C6A88456EE}" srcOrd="1" destOrd="0" presId="urn:microsoft.com/office/officeart/2005/8/layout/vList6"/>
    <dgm:cxn modelId="{058A0109-4484-44F5-AFA9-D2343652A9B2}" type="presParOf" srcId="{DE032E40-5668-4266-9882-F920650082E3}" destId="{618BDB70-ACBC-4764-A793-49D3CB5A5489}" srcOrd="5" destOrd="0" presId="urn:microsoft.com/office/officeart/2005/8/layout/vList6"/>
    <dgm:cxn modelId="{8342E425-212D-4BA5-B453-BE41AA17DEFF}" type="presParOf" srcId="{DE032E40-5668-4266-9882-F920650082E3}" destId="{1E320AFF-89D7-4489-9DAE-0683D5B7854E}" srcOrd="6" destOrd="0" presId="urn:microsoft.com/office/officeart/2005/8/layout/vList6"/>
    <dgm:cxn modelId="{737FEE9F-C463-4370-918F-7E44C6994D5B}" type="presParOf" srcId="{1E320AFF-89D7-4489-9DAE-0683D5B7854E}" destId="{8F27681A-6A87-4B67-A900-8181B6AF5170}" srcOrd="0" destOrd="0" presId="urn:microsoft.com/office/officeart/2005/8/layout/vList6"/>
    <dgm:cxn modelId="{474C5CD6-35D9-49A4-9882-71EDE0349C03}" type="presParOf" srcId="{1E320AFF-89D7-4489-9DAE-0683D5B7854E}" destId="{994D742D-F7B2-4969-8673-A31BB259FF52}" srcOrd="1" destOrd="0" presId="urn:microsoft.com/office/officeart/2005/8/layout/vList6"/>
    <dgm:cxn modelId="{B4A6C3FF-6A78-4B29-89FD-A57FBE06C710}" type="presParOf" srcId="{DE032E40-5668-4266-9882-F920650082E3}" destId="{9AD0544B-B317-4405-AAB9-BF83B5089DE8}" srcOrd="7" destOrd="0" presId="urn:microsoft.com/office/officeart/2005/8/layout/vList6"/>
    <dgm:cxn modelId="{18BC95E5-4EFA-40C9-94BD-7C5FB621AA0A}" type="presParOf" srcId="{DE032E40-5668-4266-9882-F920650082E3}" destId="{B47B9C4F-25FD-4B79-A220-B5C3256335EC}" srcOrd="8" destOrd="0" presId="urn:microsoft.com/office/officeart/2005/8/layout/vList6"/>
    <dgm:cxn modelId="{EF8AD2F3-52C2-4719-AC3E-0835EE64EEB0}" type="presParOf" srcId="{B47B9C4F-25FD-4B79-A220-B5C3256335EC}" destId="{9D6F8BEA-3D8D-4855-9705-88A52BBB33F7}" srcOrd="0" destOrd="0" presId="urn:microsoft.com/office/officeart/2005/8/layout/vList6"/>
    <dgm:cxn modelId="{81AC7C2B-97E5-4DD4-B082-FF486A1A837D}" type="presParOf" srcId="{B47B9C4F-25FD-4B79-A220-B5C3256335EC}" destId="{BD1C3F8A-4F41-484E-8628-867B296F029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9E3325-D058-4F30-B509-E0A73388E08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84862F9F-0D5A-41B7-BBE6-A786A6CDFF76}">
      <dgm:prSet phldrT="[Text]"/>
      <dgm:spPr/>
      <dgm:t>
        <a:bodyPr/>
        <a:lstStyle/>
        <a:p>
          <a:r>
            <a:rPr lang="en-GB" dirty="0"/>
            <a:t>Working at speed of public acceptance</a:t>
          </a:r>
        </a:p>
      </dgm:t>
    </dgm:pt>
    <dgm:pt modelId="{2D9AA19F-D853-4CE5-86EA-3F698494B6F1}" type="parTrans" cxnId="{D315BD94-A086-466E-BD6C-DB03E9BECF40}">
      <dgm:prSet/>
      <dgm:spPr/>
      <dgm:t>
        <a:bodyPr/>
        <a:lstStyle/>
        <a:p>
          <a:endParaRPr lang="en-GB"/>
        </a:p>
      </dgm:t>
    </dgm:pt>
    <dgm:pt modelId="{8C49332F-A978-4778-B6EE-6C2307D45D54}" type="sibTrans" cxnId="{D315BD94-A086-466E-BD6C-DB03E9BECF40}">
      <dgm:prSet/>
      <dgm:spPr/>
      <dgm:t>
        <a:bodyPr/>
        <a:lstStyle/>
        <a:p>
          <a:endParaRPr lang="en-GB"/>
        </a:p>
      </dgm:t>
    </dgm:pt>
    <dgm:pt modelId="{B254B87C-0E13-45E3-A7BB-EA8E976D6DF8}">
      <dgm:prSet/>
      <dgm:spPr/>
      <dgm:t>
        <a:bodyPr/>
        <a:lstStyle/>
        <a:p>
          <a:r>
            <a:rPr lang="en-GB"/>
            <a:t>Choice &amp; consent</a:t>
          </a:r>
          <a:endParaRPr lang="en-GB" dirty="0"/>
        </a:p>
      </dgm:t>
    </dgm:pt>
    <dgm:pt modelId="{8D92B4B4-A5E1-4793-82FE-BDC680C594F7}" type="parTrans" cxnId="{3FC076B6-7ACD-45F3-8FEC-DC9560975DB8}">
      <dgm:prSet/>
      <dgm:spPr/>
      <dgm:t>
        <a:bodyPr/>
        <a:lstStyle/>
        <a:p>
          <a:endParaRPr lang="en-GB"/>
        </a:p>
      </dgm:t>
    </dgm:pt>
    <dgm:pt modelId="{7939CBB4-1F0D-4D30-BE97-B212240D16AE}" type="sibTrans" cxnId="{3FC076B6-7ACD-45F3-8FEC-DC9560975DB8}">
      <dgm:prSet/>
      <dgm:spPr/>
      <dgm:t>
        <a:bodyPr/>
        <a:lstStyle/>
        <a:p>
          <a:endParaRPr lang="en-GB"/>
        </a:p>
      </dgm:t>
    </dgm:pt>
    <dgm:pt modelId="{BA7D1A58-3A01-43F6-8BD4-0271CC97C72F}">
      <dgm:prSet/>
      <dgm:spPr/>
      <dgm:t>
        <a:bodyPr/>
        <a:lstStyle/>
        <a:p>
          <a:r>
            <a:rPr lang="en-GB"/>
            <a:t>Engage and work with the public</a:t>
          </a:r>
          <a:endParaRPr lang="en-GB" dirty="0"/>
        </a:p>
      </dgm:t>
    </dgm:pt>
    <dgm:pt modelId="{D28F3436-9BC8-4441-AFE5-458D02706A20}" type="parTrans" cxnId="{431AED64-5367-4BFE-B385-5929835D12CE}">
      <dgm:prSet/>
      <dgm:spPr/>
      <dgm:t>
        <a:bodyPr/>
        <a:lstStyle/>
        <a:p>
          <a:endParaRPr lang="en-GB"/>
        </a:p>
      </dgm:t>
    </dgm:pt>
    <dgm:pt modelId="{0A4A5AB4-B960-4650-B701-30E31940B1F9}" type="sibTrans" cxnId="{431AED64-5367-4BFE-B385-5929835D12CE}">
      <dgm:prSet/>
      <dgm:spPr/>
      <dgm:t>
        <a:bodyPr/>
        <a:lstStyle/>
        <a:p>
          <a:endParaRPr lang="en-GB"/>
        </a:p>
      </dgm:t>
    </dgm:pt>
    <dgm:pt modelId="{2500D45C-87CF-4465-B4FA-33455FA83DE2}">
      <dgm:prSet/>
      <dgm:spPr/>
      <dgm:t>
        <a:bodyPr/>
        <a:lstStyle/>
        <a:p>
          <a:r>
            <a:rPr lang="en-GB"/>
            <a:t>Recognise ethics of diagnostics can be dynamic – eg. HIV testing</a:t>
          </a:r>
          <a:endParaRPr lang="en-GB" dirty="0"/>
        </a:p>
      </dgm:t>
    </dgm:pt>
    <dgm:pt modelId="{CE28326D-73D3-44A4-8704-748FA28BBCDB}" type="parTrans" cxnId="{7B1CAF6A-811A-446A-8B5B-CC82E343DBA1}">
      <dgm:prSet/>
      <dgm:spPr/>
      <dgm:t>
        <a:bodyPr/>
        <a:lstStyle/>
        <a:p>
          <a:endParaRPr lang="en-GB"/>
        </a:p>
      </dgm:t>
    </dgm:pt>
    <dgm:pt modelId="{3541D00E-1FA4-480D-8487-C59FCAB90428}" type="sibTrans" cxnId="{7B1CAF6A-811A-446A-8B5B-CC82E343DBA1}">
      <dgm:prSet/>
      <dgm:spPr/>
      <dgm:t>
        <a:bodyPr/>
        <a:lstStyle/>
        <a:p>
          <a:endParaRPr lang="en-GB"/>
        </a:p>
      </dgm:t>
    </dgm:pt>
    <dgm:pt modelId="{B277BD6F-9ECE-4DC4-8F4F-3D65B0591B0E}">
      <dgm:prSet/>
      <dgm:spPr/>
      <dgm:t>
        <a:bodyPr/>
        <a:lstStyle/>
        <a:p>
          <a:r>
            <a:rPr lang="en-GB"/>
            <a:t>Consider and address the big questions about when appropriate to carry out WGS within the life course</a:t>
          </a:r>
          <a:endParaRPr lang="en-GB" dirty="0"/>
        </a:p>
      </dgm:t>
    </dgm:pt>
    <dgm:pt modelId="{4B8FE95D-265B-4AB7-921D-AE9BC9E7DAA9}" type="parTrans" cxnId="{F2ED44D7-17D6-4DD2-909A-C2B10A2704BC}">
      <dgm:prSet/>
      <dgm:spPr/>
      <dgm:t>
        <a:bodyPr/>
        <a:lstStyle/>
        <a:p>
          <a:endParaRPr lang="en-GB"/>
        </a:p>
      </dgm:t>
    </dgm:pt>
    <dgm:pt modelId="{02CD4131-027E-4EA8-9794-22FA42B36BCF}" type="sibTrans" cxnId="{F2ED44D7-17D6-4DD2-909A-C2B10A2704BC}">
      <dgm:prSet/>
      <dgm:spPr/>
      <dgm:t>
        <a:bodyPr/>
        <a:lstStyle/>
        <a:p>
          <a:endParaRPr lang="en-GB"/>
        </a:p>
      </dgm:t>
    </dgm:pt>
    <dgm:pt modelId="{9B24E8BB-5B3B-435E-BD35-A8B59E202A90}" type="pres">
      <dgm:prSet presAssocID="{009E3325-D058-4F30-B509-E0A73388E086}" presName="diagram" presStyleCnt="0">
        <dgm:presLayoutVars>
          <dgm:dir/>
          <dgm:resizeHandles val="exact"/>
        </dgm:presLayoutVars>
      </dgm:prSet>
      <dgm:spPr/>
    </dgm:pt>
    <dgm:pt modelId="{03D38820-06EE-40A1-869A-E39B49573DA5}" type="pres">
      <dgm:prSet presAssocID="{84862F9F-0D5A-41B7-BBE6-A786A6CDFF76}" presName="node" presStyleLbl="node1" presStyleIdx="0" presStyleCnt="5">
        <dgm:presLayoutVars>
          <dgm:bulletEnabled val="1"/>
        </dgm:presLayoutVars>
      </dgm:prSet>
      <dgm:spPr/>
    </dgm:pt>
    <dgm:pt modelId="{8B693F85-470F-4C98-A62C-F8B09EE00E29}" type="pres">
      <dgm:prSet presAssocID="{8C49332F-A978-4778-B6EE-6C2307D45D54}" presName="sibTrans" presStyleCnt="0"/>
      <dgm:spPr/>
    </dgm:pt>
    <dgm:pt modelId="{CE4AB20A-06AF-4CDF-A9A0-7EAFE521B4C9}" type="pres">
      <dgm:prSet presAssocID="{B254B87C-0E13-45E3-A7BB-EA8E976D6DF8}" presName="node" presStyleLbl="node1" presStyleIdx="1" presStyleCnt="5">
        <dgm:presLayoutVars>
          <dgm:bulletEnabled val="1"/>
        </dgm:presLayoutVars>
      </dgm:prSet>
      <dgm:spPr/>
    </dgm:pt>
    <dgm:pt modelId="{CE3F9E7D-AEC6-41B7-94E6-973D52D570D1}" type="pres">
      <dgm:prSet presAssocID="{7939CBB4-1F0D-4D30-BE97-B212240D16AE}" presName="sibTrans" presStyleCnt="0"/>
      <dgm:spPr/>
    </dgm:pt>
    <dgm:pt modelId="{57EA9D78-36D3-400D-9211-F110B213E178}" type="pres">
      <dgm:prSet presAssocID="{BA7D1A58-3A01-43F6-8BD4-0271CC97C72F}" presName="node" presStyleLbl="node1" presStyleIdx="2" presStyleCnt="5">
        <dgm:presLayoutVars>
          <dgm:bulletEnabled val="1"/>
        </dgm:presLayoutVars>
      </dgm:prSet>
      <dgm:spPr/>
    </dgm:pt>
    <dgm:pt modelId="{09C23D7C-E8B8-4E00-9FA2-DEECA1EF3EAF}" type="pres">
      <dgm:prSet presAssocID="{0A4A5AB4-B960-4650-B701-30E31940B1F9}" presName="sibTrans" presStyleCnt="0"/>
      <dgm:spPr/>
    </dgm:pt>
    <dgm:pt modelId="{DBD20B78-C7EE-4CA3-8AB6-D54F39DC8224}" type="pres">
      <dgm:prSet presAssocID="{2500D45C-87CF-4465-B4FA-33455FA83DE2}" presName="node" presStyleLbl="node1" presStyleIdx="3" presStyleCnt="5">
        <dgm:presLayoutVars>
          <dgm:bulletEnabled val="1"/>
        </dgm:presLayoutVars>
      </dgm:prSet>
      <dgm:spPr/>
    </dgm:pt>
    <dgm:pt modelId="{483FF3DF-80EB-410D-9E2B-591E40164B26}" type="pres">
      <dgm:prSet presAssocID="{3541D00E-1FA4-480D-8487-C59FCAB90428}" presName="sibTrans" presStyleCnt="0"/>
      <dgm:spPr/>
    </dgm:pt>
    <dgm:pt modelId="{EF692516-C91A-46D0-89FB-A59CE1417769}" type="pres">
      <dgm:prSet presAssocID="{B277BD6F-9ECE-4DC4-8F4F-3D65B0591B0E}" presName="node" presStyleLbl="node1" presStyleIdx="4" presStyleCnt="5">
        <dgm:presLayoutVars>
          <dgm:bulletEnabled val="1"/>
        </dgm:presLayoutVars>
      </dgm:prSet>
      <dgm:spPr/>
    </dgm:pt>
  </dgm:ptLst>
  <dgm:cxnLst>
    <dgm:cxn modelId="{C4F47F5C-A03A-43BC-A7E3-8CA62A22632C}" type="presOf" srcId="{B254B87C-0E13-45E3-A7BB-EA8E976D6DF8}" destId="{CE4AB20A-06AF-4CDF-A9A0-7EAFE521B4C9}" srcOrd="0" destOrd="0" presId="urn:microsoft.com/office/officeart/2005/8/layout/default"/>
    <dgm:cxn modelId="{431AED64-5367-4BFE-B385-5929835D12CE}" srcId="{009E3325-D058-4F30-B509-E0A73388E086}" destId="{BA7D1A58-3A01-43F6-8BD4-0271CC97C72F}" srcOrd="2" destOrd="0" parTransId="{D28F3436-9BC8-4441-AFE5-458D02706A20}" sibTransId="{0A4A5AB4-B960-4650-B701-30E31940B1F9}"/>
    <dgm:cxn modelId="{7B1CAF6A-811A-446A-8B5B-CC82E343DBA1}" srcId="{009E3325-D058-4F30-B509-E0A73388E086}" destId="{2500D45C-87CF-4465-B4FA-33455FA83DE2}" srcOrd="3" destOrd="0" parTransId="{CE28326D-73D3-44A4-8704-748FA28BBCDB}" sibTransId="{3541D00E-1FA4-480D-8487-C59FCAB90428}"/>
    <dgm:cxn modelId="{3E236B70-63BB-4173-948A-C3E69C4112C6}" type="presOf" srcId="{009E3325-D058-4F30-B509-E0A73388E086}" destId="{9B24E8BB-5B3B-435E-BD35-A8B59E202A90}" srcOrd="0" destOrd="0" presId="urn:microsoft.com/office/officeart/2005/8/layout/default"/>
    <dgm:cxn modelId="{2F0F1490-FED7-49BE-946B-94B279D71A12}" type="presOf" srcId="{BA7D1A58-3A01-43F6-8BD4-0271CC97C72F}" destId="{57EA9D78-36D3-400D-9211-F110B213E178}" srcOrd="0" destOrd="0" presId="urn:microsoft.com/office/officeart/2005/8/layout/default"/>
    <dgm:cxn modelId="{D315BD94-A086-466E-BD6C-DB03E9BECF40}" srcId="{009E3325-D058-4F30-B509-E0A73388E086}" destId="{84862F9F-0D5A-41B7-BBE6-A786A6CDFF76}" srcOrd="0" destOrd="0" parTransId="{2D9AA19F-D853-4CE5-86EA-3F698494B6F1}" sibTransId="{8C49332F-A978-4778-B6EE-6C2307D45D54}"/>
    <dgm:cxn modelId="{A152DBAA-0A83-4CD6-BF0D-6BA6A9EBEE26}" type="presOf" srcId="{84862F9F-0D5A-41B7-BBE6-A786A6CDFF76}" destId="{03D38820-06EE-40A1-869A-E39B49573DA5}" srcOrd="0" destOrd="0" presId="urn:microsoft.com/office/officeart/2005/8/layout/default"/>
    <dgm:cxn modelId="{3FC076B6-7ACD-45F3-8FEC-DC9560975DB8}" srcId="{009E3325-D058-4F30-B509-E0A73388E086}" destId="{B254B87C-0E13-45E3-A7BB-EA8E976D6DF8}" srcOrd="1" destOrd="0" parTransId="{8D92B4B4-A5E1-4793-82FE-BDC680C594F7}" sibTransId="{7939CBB4-1F0D-4D30-BE97-B212240D16AE}"/>
    <dgm:cxn modelId="{5C4E00BD-F68A-41F3-A61F-DA7BEBF48F5D}" type="presOf" srcId="{B277BD6F-9ECE-4DC4-8F4F-3D65B0591B0E}" destId="{EF692516-C91A-46D0-89FB-A59CE1417769}" srcOrd="0" destOrd="0" presId="urn:microsoft.com/office/officeart/2005/8/layout/default"/>
    <dgm:cxn modelId="{F2ED44D7-17D6-4DD2-909A-C2B10A2704BC}" srcId="{009E3325-D058-4F30-B509-E0A73388E086}" destId="{B277BD6F-9ECE-4DC4-8F4F-3D65B0591B0E}" srcOrd="4" destOrd="0" parTransId="{4B8FE95D-265B-4AB7-921D-AE9BC9E7DAA9}" sibTransId="{02CD4131-027E-4EA8-9794-22FA42B36BCF}"/>
    <dgm:cxn modelId="{083621FA-8357-4222-A39B-A92D9550894D}" type="presOf" srcId="{2500D45C-87CF-4465-B4FA-33455FA83DE2}" destId="{DBD20B78-C7EE-4CA3-8AB6-D54F39DC8224}" srcOrd="0" destOrd="0" presId="urn:microsoft.com/office/officeart/2005/8/layout/default"/>
    <dgm:cxn modelId="{F4C03900-7E68-4427-B609-7D590A4159AE}" type="presParOf" srcId="{9B24E8BB-5B3B-435E-BD35-A8B59E202A90}" destId="{03D38820-06EE-40A1-869A-E39B49573DA5}" srcOrd="0" destOrd="0" presId="urn:microsoft.com/office/officeart/2005/8/layout/default"/>
    <dgm:cxn modelId="{8D6BB986-6931-4FAD-8196-064CFA78A898}" type="presParOf" srcId="{9B24E8BB-5B3B-435E-BD35-A8B59E202A90}" destId="{8B693F85-470F-4C98-A62C-F8B09EE00E29}" srcOrd="1" destOrd="0" presId="urn:microsoft.com/office/officeart/2005/8/layout/default"/>
    <dgm:cxn modelId="{863893CC-8B06-4608-8AE6-79FE684D9258}" type="presParOf" srcId="{9B24E8BB-5B3B-435E-BD35-A8B59E202A90}" destId="{CE4AB20A-06AF-4CDF-A9A0-7EAFE521B4C9}" srcOrd="2" destOrd="0" presId="urn:microsoft.com/office/officeart/2005/8/layout/default"/>
    <dgm:cxn modelId="{58F73CC6-AC75-46FD-BEFB-4B1C23E5BDD6}" type="presParOf" srcId="{9B24E8BB-5B3B-435E-BD35-A8B59E202A90}" destId="{CE3F9E7D-AEC6-41B7-94E6-973D52D570D1}" srcOrd="3" destOrd="0" presId="urn:microsoft.com/office/officeart/2005/8/layout/default"/>
    <dgm:cxn modelId="{059D8052-7154-44E6-BC0C-D6E062DCD88B}" type="presParOf" srcId="{9B24E8BB-5B3B-435E-BD35-A8B59E202A90}" destId="{57EA9D78-36D3-400D-9211-F110B213E178}" srcOrd="4" destOrd="0" presId="urn:microsoft.com/office/officeart/2005/8/layout/default"/>
    <dgm:cxn modelId="{98C531B8-F19D-479C-8C3C-19FAE834D829}" type="presParOf" srcId="{9B24E8BB-5B3B-435E-BD35-A8B59E202A90}" destId="{09C23D7C-E8B8-4E00-9FA2-DEECA1EF3EAF}" srcOrd="5" destOrd="0" presId="urn:microsoft.com/office/officeart/2005/8/layout/default"/>
    <dgm:cxn modelId="{2222C6E9-0462-4413-8A2A-6CB228F5490A}" type="presParOf" srcId="{9B24E8BB-5B3B-435E-BD35-A8B59E202A90}" destId="{DBD20B78-C7EE-4CA3-8AB6-D54F39DC8224}" srcOrd="6" destOrd="0" presId="urn:microsoft.com/office/officeart/2005/8/layout/default"/>
    <dgm:cxn modelId="{E38ADB58-AEC8-4BB2-BA26-27B53536C7AB}" type="presParOf" srcId="{9B24E8BB-5B3B-435E-BD35-A8B59E202A90}" destId="{483FF3DF-80EB-410D-9E2B-591E40164B26}" srcOrd="7" destOrd="0" presId="urn:microsoft.com/office/officeart/2005/8/layout/default"/>
    <dgm:cxn modelId="{BCE9C343-008D-4566-BAF8-388CDA185A12}" type="presParOf" srcId="{9B24E8BB-5B3B-435E-BD35-A8B59E202A90}" destId="{EF692516-C91A-46D0-89FB-A59CE1417769}"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6AAC-2B58-4618-B5F9-A49EC22A2091}">
      <dsp:nvSpPr>
        <dsp:cNvPr id="0" name=""/>
        <dsp:cNvSpPr/>
      </dsp:nvSpPr>
      <dsp:spPr>
        <a:xfrm>
          <a:off x="1011" y="124171"/>
          <a:ext cx="2156913" cy="784823"/>
        </a:xfrm>
        <a:prstGeom prst="roundRect">
          <a:avLst>
            <a:gd name="adj" fmla="val 10000"/>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Volume-based healthcare</a:t>
          </a:r>
          <a:endParaRPr lang="en-GB" sz="1400" i="1" kern="1200" dirty="0"/>
        </a:p>
      </dsp:txBody>
      <dsp:txXfrm>
        <a:off x="23998" y="147158"/>
        <a:ext cx="2110939" cy="738849"/>
      </dsp:txXfrm>
    </dsp:sp>
    <dsp:sp modelId="{A97EAA50-5449-4E8F-A45A-0073DFCF9C63}">
      <dsp:nvSpPr>
        <dsp:cNvPr id="0" name=""/>
        <dsp:cNvSpPr/>
      </dsp:nvSpPr>
      <dsp:spPr>
        <a:xfrm>
          <a:off x="2373616" y="249126"/>
          <a:ext cx="457265" cy="534914"/>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2373616" y="356109"/>
        <a:ext cx="320086" cy="320948"/>
      </dsp:txXfrm>
    </dsp:sp>
    <dsp:sp modelId="{7C1C8015-2F56-4512-A8DD-4AF39C9C5B48}">
      <dsp:nvSpPr>
        <dsp:cNvPr id="0" name=""/>
        <dsp:cNvSpPr/>
      </dsp:nvSpPr>
      <dsp:spPr>
        <a:xfrm>
          <a:off x="3020690" y="124171"/>
          <a:ext cx="2156913" cy="784823"/>
        </a:xfrm>
        <a:prstGeom prst="roundRect">
          <a:avLst>
            <a:gd name="adj" fmla="val 10000"/>
          </a:avLst>
        </a:prstGeom>
        <a:solidFill>
          <a:schemeClr val="tx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Value-based healthcare</a:t>
          </a:r>
          <a:endParaRPr lang="en-GB" sz="1400" i="1" kern="1200" dirty="0">
            <a:latin typeface="Arial"/>
            <a:ea typeface="+mn-ea"/>
            <a:cs typeface="+mn-cs"/>
          </a:endParaRPr>
        </a:p>
      </dsp:txBody>
      <dsp:txXfrm>
        <a:off x="3043677" y="147158"/>
        <a:ext cx="2110939" cy="7388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8D542-8A7D-4919-8492-B3678B29752C}">
      <dsp:nvSpPr>
        <dsp:cNvPr id="0" name=""/>
        <dsp:cNvSpPr/>
      </dsp:nvSpPr>
      <dsp:spPr>
        <a:xfrm>
          <a:off x="1073565" y="989160"/>
          <a:ext cx="1778979" cy="17790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en-GB" sz="3800" kern="1200" dirty="0"/>
        </a:p>
      </dsp:txBody>
      <dsp:txXfrm>
        <a:off x="1334090" y="1249698"/>
        <a:ext cx="1257929" cy="1257991"/>
      </dsp:txXfrm>
    </dsp:sp>
    <dsp:sp modelId="{2BC37098-59AF-4CB2-A422-3DD9C2FBF004}">
      <dsp:nvSpPr>
        <dsp:cNvPr id="0" name=""/>
        <dsp:cNvSpPr/>
      </dsp:nvSpPr>
      <dsp:spPr>
        <a:xfrm>
          <a:off x="139280" y="-16897"/>
          <a:ext cx="3586129" cy="3738322"/>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F632EB-6FAD-4A3E-A76B-8C1E9A73E584}">
      <dsp:nvSpPr>
        <dsp:cNvPr id="0" name=""/>
        <dsp:cNvSpPr/>
      </dsp:nvSpPr>
      <dsp:spPr>
        <a:xfrm>
          <a:off x="2608889" y="138823"/>
          <a:ext cx="953005" cy="953272"/>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8CB882-4847-4BF4-8536-2DDA29BEE99F}">
      <dsp:nvSpPr>
        <dsp:cNvPr id="0" name=""/>
        <dsp:cNvSpPr/>
      </dsp:nvSpPr>
      <dsp:spPr>
        <a:xfrm>
          <a:off x="798211" y="0"/>
          <a:ext cx="1816682" cy="140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10000"/>
            </a:spcAft>
            <a:buNone/>
          </a:pPr>
          <a:r>
            <a:rPr lang="en-GB" sz="1800" kern="1200" dirty="0"/>
            <a:t>Continuing Professional development – </a:t>
          </a:r>
          <a:r>
            <a:rPr lang="en-GB" sz="1800" kern="1200" dirty="0">
              <a:solidFill>
                <a:schemeClr val="accent1"/>
              </a:solidFill>
            </a:rPr>
            <a:t>upskilling</a:t>
          </a:r>
          <a:r>
            <a:rPr lang="en-GB" sz="1800" kern="1200" dirty="0"/>
            <a:t> existing staff</a:t>
          </a:r>
        </a:p>
      </dsp:txBody>
      <dsp:txXfrm>
        <a:off x="798211" y="0"/>
        <a:ext cx="1816682" cy="1403283"/>
      </dsp:txXfrm>
    </dsp:sp>
    <dsp:sp modelId="{D75588E4-C7AF-4122-B0F7-0C68C7E6901A}">
      <dsp:nvSpPr>
        <dsp:cNvPr id="0" name=""/>
        <dsp:cNvSpPr/>
      </dsp:nvSpPr>
      <dsp:spPr>
        <a:xfrm>
          <a:off x="3165075" y="1399627"/>
          <a:ext cx="953005" cy="953272"/>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C30502-0AAC-4903-BC87-E1CE004BD91A}">
      <dsp:nvSpPr>
        <dsp:cNvPr id="0" name=""/>
        <dsp:cNvSpPr/>
      </dsp:nvSpPr>
      <dsp:spPr>
        <a:xfrm>
          <a:off x="2090412" y="1479827"/>
          <a:ext cx="1705268" cy="836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GB" sz="1800" kern="1200" dirty="0"/>
            <a:t>Clinical and Professional </a:t>
          </a:r>
        </a:p>
        <a:p>
          <a:pPr marL="0" lvl="0" indent="0" algn="l" defTabSz="800100">
            <a:lnSpc>
              <a:spcPct val="90000"/>
            </a:lnSpc>
            <a:spcBef>
              <a:spcPct val="0"/>
            </a:spcBef>
            <a:spcAft>
              <a:spcPct val="10000"/>
            </a:spcAft>
            <a:buNone/>
          </a:pPr>
          <a:r>
            <a:rPr lang="en-GB" sz="1800" kern="1200" dirty="0">
              <a:solidFill>
                <a:schemeClr val="accent1"/>
              </a:solidFill>
            </a:rPr>
            <a:t>during </a:t>
          </a:r>
        </a:p>
        <a:p>
          <a:pPr marL="0" lvl="0" indent="0" algn="l" defTabSz="800100">
            <a:lnSpc>
              <a:spcPct val="90000"/>
            </a:lnSpc>
            <a:spcBef>
              <a:spcPct val="0"/>
            </a:spcBef>
            <a:spcAft>
              <a:spcPct val="10000"/>
            </a:spcAft>
            <a:buNone/>
          </a:pPr>
          <a:r>
            <a:rPr lang="en-GB" sz="1800" kern="1200" dirty="0">
              <a:solidFill>
                <a:schemeClr val="accent1"/>
              </a:solidFill>
            </a:rPr>
            <a:t> training</a:t>
          </a:r>
          <a:endParaRPr lang="en-GB" sz="1800" kern="1200" dirty="0"/>
        </a:p>
      </dsp:txBody>
      <dsp:txXfrm>
        <a:off x="2090412" y="1479827"/>
        <a:ext cx="1705268" cy="836297"/>
      </dsp:txXfrm>
    </dsp:sp>
    <dsp:sp modelId="{3BFB3D9C-A3DA-4346-91C3-C59457386A07}">
      <dsp:nvSpPr>
        <dsp:cNvPr id="0" name=""/>
        <dsp:cNvSpPr/>
      </dsp:nvSpPr>
      <dsp:spPr>
        <a:xfrm>
          <a:off x="2619519" y="2611585"/>
          <a:ext cx="967519" cy="85651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14096" b="828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331114-DFA3-4A7C-9F55-194A1ED720F5}">
      <dsp:nvSpPr>
        <dsp:cNvPr id="0" name=""/>
        <dsp:cNvSpPr/>
      </dsp:nvSpPr>
      <dsp:spPr>
        <a:xfrm>
          <a:off x="388840" y="2920865"/>
          <a:ext cx="2179562" cy="63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10000"/>
            </a:spcAft>
            <a:buNone/>
          </a:pPr>
          <a:r>
            <a:rPr lang="en-GB" sz="1100" kern="1200" dirty="0"/>
            <a:t>‘ </a:t>
          </a:r>
          <a:r>
            <a:rPr lang="en-GB" sz="1800" kern="1200" dirty="0"/>
            <a:t>Socialising’ the Genome- </a:t>
          </a:r>
          <a:r>
            <a:rPr lang="en-GB" sz="1800" kern="1200" dirty="0">
              <a:solidFill>
                <a:schemeClr val="accent1"/>
              </a:solidFill>
            </a:rPr>
            <a:t>engagement </a:t>
          </a:r>
          <a:r>
            <a:rPr lang="en-GB" sz="1800" kern="1200" dirty="0"/>
            <a:t>and </a:t>
          </a:r>
          <a:r>
            <a:rPr lang="en-GB" sz="1800" kern="1200" dirty="0">
              <a:solidFill>
                <a:schemeClr val="accent1"/>
              </a:solidFill>
            </a:rPr>
            <a:t>awareness</a:t>
          </a:r>
          <a:r>
            <a:rPr lang="en-GB" sz="1800" kern="1200" dirty="0"/>
            <a:t> raising</a:t>
          </a:r>
        </a:p>
      </dsp:txBody>
      <dsp:txXfrm>
        <a:off x="388840" y="2920865"/>
        <a:ext cx="2179562" cy="6315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8F0AF-366C-8041-A9E6-361A8303BF97}">
      <dsp:nvSpPr>
        <dsp:cNvPr id="0" name=""/>
        <dsp:cNvSpPr/>
      </dsp:nvSpPr>
      <dsp:spPr>
        <a:xfrm>
          <a:off x="1510259" y="319461"/>
          <a:ext cx="4301487" cy="4301487"/>
        </a:xfrm>
        <a:prstGeom prst="pie">
          <a:avLst>
            <a:gd name="adj1" fmla="val 16200000"/>
            <a:gd name="adj2" fmla="val 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ea typeface="Cambria" panose="02040503050406030204" pitchFamily="18" charset="0"/>
              <a:cs typeface="Arial" panose="020B0604020202020204" pitchFamily="34" charset="0"/>
            </a:rPr>
            <a:t>Sentinel genomic surveillance</a:t>
          </a:r>
        </a:p>
      </dsp:txBody>
      <dsp:txXfrm>
        <a:off x="3793632" y="1210996"/>
        <a:ext cx="1587453" cy="1177788"/>
      </dsp:txXfrm>
    </dsp:sp>
    <dsp:sp modelId="{ED6EA05B-D7E3-C54A-9B1C-6C2CA5A1B0C1}">
      <dsp:nvSpPr>
        <dsp:cNvPr id="0" name=""/>
        <dsp:cNvSpPr/>
      </dsp:nvSpPr>
      <dsp:spPr>
        <a:xfrm>
          <a:off x="1510259" y="463868"/>
          <a:ext cx="4301487" cy="4301487"/>
        </a:xfrm>
        <a:prstGeom prst="pie">
          <a:avLst>
            <a:gd name="adj1" fmla="val 0"/>
            <a:gd name="adj2" fmla="val 540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21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latin typeface="Arial" panose="020B0604020202020204" pitchFamily="34" charset="0"/>
              <a:ea typeface="Cambria" panose="02040503050406030204" pitchFamily="18" charset="0"/>
              <a:cs typeface="Arial" panose="020B0604020202020204" pitchFamily="34" charset="0"/>
            </a:rPr>
            <a:t>Support to national COVID-19 projects</a:t>
          </a:r>
        </a:p>
      </dsp:txBody>
      <dsp:txXfrm>
        <a:off x="3793632" y="2696033"/>
        <a:ext cx="1587453" cy="1177788"/>
      </dsp:txXfrm>
    </dsp:sp>
    <dsp:sp modelId="{8DBA0FDB-065C-6E46-B3AF-959DE868E190}">
      <dsp:nvSpPr>
        <dsp:cNvPr id="0" name=""/>
        <dsp:cNvSpPr/>
      </dsp:nvSpPr>
      <dsp:spPr>
        <a:xfrm>
          <a:off x="1365852" y="463868"/>
          <a:ext cx="4301487" cy="4301487"/>
        </a:xfrm>
        <a:prstGeom prst="pie">
          <a:avLst>
            <a:gd name="adj1" fmla="val 5400000"/>
            <a:gd name="adj2" fmla="val 1080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ea typeface="Cambria" panose="02040503050406030204" pitchFamily="18" charset="0"/>
              <a:cs typeface="Arial" panose="020B0604020202020204" pitchFamily="34" charset="0"/>
            </a:rPr>
            <a:t>Mutational analysis and tracking</a:t>
          </a:r>
        </a:p>
      </dsp:txBody>
      <dsp:txXfrm>
        <a:off x="1796513" y="2696033"/>
        <a:ext cx="1587453" cy="1177788"/>
      </dsp:txXfrm>
    </dsp:sp>
    <dsp:sp modelId="{4C0AB499-4FFE-B445-A354-95A8D5B19F46}">
      <dsp:nvSpPr>
        <dsp:cNvPr id="0" name=""/>
        <dsp:cNvSpPr/>
      </dsp:nvSpPr>
      <dsp:spPr>
        <a:xfrm>
          <a:off x="1365852" y="319461"/>
          <a:ext cx="4301487" cy="4301487"/>
        </a:xfrm>
        <a:prstGeom prst="pie">
          <a:avLst>
            <a:gd name="adj1" fmla="val 10800000"/>
            <a:gd name="adj2" fmla="val 1620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ea typeface="Cambria" panose="02040503050406030204" pitchFamily="18" charset="0"/>
              <a:cs typeface="Arial" panose="020B0604020202020204" pitchFamily="34" charset="0"/>
            </a:rPr>
            <a:t>Transmission &amp; outbreak investigation</a:t>
          </a:r>
        </a:p>
      </dsp:txBody>
      <dsp:txXfrm>
        <a:off x="1796513" y="1210996"/>
        <a:ext cx="1587453" cy="1177788"/>
      </dsp:txXfrm>
    </dsp:sp>
    <dsp:sp modelId="{7A8BA8D1-AC93-CF4C-8B1E-C0116434CCF5}">
      <dsp:nvSpPr>
        <dsp:cNvPr id="0" name=""/>
        <dsp:cNvSpPr/>
      </dsp:nvSpPr>
      <dsp:spPr>
        <a:xfrm>
          <a:off x="1243977" y="53179"/>
          <a:ext cx="4834052" cy="4834052"/>
        </a:xfrm>
        <a:prstGeom prst="circularArrow">
          <a:avLst>
            <a:gd name="adj1" fmla="val 5085"/>
            <a:gd name="adj2" fmla="val 327528"/>
            <a:gd name="adj3" fmla="val 21272472"/>
            <a:gd name="adj4" fmla="val 16200000"/>
            <a:gd name="adj5" fmla="val 5932"/>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817BCE4-650C-A74F-844F-BE787C07BC11}">
      <dsp:nvSpPr>
        <dsp:cNvPr id="0" name=""/>
        <dsp:cNvSpPr/>
      </dsp:nvSpPr>
      <dsp:spPr>
        <a:xfrm>
          <a:off x="1243977" y="197586"/>
          <a:ext cx="4834052" cy="4834052"/>
        </a:xfrm>
        <a:prstGeom prst="circularArrow">
          <a:avLst>
            <a:gd name="adj1" fmla="val 5085"/>
            <a:gd name="adj2" fmla="val 327528"/>
            <a:gd name="adj3" fmla="val 5072472"/>
            <a:gd name="adj4" fmla="val 0"/>
            <a:gd name="adj5" fmla="val 5932"/>
          </a:avLst>
        </a:prstGeom>
        <a:solidFill>
          <a:srgbClr val="A1FDE9"/>
        </a:solidFill>
        <a:ln>
          <a:noFill/>
        </a:ln>
        <a:effectLst/>
      </dsp:spPr>
      <dsp:style>
        <a:lnRef idx="0">
          <a:scrgbClr r="0" g="0" b="0"/>
        </a:lnRef>
        <a:fillRef idx="1">
          <a:scrgbClr r="0" g="0" b="0"/>
        </a:fillRef>
        <a:effectRef idx="0">
          <a:scrgbClr r="0" g="0" b="0"/>
        </a:effectRef>
        <a:fontRef idx="minor">
          <a:schemeClr val="lt1"/>
        </a:fontRef>
      </dsp:style>
    </dsp:sp>
    <dsp:sp modelId="{9B8C6508-148F-D340-8E09-CA21DD2C19AA}">
      <dsp:nvSpPr>
        <dsp:cNvPr id="0" name=""/>
        <dsp:cNvSpPr/>
      </dsp:nvSpPr>
      <dsp:spPr>
        <a:xfrm>
          <a:off x="1099570" y="197586"/>
          <a:ext cx="4834052" cy="4834052"/>
        </a:xfrm>
        <a:prstGeom prst="circularArrow">
          <a:avLst>
            <a:gd name="adj1" fmla="val 5085"/>
            <a:gd name="adj2" fmla="val 327528"/>
            <a:gd name="adj3" fmla="val 10472472"/>
            <a:gd name="adj4" fmla="val 5400000"/>
            <a:gd name="adj5" fmla="val 5932"/>
          </a:avLst>
        </a:prstGeom>
        <a:solidFill>
          <a:srgbClr val="FF9999"/>
        </a:solidFill>
        <a:ln>
          <a:noFill/>
        </a:ln>
        <a:effectLst/>
      </dsp:spPr>
      <dsp:style>
        <a:lnRef idx="0">
          <a:scrgbClr r="0" g="0" b="0"/>
        </a:lnRef>
        <a:fillRef idx="1">
          <a:scrgbClr r="0" g="0" b="0"/>
        </a:fillRef>
        <a:effectRef idx="0">
          <a:scrgbClr r="0" g="0" b="0"/>
        </a:effectRef>
        <a:fontRef idx="minor">
          <a:schemeClr val="lt1"/>
        </a:fontRef>
      </dsp:style>
    </dsp:sp>
    <dsp:sp modelId="{C086F73E-BC0F-B24D-92FB-942A58DB49D7}">
      <dsp:nvSpPr>
        <dsp:cNvPr id="0" name=""/>
        <dsp:cNvSpPr/>
      </dsp:nvSpPr>
      <dsp:spPr>
        <a:xfrm>
          <a:off x="1099570" y="53179"/>
          <a:ext cx="4834052" cy="4834052"/>
        </a:xfrm>
        <a:prstGeom prst="circularArrow">
          <a:avLst>
            <a:gd name="adj1" fmla="val 5085"/>
            <a:gd name="adj2" fmla="val 327528"/>
            <a:gd name="adj3" fmla="val 15872472"/>
            <a:gd name="adj4" fmla="val 10800000"/>
            <a:gd name="adj5" fmla="val 5932"/>
          </a:avLst>
        </a:prstGeom>
        <a:solidFill>
          <a:srgbClr val="FCB504"/>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C1591-B91E-8F47-80BA-E36AFD819B41}">
      <dsp:nvSpPr>
        <dsp:cNvPr id="0" name=""/>
        <dsp:cNvSpPr/>
      </dsp:nvSpPr>
      <dsp:spPr>
        <a:xfrm>
          <a:off x="3194720" y="-28973"/>
          <a:ext cx="2635967" cy="2636368"/>
        </a:xfrm>
        <a:prstGeom prst="circularArrow">
          <a:avLst>
            <a:gd name="adj1" fmla="val 10980"/>
            <a:gd name="adj2" fmla="val 1142322"/>
            <a:gd name="adj3" fmla="val 4500000"/>
            <a:gd name="adj4" fmla="val 10800000"/>
            <a:gd name="adj5" fmla="val 125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AC0C7-6D45-034D-835E-5E0AFE768812}">
      <dsp:nvSpPr>
        <dsp:cNvPr id="0" name=""/>
        <dsp:cNvSpPr/>
      </dsp:nvSpPr>
      <dsp:spPr>
        <a:xfrm>
          <a:off x="3789349" y="951808"/>
          <a:ext cx="1464756" cy="7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3789349" y="951808"/>
        <a:ext cx="1464756" cy="732202"/>
      </dsp:txXfrm>
    </dsp:sp>
    <dsp:sp modelId="{DED58510-AA2F-6240-BD8F-C56886E060BE}">
      <dsp:nvSpPr>
        <dsp:cNvPr id="0" name=""/>
        <dsp:cNvSpPr/>
      </dsp:nvSpPr>
      <dsp:spPr>
        <a:xfrm>
          <a:off x="2474583" y="1514789"/>
          <a:ext cx="2635967" cy="2636368"/>
        </a:xfrm>
        <a:prstGeom prst="leftCircularArrow">
          <a:avLst>
            <a:gd name="adj1" fmla="val 10980"/>
            <a:gd name="adj2" fmla="val 1142322"/>
            <a:gd name="adj3" fmla="val 6300000"/>
            <a:gd name="adj4" fmla="val 18900000"/>
            <a:gd name="adj5" fmla="val 125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FEEEE6-7434-6B4B-848D-0C9FB08AFDB9}">
      <dsp:nvSpPr>
        <dsp:cNvPr id="0" name=""/>
        <dsp:cNvSpPr/>
      </dsp:nvSpPr>
      <dsp:spPr>
        <a:xfrm>
          <a:off x="3060188" y="2475360"/>
          <a:ext cx="1464756" cy="7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3060188" y="2475360"/>
        <a:ext cx="1464756" cy="732202"/>
      </dsp:txXfrm>
    </dsp:sp>
    <dsp:sp modelId="{F4171C9C-D5F7-AA44-8BF6-56C382C3DCE5}">
      <dsp:nvSpPr>
        <dsp:cNvPr id="0" name=""/>
        <dsp:cNvSpPr/>
      </dsp:nvSpPr>
      <dsp:spPr>
        <a:xfrm>
          <a:off x="3394325" y="3210849"/>
          <a:ext cx="2264704" cy="2265611"/>
        </a:xfrm>
        <a:prstGeom prst="blockArc">
          <a:avLst>
            <a:gd name="adj1" fmla="val 13500000"/>
            <a:gd name="adj2" fmla="val 10800000"/>
            <a:gd name="adj3" fmla="val 1274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CD6FC-DC2F-E949-83C9-14C1FDD9DC21}">
      <dsp:nvSpPr>
        <dsp:cNvPr id="0" name=""/>
        <dsp:cNvSpPr/>
      </dsp:nvSpPr>
      <dsp:spPr>
        <a:xfrm>
          <a:off x="3598697" y="4001102"/>
          <a:ext cx="1852989" cy="7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mbria" panose="02040503050406030204" pitchFamily="18" charset="0"/>
              <a:ea typeface="Cambria" panose="02040503050406030204" pitchFamily="18" charset="0"/>
            </a:rPr>
            <a:t>UK Immunology network</a:t>
          </a:r>
        </a:p>
      </dsp:txBody>
      <dsp:txXfrm>
        <a:off x="3598697" y="4001102"/>
        <a:ext cx="1852989" cy="7322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7BB78-24DF-48CF-815E-96B4E62E5B78}">
      <dsp:nvSpPr>
        <dsp:cNvPr id="0" name=""/>
        <dsp:cNvSpPr/>
      </dsp:nvSpPr>
      <dsp:spPr>
        <a:xfrm>
          <a:off x="2576" y="665061"/>
          <a:ext cx="2044271" cy="12265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dirty="0">
              <a:latin typeface="+mn-lt"/>
            </a:rPr>
            <a:t>National patient choice framework</a:t>
          </a:r>
          <a:endParaRPr lang="en-GB" sz="1700" kern="1200" dirty="0"/>
        </a:p>
      </dsp:txBody>
      <dsp:txXfrm>
        <a:off x="2576" y="665061"/>
        <a:ext cx="2044271" cy="1226563"/>
      </dsp:txXfrm>
    </dsp:sp>
    <dsp:sp modelId="{837F0C62-AAC9-48FB-BD35-A2D4053D91E0}">
      <dsp:nvSpPr>
        <dsp:cNvPr id="0" name=""/>
        <dsp:cNvSpPr/>
      </dsp:nvSpPr>
      <dsp:spPr>
        <a:xfrm>
          <a:off x="2251275" y="665061"/>
          <a:ext cx="2044271" cy="1226563"/>
        </a:xfrm>
        <a:prstGeom prst="rect">
          <a:avLst/>
        </a:prstGeom>
        <a:solidFill>
          <a:schemeClr val="accent2">
            <a:hueOff val="-8738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a:latin typeface="+mn-lt"/>
            </a:rPr>
            <a:t>Improved outcomes for cancer</a:t>
          </a:r>
          <a:endParaRPr lang="en-GB" sz="1700" b="1" kern="1200" dirty="0">
            <a:latin typeface="+mn-lt"/>
          </a:endParaRPr>
        </a:p>
      </dsp:txBody>
      <dsp:txXfrm>
        <a:off x="2251275" y="665061"/>
        <a:ext cx="2044271" cy="1226563"/>
      </dsp:txXfrm>
    </dsp:sp>
    <dsp:sp modelId="{37ED0C5D-E51E-43F5-B348-47FC462679AA}">
      <dsp:nvSpPr>
        <dsp:cNvPr id="0" name=""/>
        <dsp:cNvSpPr/>
      </dsp:nvSpPr>
      <dsp:spPr>
        <a:xfrm>
          <a:off x="4499974" y="665061"/>
          <a:ext cx="2044271" cy="1226563"/>
        </a:xfrm>
        <a:prstGeom prst="rect">
          <a:avLst/>
        </a:prstGeom>
        <a:solidFill>
          <a:schemeClr val="accent2">
            <a:hueOff val="-174759"/>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a:latin typeface="+mn-lt"/>
            </a:rPr>
            <a:t>Identify eligibility for clinical trials</a:t>
          </a:r>
          <a:endParaRPr lang="en-GB" sz="1700" b="1" kern="1200" dirty="0">
            <a:latin typeface="+mn-lt"/>
          </a:endParaRPr>
        </a:p>
      </dsp:txBody>
      <dsp:txXfrm>
        <a:off x="4499974" y="665061"/>
        <a:ext cx="2044271" cy="1226563"/>
      </dsp:txXfrm>
    </dsp:sp>
    <dsp:sp modelId="{55429B0F-56D0-45B1-8973-0629ED67C998}">
      <dsp:nvSpPr>
        <dsp:cNvPr id="0" name=""/>
        <dsp:cNvSpPr/>
      </dsp:nvSpPr>
      <dsp:spPr>
        <a:xfrm>
          <a:off x="6748673" y="665061"/>
          <a:ext cx="2044271" cy="1226563"/>
        </a:xfrm>
        <a:prstGeom prst="rect">
          <a:avLst/>
        </a:prstGeom>
        <a:solidFill>
          <a:schemeClr val="accent2">
            <a:hueOff val="-262139"/>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a:latin typeface="+mn-lt"/>
            </a:rPr>
            <a:t>Better diagnoses for rare disease</a:t>
          </a:r>
          <a:endParaRPr lang="en-GB" sz="1700" b="1" kern="1200" dirty="0">
            <a:latin typeface="+mn-lt"/>
          </a:endParaRPr>
        </a:p>
      </dsp:txBody>
      <dsp:txXfrm>
        <a:off x="6748673" y="665061"/>
        <a:ext cx="2044271" cy="1226563"/>
      </dsp:txXfrm>
    </dsp:sp>
    <dsp:sp modelId="{5B60A3DD-A16E-41E2-A802-A6035E185CC5}">
      <dsp:nvSpPr>
        <dsp:cNvPr id="0" name=""/>
        <dsp:cNvSpPr/>
      </dsp:nvSpPr>
      <dsp:spPr>
        <a:xfrm>
          <a:off x="2576" y="2096051"/>
          <a:ext cx="2044271" cy="1226563"/>
        </a:xfrm>
        <a:prstGeom prst="rect">
          <a:avLst/>
        </a:prstGeom>
        <a:solidFill>
          <a:schemeClr val="accent2">
            <a:hueOff val="-349518"/>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a:latin typeface="+mn-lt"/>
            </a:rPr>
            <a:t>Increased diagnostic repertoire </a:t>
          </a:r>
          <a:endParaRPr lang="en-GB" sz="1700" b="1" kern="1200" dirty="0">
            <a:latin typeface="+mn-lt"/>
          </a:endParaRPr>
        </a:p>
      </dsp:txBody>
      <dsp:txXfrm>
        <a:off x="2576" y="2096051"/>
        <a:ext cx="2044271" cy="1226563"/>
      </dsp:txXfrm>
    </dsp:sp>
    <dsp:sp modelId="{5A92A05F-5941-4D29-8644-5B4502DD6327}">
      <dsp:nvSpPr>
        <dsp:cNvPr id="0" name=""/>
        <dsp:cNvSpPr/>
      </dsp:nvSpPr>
      <dsp:spPr>
        <a:xfrm>
          <a:off x="2251275" y="2096051"/>
          <a:ext cx="2044271" cy="1226563"/>
        </a:xfrm>
        <a:prstGeom prst="rect">
          <a:avLst/>
        </a:prstGeom>
        <a:solidFill>
          <a:schemeClr val="accent2">
            <a:hueOff val="-436898"/>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a:latin typeface="+mn-lt"/>
            </a:rPr>
            <a:t>Mulitomic approach</a:t>
          </a:r>
          <a:endParaRPr lang="en-GB" sz="1700" b="1" kern="1200" dirty="0">
            <a:latin typeface="+mn-lt"/>
          </a:endParaRPr>
        </a:p>
      </dsp:txBody>
      <dsp:txXfrm>
        <a:off x="2251275" y="2096051"/>
        <a:ext cx="2044271" cy="1226563"/>
      </dsp:txXfrm>
    </dsp:sp>
    <dsp:sp modelId="{22789F10-1500-4BEA-A798-E0C4B843A673}">
      <dsp:nvSpPr>
        <dsp:cNvPr id="0" name=""/>
        <dsp:cNvSpPr/>
      </dsp:nvSpPr>
      <dsp:spPr>
        <a:xfrm>
          <a:off x="4499974" y="2096051"/>
          <a:ext cx="2044271" cy="1226563"/>
        </a:xfrm>
        <a:prstGeom prst="rect">
          <a:avLst/>
        </a:prstGeom>
        <a:solidFill>
          <a:schemeClr val="accent2">
            <a:hueOff val="-524278"/>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a:latin typeface="+mn-lt"/>
            </a:rPr>
            <a:t>Personalisation of treatments and interventions</a:t>
          </a:r>
          <a:endParaRPr lang="en-GB" sz="1700" b="1" kern="1200" dirty="0">
            <a:latin typeface="+mn-lt"/>
          </a:endParaRPr>
        </a:p>
      </dsp:txBody>
      <dsp:txXfrm>
        <a:off x="4499974" y="2096051"/>
        <a:ext cx="2044271" cy="1226563"/>
      </dsp:txXfrm>
    </dsp:sp>
    <dsp:sp modelId="{95FE760E-B610-4138-BCEE-98AC424D90B9}">
      <dsp:nvSpPr>
        <dsp:cNvPr id="0" name=""/>
        <dsp:cNvSpPr/>
      </dsp:nvSpPr>
      <dsp:spPr>
        <a:xfrm>
          <a:off x="6748673" y="2096051"/>
          <a:ext cx="2044271" cy="1226563"/>
        </a:xfrm>
        <a:prstGeom prst="rect">
          <a:avLst/>
        </a:prstGeom>
        <a:solidFill>
          <a:schemeClr val="accent2">
            <a:hueOff val="-611657"/>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en-GB" sz="1700" b="1" kern="1200" spc="-90" baseline="0">
              <a:latin typeface="+mn-lt"/>
            </a:rPr>
            <a:t>Patient and public education</a:t>
          </a:r>
          <a:endParaRPr lang="en-GB" sz="1700" b="1" kern="1200" spc="-90" baseline="0" dirty="0">
            <a:latin typeface="+mn-lt"/>
          </a:endParaRPr>
        </a:p>
      </dsp:txBody>
      <dsp:txXfrm>
        <a:off x="6748673" y="2096051"/>
        <a:ext cx="2044271" cy="1226563"/>
      </dsp:txXfrm>
    </dsp:sp>
    <dsp:sp modelId="{705B8FFF-F02C-47A8-8D19-D84F284CC1BA}">
      <dsp:nvSpPr>
        <dsp:cNvPr id="0" name=""/>
        <dsp:cNvSpPr/>
      </dsp:nvSpPr>
      <dsp:spPr>
        <a:xfrm>
          <a:off x="2576" y="3527042"/>
          <a:ext cx="2044271" cy="1226563"/>
        </a:xfrm>
        <a:prstGeom prst="rect">
          <a:avLst/>
        </a:prstGeom>
        <a:solidFill>
          <a:schemeClr val="accent2">
            <a:hueOff val="-699037"/>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a:latin typeface="+mn-lt"/>
            </a:rPr>
            <a:t>New options for prediction and prevention of disease</a:t>
          </a:r>
          <a:endParaRPr lang="en-GB" sz="1700" b="1" kern="1200" dirty="0">
            <a:latin typeface="+mn-lt"/>
          </a:endParaRPr>
        </a:p>
      </dsp:txBody>
      <dsp:txXfrm>
        <a:off x="2576" y="3527042"/>
        <a:ext cx="2044271" cy="1226563"/>
      </dsp:txXfrm>
    </dsp:sp>
    <dsp:sp modelId="{A95F8EAC-10AD-4CB0-81DB-6D652226EE61}">
      <dsp:nvSpPr>
        <dsp:cNvPr id="0" name=""/>
        <dsp:cNvSpPr/>
      </dsp:nvSpPr>
      <dsp:spPr>
        <a:xfrm>
          <a:off x="2251275" y="3527042"/>
          <a:ext cx="2044271" cy="1226563"/>
        </a:xfrm>
        <a:prstGeom prst="rect">
          <a:avLst/>
        </a:prstGeom>
        <a:solidFill>
          <a:schemeClr val="accent2">
            <a:hueOff val="-786416"/>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a:latin typeface="+mn-lt"/>
            </a:rPr>
            <a:t>New partnerships- patients, industry, academia, internat’l</a:t>
          </a:r>
          <a:endParaRPr lang="en-GB" sz="1700" b="1" kern="1200" dirty="0">
            <a:latin typeface="+mn-lt"/>
          </a:endParaRPr>
        </a:p>
      </dsp:txBody>
      <dsp:txXfrm>
        <a:off x="2251275" y="3527042"/>
        <a:ext cx="2044271" cy="1226563"/>
      </dsp:txXfrm>
    </dsp:sp>
    <dsp:sp modelId="{8473F25E-B37D-40BE-B337-BFAFB729D6FA}">
      <dsp:nvSpPr>
        <dsp:cNvPr id="0" name=""/>
        <dsp:cNvSpPr/>
      </dsp:nvSpPr>
      <dsp:spPr>
        <a:xfrm>
          <a:off x="4499974" y="3527042"/>
          <a:ext cx="2044271" cy="1226563"/>
        </a:xfrm>
        <a:prstGeom prst="rect">
          <a:avLst/>
        </a:prstGeom>
        <a:solidFill>
          <a:schemeClr val="accent2">
            <a:hueOff val="-873796"/>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dirty="0">
              <a:latin typeface="+mn-lt"/>
            </a:rPr>
            <a:t>Assessment of the genomic workforce</a:t>
          </a:r>
        </a:p>
      </dsp:txBody>
      <dsp:txXfrm>
        <a:off x="4499974" y="3527042"/>
        <a:ext cx="2044271" cy="1226563"/>
      </dsp:txXfrm>
    </dsp:sp>
    <dsp:sp modelId="{FDBAE584-C469-48A4-AF96-FAB6310E1957}">
      <dsp:nvSpPr>
        <dsp:cNvPr id="0" name=""/>
        <dsp:cNvSpPr/>
      </dsp:nvSpPr>
      <dsp:spPr>
        <a:xfrm>
          <a:off x="6748673" y="3527042"/>
          <a:ext cx="2044271" cy="1226563"/>
        </a:xfrm>
        <a:prstGeom prst="rect">
          <a:avLst/>
        </a:prstGeom>
        <a:solidFill>
          <a:schemeClr val="accent2">
            <a:hueOff val="-961176"/>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dirty="0">
              <a:latin typeface="+mn-lt"/>
            </a:rPr>
            <a:t>Integrated national genomic data repository</a:t>
          </a:r>
        </a:p>
      </dsp:txBody>
      <dsp:txXfrm>
        <a:off x="6748673" y="3527042"/>
        <a:ext cx="2044271" cy="1226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6AAC-2B58-4618-B5F9-A49EC22A2091}">
      <dsp:nvSpPr>
        <dsp:cNvPr id="0" name=""/>
        <dsp:cNvSpPr/>
      </dsp:nvSpPr>
      <dsp:spPr>
        <a:xfrm>
          <a:off x="13737" y="179492"/>
          <a:ext cx="2156913" cy="784823"/>
        </a:xfrm>
        <a:prstGeom prst="roundRect">
          <a:avLst>
            <a:gd name="adj" fmla="val 10000"/>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Protocol-based medicine  </a:t>
          </a:r>
        </a:p>
      </dsp:txBody>
      <dsp:txXfrm>
        <a:off x="36724" y="202479"/>
        <a:ext cx="2110939" cy="738849"/>
      </dsp:txXfrm>
    </dsp:sp>
    <dsp:sp modelId="{A97EAA50-5449-4E8F-A45A-0073DFCF9C63}">
      <dsp:nvSpPr>
        <dsp:cNvPr id="0" name=""/>
        <dsp:cNvSpPr/>
      </dsp:nvSpPr>
      <dsp:spPr>
        <a:xfrm rot="39354">
          <a:off x="2383146" y="321804"/>
          <a:ext cx="450550" cy="534914"/>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2383150" y="428013"/>
        <a:ext cx="315385" cy="320948"/>
      </dsp:txXfrm>
    </dsp:sp>
    <dsp:sp modelId="{7C1C8015-2F56-4512-A8DD-4AF39C9C5B48}">
      <dsp:nvSpPr>
        <dsp:cNvPr id="0" name=""/>
        <dsp:cNvSpPr/>
      </dsp:nvSpPr>
      <dsp:spPr>
        <a:xfrm>
          <a:off x="3020690" y="213916"/>
          <a:ext cx="2156913" cy="784823"/>
        </a:xfrm>
        <a:prstGeom prst="roundRect">
          <a:avLst>
            <a:gd name="adj" fmla="val 10000"/>
          </a:avLst>
        </a:prstGeom>
        <a:solidFill>
          <a:schemeClr val="tx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Data-driven healthcare</a:t>
          </a:r>
          <a:endParaRPr lang="en-GB" sz="1400" i="1" kern="1200" dirty="0">
            <a:latin typeface="Arial"/>
            <a:ea typeface="+mn-ea"/>
            <a:cs typeface="+mn-cs"/>
          </a:endParaRPr>
        </a:p>
      </dsp:txBody>
      <dsp:txXfrm>
        <a:off x="3043677" y="236903"/>
        <a:ext cx="2110939" cy="738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6AAC-2B58-4618-B5F9-A49EC22A2091}">
      <dsp:nvSpPr>
        <dsp:cNvPr id="0" name=""/>
        <dsp:cNvSpPr/>
      </dsp:nvSpPr>
      <dsp:spPr>
        <a:xfrm>
          <a:off x="0" y="265578"/>
          <a:ext cx="2154807" cy="814120"/>
        </a:xfrm>
        <a:prstGeom prst="roundRect">
          <a:avLst>
            <a:gd name="adj" fmla="val 10000"/>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‘one-size fits all’ approach</a:t>
          </a:r>
          <a:endParaRPr lang="en-GB" sz="1400" i="1" kern="1200" dirty="0"/>
        </a:p>
      </dsp:txBody>
      <dsp:txXfrm>
        <a:off x="23845" y="289423"/>
        <a:ext cx="2107117" cy="766430"/>
      </dsp:txXfrm>
    </dsp:sp>
    <dsp:sp modelId="{A97EAA50-5449-4E8F-A45A-0073DFCF9C63}">
      <dsp:nvSpPr>
        <dsp:cNvPr id="0" name=""/>
        <dsp:cNvSpPr/>
      </dsp:nvSpPr>
      <dsp:spPr>
        <a:xfrm rot="21598396">
          <a:off x="2371172" y="404732"/>
          <a:ext cx="458694" cy="53439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2371172" y="511642"/>
        <a:ext cx="321086" cy="320636"/>
      </dsp:txXfrm>
    </dsp:sp>
    <dsp:sp modelId="{7C1C8015-2F56-4512-A8DD-4AF39C9C5B48}">
      <dsp:nvSpPr>
        <dsp:cNvPr id="0" name=""/>
        <dsp:cNvSpPr/>
      </dsp:nvSpPr>
      <dsp:spPr>
        <a:xfrm>
          <a:off x="3020269" y="264169"/>
          <a:ext cx="2154807" cy="814120"/>
        </a:xfrm>
        <a:prstGeom prst="roundRect">
          <a:avLst>
            <a:gd name="adj" fmla="val 10000"/>
          </a:avLst>
        </a:prstGeom>
        <a:solidFill>
          <a:schemeClr val="tx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Better care tailored/stratified treatments, medicine optimisation </a:t>
          </a:r>
          <a:endParaRPr lang="en-GB" sz="1400" i="1" kern="1200" dirty="0">
            <a:latin typeface="Arial"/>
            <a:ea typeface="+mn-ea"/>
            <a:cs typeface="+mn-cs"/>
          </a:endParaRPr>
        </a:p>
      </dsp:txBody>
      <dsp:txXfrm>
        <a:off x="3044114" y="288014"/>
        <a:ext cx="2107117" cy="766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7A1B6-8E8A-4D91-AE8A-D22C948C0388}">
      <dsp:nvSpPr>
        <dsp:cNvPr id="0" name=""/>
        <dsp:cNvSpPr/>
      </dsp:nvSpPr>
      <dsp:spPr>
        <a:xfrm>
          <a:off x="3129" y="0"/>
          <a:ext cx="3812752" cy="461667"/>
        </a:xfrm>
        <a:prstGeom prst="chevron">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Creating direction</a:t>
          </a:r>
        </a:p>
      </dsp:txBody>
      <dsp:txXfrm>
        <a:off x="233963" y="0"/>
        <a:ext cx="3351085" cy="461667"/>
      </dsp:txXfrm>
    </dsp:sp>
    <dsp:sp modelId="{157EA8D6-F92E-4A4F-9841-10BB6B4D5629}">
      <dsp:nvSpPr>
        <dsp:cNvPr id="0" name=""/>
        <dsp:cNvSpPr/>
      </dsp:nvSpPr>
      <dsp:spPr>
        <a:xfrm>
          <a:off x="3434607" y="0"/>
          <a:ext cx="3812752" cy="461667"/>
        </a:xfrm>
        <a:prstGeom prst="chevron">
          <a:avLst/>
        </a:prstGeom>
        <a:solidFill>
          <a:schemeClr val="accent1">
            <a:shade val="80000"/>
            <a:hueOff val="381125"/>
            <a:satOff val="-40649"/>
            <a:lumOff val="205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Leading transformation</a:t>
          </a:r>
        </a:p>
      </dsp:txBody>
      <dsp:txXfrm>
        <a:off x="3665441" y="0"/>
        <a:ext cx="3351085" cy="461667"/>
      </dsp:txXfrm>
    </dsp:sp>
    <dsp:sp modelId="{179B25BE-C60B-4CF0-B1CC-3D6996337E5F}">
      <dsp:nvSpPr>
        <dsp:cNvPr id="0" name=""/>
        <dsp:cNvSpPr/>
      </dsp:nvSpPr>
      <dsp:spPr>
        <a:xfrm>
          <a:off x="6866084" y="0"/>
          <a:ext cx="3812752" cy="461667"/>
        </a:xfrm>
        <a:prstGeom prst="chevron">
          <a:avLst/>
        </a:prstGeom>
        <a:solidFill>
          <a:schemeClr val="accent1">
            <a:shade val="80000"/>
            <a:hueOff val="762250"/>
            <a:satOff val="-81298"/>
            <a:lumOff val="410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Building readiness</a:t>
          </a:r>
        </a:p>
      </dsp:txBody>
      <dsp:txXfrm>
        <a:off x="7096918" y="0"/>
        <a:ext cx="3351085" cy="4616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74B09-2877-444F-A94D-BA72002AB209}">
      <dsp:nvSpPr>
        <dsp:cNvPr id="0" name=""/>
        <dsp:cNvSpPr/>
      </dsp:nvSpPr>
      <dsp:spPr>
        <a:xfrm>
          <a:off x="2" y="406590"/>
          <a:ext cx="3601417" cy="1057918"/>
        </a:xfrm>
        <a:prstGeom prst="chevron">
          <a:avLst/>
        </a:prstGeom>
        <a:solidFill>
          <a:schemeClr val="accent2"/>
        </a:solid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87000"/>
            </a:lnSpc>
            <a:spcBef>
              <a:spcPct val="0"/>
            </a:spcBef>
            <a:spcAft>
              <a:spcPct val="35000"/>
            </a:spcAft>
            <a:buNone/>
          </a:pPr>
          <a:r>
            <a:rPr lang="en-GB" sz="2000" b="1" kern="1200" dirty="0">
              <a:latin typeface="Arial Narrow" panose="020B0606020202030204" pitchFamily="34" charset="0"/>
            </a:rPr>
            <a:t>Reanalysis of results</a:t>
          </a:r>
        </a:p>
      </dsp:txBody>
      <dsp:txXfrm>
        <a:off x="528961" y="406590"/>
        <a:ext cx="2543499" cy="1057918"/>
      </dsp:txXfrm>
    </dsp:sp>
    <dsp:sp modelId="{62087739-68B6-4291-855E-E173E19E8271}">
      <dsp:nvSpPr>
        <dsp:cNvPr id="0" name=""/>
        <dsp:cNvSpPr/>
      </dsp:nvSpPr>
      <dsp:spPr>
        <a:xfrm>
          <a:off x="2" y="1612616"/>
          <a:ext cx="3601417" cy="1057918"/>
        </a:xfrm>
        <a:prstGeom prst="chevron">
          <a:avLst/>
        </a:prstGeom>
        <a:solidFill>
          <a:schemeClr val="accent2">
            <a:lumMod val="60000"/>
            <a:lumOff val="40000"/>
          </a:schemeClr>
        </a:solid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87000"/>
            </a:lnSpc>
            <a:spcBef>
              <a:spcPct val="0"/>
            </a:spcBef>
            <a:spcAft>
              <a:spcPct val="35000"/>
            </a:spcAft>
            <a:buNone/>
          </a:pPr>
          <a:r>
            <a:rPr lang="en-GB" sz="2000" b="1" kern="1200" dirty="0">
              <a:latin typeface="Arial Narrow" panose="020B0606020202030204" pitchFamily="34" charset="0"/>
            </a:rPr>
            <a:t>Improving care - pharmacogenomics &amp; additional </a:t>
          </a:r>
          <a:br>
            <a:rPr lang="en-GB" sz="2000" b="1" kern="1200" dirty="0">
              <a:latin typeface="Arial Narrow" panose="020B0606020202030204" pitchFamily="34" charset="0"/>
            </a:rPr>
          </a:br>
          <a:r>
            <a:rPr lang="en-GB" sz="2000" b="1" kern="1200" dirty="0">
              <a:latin typeface="Arial Narrow" panose="020B0606020202030204" pitchFamily="34" charset="0"/>
            </a:rPr>
            <a:t>looked-for findings</a:t>
          </a:r>
        </a:p>
      </dsp:txBody>
      <dsp:txXfrm>
        <a:off x="528961" y="1612616"/>
        <a:ext cx="2543499" cy="1057918"/>
      </dsp:txXfrm>
    </dsp:sp>
    <dsp:sp modelId="{E95A30E8-D30A-4B1D-B8B6-8E2998BC16AD}">
      <dsp:nvSpPr>
        <dsp:cNvPr id="0" name=""/>
        <dsp:cNvSpPr/>
      </dsp:nvSpPr>
      <dsp:spPr>
        <a:xfrm>
          <a:off x="0" y="2944377"/>
          <a:ext cx="3601417" cy="1057918"/>
        </a:xfrm>
        <a:prstGeom prst="chevron">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87000"/>
            </a:lnSpc>
            <a:spcBef>
              <a:spcPct val="0"/>
            </a:spcBef>
            <a:spcAft>
              <a:spcPct val="35000"/>
            </a:spcAft>
            <a:buNone/>
          </a:pPr>
          <a:r>
            <a:rPr lang="en-GB" sz="2000" b="1" kern="1200" dirty="0">
              <a:latin typeface="Arial Narrow" panose="020B0606020202030204" pitchFamily="34" charset="0"/>
            </a:rPr>
            <a:t>Understanding the impact on NHS Services</a:t>
          </a:r>
        </a:p>
      </dsp:txBody>
      <dsp:txXfrm>
        <a:off x="528959" y="2944377"/>
        <a:ext cx="2543499" cy="1057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3B2C7-8024-414C-9150-134FA0F9725E}">
      <dsp:nvSpPr>
        <dsp:cNvPr id="0" name=""/>
        <dsp:cNvSpPr/>
      </dsp:nvSpPr>
      <dsp:spPr>
        <a:xfrm>
          <a:off x="4880" y="0"/>
          <a:ext cx="2841251" cy="747974"/>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Disease focussed</a:t>
          </a:r>
        </a:p>
      </dsp:txBody>
      <dsp:txXfrm>
        <a:off x="378867" y="0"/>
        <a:ext cx="2093277" cy="747974"/>
      </dsp:txXfrm>
    </dsp:sp>
    <dsp:sp modelId="{95902312-BFC6-4A8D-8456-173C01B9292A}">
      <dsp:nvSpPr>
        <dsp:cNvPr id="0" name=""/>
        <dsp:cNvSpPr/>
      </dsp:nvSpPr>
      <dsp:spPr>
        <a:xfrm>
          <a:off x="2562006" y="0"/>
          <a:ext cx="2841251" cy="747974"/>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Informing treatment decisions</a:t>
          </a:r>
        </a:p>
      </dsp:txBody>
      <dsp:txXfrm>
        <a:off x="2935993" y="0"/>
        <a:ext cx="2093277" cy="747974"/>
      </dsp:txXfrm>
    </dsp:sp>
    <dsp:sp modelId="{2B71FA7A-4F06-4DF8-9A39-6B606DC63830}">
      <dsp:nvSpPr>
        <dsp:cNvPr id="0" name=""/>
        <dsp:cNvSpPr/>
      </dsp:nvSpPr>
      <dsp:spPr>
        <a:xfrm>
          <a:off x="5119132" y="0"/>
          <a:ext cx="2841251" cy="747974"/>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Population based</a:t>
          </a:r>
        </a:p>
      </dsp:txBody>
      <dsp:txXfrm>
        <a:off x="5493119" y="0"/>
        <a:ext cx="2093277" cy="747974"/>
      </dsp:txXfrm>
    </dsp:sp>
    <dsp:sp modelId="{295783B6-DE1F-4FA7-B8E3-D23A700067CA}">
      <dsp:nvSpPr>
        <dsp:cNvPr id="0" name=""/>
        <dsp:cNvSpPr/>
      </dsp:nvSpPr>
      <dsp:spPr>
        <a:xfrm>
          <a:off x="7676258" y="0"/>
          <a:ext cx="2841251" cy="747974"/>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Predictive</a:t>
          </a:r>
        </a:p>
      </dsp:txBody>
      <dsp:txXfrm>
        <a:off x="8050245" y="0"/>
        <a:ext cx="2093277" cy="7479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A9FD2-0612-43DD-9397-0C3DF529CECD}">
      <dsp:nvSpPr>
        <dsp:cNvPr id="0" name=""/>
        <dsp:cNvSpPr/>
      </dsp:nvSpPr>
      <dsp:spPr>
        <a:xfrm>
          <a:off x="5712" y="187572"/>
          <a:ext cx="2539448" cy="9589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Narrow" panose="020B0606020202030204" pitchFamily="34" charset="0"/>
            </a:rPr>
            <a:t>Prevention</a:t>
          </a:r>
        </a:p>
      </dsp:txBody>
      <dsp:txXfrm>
        <a:off x="485180" y="187572"/>
        <a:ext cx="1580512" cy="958936"/>
      </dsp:txXfrm>
    </dsp:sp>
    <dsp:sp modelId="{7DE86C4D-A06D-4B6A-A097-ACD881F6AAB2}">
      <dsp:nvSpPr>
        <dsp:cNvPr id="0" name=""/>
        <dsp:cNvSpPr/>
      </dsp:nvSpPr>
      <dsp:spPr>
        <a:xfrm>
          <a:off x="2291216" y="187572"/>
          <a:ext cx="2539448" cy="9589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Narrow" panose="020B0606020202030204" pitchFamily="34" charset="0"/>
            </a:rPr>
            <a:t>Early identification/ Prognosis</a:t>
          </a:r>
        </a:p>
      </dsp:txBody>
      <dsp:txXfrm>
        <a:off x="2770684" y="187572"/>
        <a:ext cx="1580512" cy="958936"/>
      </dsp:txXfrm>
    </dsp:sp>
    <dsp:sp modelId="{C513B78C-5155-4446-B2BF-1A7A1BBFA4CE}">
      <dsp:nvSpPr>
        <dsp:cNvPr id="0" name=""/>
        <dsp:cNvSpPr/>
      </dsp:nvSpPr>
      <dsp:spPr>
        <a:xfrm>
          <a:off x="4576720" y="187572"/>
          <a:ext cx="2539448" cy="9589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Narrow" panose="020B0606020202030204" pitchFamily="34" charset="0"/>
            </a:rPr>
            <a:t>Diagnosis</a:t>
          </a:r>
        </a:p>
      </dsp:txBody>
      <dsp:txXfrm>
        <a:off x="5056188" y="187572"/>
        <a:ext cx="1580512" cy="958936"/>
      </dsp:txXfrm>
    </dsp:sp>
    <dsp:sp modelId="{F2898860-5CB9-4519-B260-02AE944E4BF7}">
      <dsp:nvSpPr>
        <dsp:cNvPr id="0" name=""/>
        <dsp:cNvSpPr/>
      </dsp:nvSpPr>
      <dsp:spPr>
        <a:xfrm>
          <a:off x="6862225" y="187572"/>
          <a:ext cx="2539448" cy="9589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Narrow" panose="020B0606020202030204" pitchFamily="34" charset="0"/>
            </a:rPr>
            <a:t>Treatment selection</a:t>
          </a:r>
        </a:p>
      </dsp:txBody>
      <dsp:txXfrm>
        <a:off x="7341693" y="187572"/>
        <a:ext cx="1580512" cy="958936"/>
      </dsp:txXfrm>
    </dsp:sp>
    <dsp:sp modelId="{CFD0A285-759C-408C-B9B1-9B636719E63F}">
      <dsp:nvSpPr>
        <dsp:cNvPr id="0" name=""/>
        <dsp:cNvSpPr/>
      </dsp:nvSpPr>
      <dsp:spPr>
        <a:xfrm>
          <a:off x="9147723" y="187572"/>
          <a:ext cx="2539448" cy="9589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Narrow" panose="020B0606020202030204" pitchFamily="34" charset="0"/>
            </a:rPr>
            <a:t>Monitoring/ recurrence</a:t>
          </a:r>
        </a:p>
      </dsp:txBody>
      <dsp:txXfrm>
        <a:off x="9627191" y="187572"/>
        <a:ext cx="1580512" cy="958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550CF-1FAB-4A65-9B2F-69539C6C501E}">
      <dsp:nvSpPr>
        <dsp:cNvPr id="0" name=""/>
        <dsp:cNvSpPr/>
      </dsp:nvSpPr>
      <dsp:spPr>
        <a:xfrm>
          <a:off x="2987142" y="1925"/>
          <a:ext cx="8018939" cy="108144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 tIns="1905" rIns="1905" bIns="1905" numCol="1" spcCol="1270" anchor="t" anchorCtr="0">
          <a:noAutofit/>
        </a:bodyPr>
        <a:lstStyle/>
        <a:p>
          <a:pPr marL="57150" lvl="1" indent="-57150" algn="l" defTabSz="133350">
            <a:lnSpc>
              <a:spcPct val="90000"/>
            </a:lnSpc>
            <a:spcBef>
              <a:spcPct val="0"/>
            </a:spcBef>
            <a:spcAft>
              <a:spcPct val="15000"/>
            </a:spcAft>
            <a:buChar char="•"/>
          </a:pPr>
          <a:endParaRPr lang="en-GB" sz="300" kern="1200" dirty="0"/>
        </a:p>
        <a:p>
          <a:pPr marL="114300" lvl="1" indent="-114300" algn="l" defTabSz="622300">
            <a:lnSpc>
              <a:spcPct val="90000"/>
            </a:lnSpc>
            <a:spcBef>
              <a:spcPct val="0"/>
            </a:spcBef>
            <a:spcAft>
              <a:spcPct val="15000"/>
            </a:spcAft>
            <a:buChar char="•"/>
          </a:pPr>
          <a:r>
            <a:rPr lang="en-GB" sz="1400" kern="1200" dirty="0"/>
            <a:t>Horizon scanning of new treatments with associated genomic tests/companion diagnostics</a:t>
          </a:r>
        </a:p>
        <a:p>
          <a:pPr marL="114300" lvl="1" indent="-114300" algn="l" defTabSz="622300">
            <a:lnSpc>
              <a:spcPct val="90000"/>
            </a:lnSpc>
            <a:spcBef>
              <a:spcPct val="0"/>
            </a:spcBef>
            <a:spcAft>
              <a:spcPct val="15000"/>
            </a:spcAft>
            <a:buChar char="•"/>
          </a:pPr>
          <a:r>
            <a:rPr lang="en-GB" sz="1400" kern="1200" dirty="0"/>
            <a:t>Early impact assessment to support implementation via the genomic test directory</a:t>
          </a:r>
        </a:p>
        <a:p>
          <a:pPr marL="114300" lvl="1" indent="-114300" algn="l" defTabSz="622300">
            <a:lnSpc>
              <a:spcPct val="90000"/>
            </a:lnSpc>
            <a:spcBef>
              <a:spcPct val="0"/>
            </a:spcBef>
            <a:spcAft>
              <a:spcPct val="15000"/>
            </a:spcAft>
            <a:buChar char="•"/>
          </a:pPr>
          <a:r>
            <a:rPr lang="en-GB" sz="1400" kern="1200" dirty="0"/>
            <a:t>GMS Alliance Research Collaboratives – access to clinical trials for personalised treatments</a:t>
          </a:r>
        </a:p>
        <a:p>
          <a:pPr marL="57150" lvl="1" indent="-57150" algn="l" defTabSz="133350">
            <a:lnSpc>
              <a:spcPct val="90000"/>
            </a:lnSpc>
            <a:spcBef>
              <a:spcPct val="0"/>
            </a:spcBef>
            <a:spcAft>
              <a:spcPct val="15000"/>
            </a:spcAft>
            <a:buChar char="•"/>
          </a:pPr>
          <a:endParaRPr lang="en-GB" sz="300" kern="1200" dirty="0"/>
        </a:p>
      </dsp:txBody>
      <dsp:txXfrm>
        <a:off x="2987142" y="137105"/>
        <a:ext cx="7613398" cy="811083"/>
      </dsp:txXfrm>
    </dsp:sp>
    <dsp:sp modelId="{0A96D459-3052-464C-A2E2-B7EF612FB4CD}">
      <dsp:nvSpPr>
        <dsp:cNvPr id="0" name=""/>
        <dsp:cNvSpPr/>
      </dsp:nvSpPr>
      <dsp:spPr>
        <a:xfrm>
          <a:off x="6887" y="22807"/>
          <a:ext cx="2980254" cy="10396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Genomic testing included within medicines access pathways</a:t>
          </a:r>
          <a:endParaRPr lang="en-GB" sz="1600" kern="1200" dirty="0"/>
        </a:p>
      </dsp:txBody>
      <dsp:txXfrm>
        <a:off x="57640" y="73560"/>
        <a:ext cx="2878748" cy="938173"/>
      </dsp:txXfrm>
    </dsp:sp>
    <dsp:sp modelId="{108FB10F-CA02-4BC1-A28E-3269E85B153B}">
      <dsp:nvSpPr>
        <dsp:cNvPr id="0" name=""/>
        <dsp:cNvSpPr/>
      </dsp:nvSpPr>
      <dsp:spPr>
        <a:xfrm>
          <a:off x="2984679" y="1187337"/>
          <a:ext cx="8026777" cy="103967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 tIns="1905" rIns="1905" bIns="1905" numCol="1" spcCol="1270" anchor="t" anchorCtr="0">
          <a:noAutofit/>
        </a:bodyPr>
        <a:lstStyle/>
        <a:p>
          <a:pPr marL="57150" lvl="1" indent="-57150" algn="l" defTabSz="133350">
            <a:lnSpc>
              <a:spcPct val="90000"/>
            </a:lnSpc>
            <a:spcBef>
              <a:spcPct val="0"/>
            </a:spcBef>
            <a:spcAft>
              <a:spcPct val="15000"/>
            </a:spcAft>
            <a:buChar char="•"/>
          </a:pPr>
          <a:endParaRPr lang="en-GB" sz="300" kern="1200" dirty="0"/>
        </a:p>
        <a:p>
          <a:pPr marL="114300" lvl="1" indent="-114300" algn="l" defTabSz="622300">
            <a:lnSpc>
              <a:spcPct val="90000"/>
            </a:lnSpc>
            <a:spcBef>
              <a:spcPct val="0"/>
            </a:spcBef>
            <a:spcAft>
              <a:spcPct val="15000"/>
            </a:spcAft>
            <a:buChar char="•"/>
          </a:pPr>
          <a:r>
            <a:rPr lang="en-GB" sz="1400" kern="1200" dirty="0"/>
            <a:t>Pharmacy leads within GMS Alliances supporting links to regional medicines optimisation committees and networks</a:t>
          </a:r>
        </a:p>
        <a:p>
          <a:pPr marL="114300" lvl="1" indent="-114300" algn="l" defTabSz="622300">
            <a:lnSpc>
              <a:spcPct val="90000"/>
            </a:lnSpc>
            <a:spcBef>
              <a:spcPct val="0"/>
            </a:spcBef>
            <a:spcAft>
              <a:spcPct val="15000"/>
            </a:spcAft>
            <a:buChar char="•"/>
          </a:pPr>
          <a:r>
            <a:rPr lang="en-GB" sz="1400" kern="1200" dirty="0"/>
            <a:t>Including genomics within national programmes e.g. Medicines Value Programme</a:t>
          </a:r>
        </a:p>
        <a:p>
          <a:pPr marL="57150" lvl="1" indent="-57150" algn="l" defTabSz="133350">
            <a:lnSpc>
              <a:spcPct val="90000"/>
            </a:lnSpc>
            <a:spcBef>
              <a:spcPct val="0"/>
            </a:spcBef>
            <a:spcAft>
              <a:spcPct val="15000"/>
            </a:spcAft>
            <a:buChar char="•"/>
          </a:pPr>
          <a:endParaRPr lang="en-GB" sz="300" kern="1200" dirty="0"/>
        </a:p>
      </dsp:txBody>
      <dsp:txXfrm>
        <a:off x="2984679" y="1317297"/>
        <a:ext cx="7636897" cy="779759"/>
      </dsp:txXfrm>
    </dsp:sp>
    <dsp:sp modelId="{0B8A8D23-7E85-41D7-A420-C247D6B5B20E}">
      <dsp:nvSpPr>
        <dsp:cNvPr id="0" name=""/>
        <dsp:cNvSpPr/>
      </dsp:nvSpPr>
      <dsp:spPr>
        <a:xfrm>
          <a:off x="1511" y="1187337"/>
          <a:ext cx="2983168" cy="10396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Linked priorities for genomics &amp; medicines optimisation implementation</a:t>
          </a:r>
          <a:endParaRPr lang="en-GB" sz="1600" kern="1200" dirty="0"/>
        </a:p>
      </dsp:txBody>
      <dsp:txXfrm>
        <a:off x="52264" y="1238090"/>
        <a:ext cx="2881662" cy="938173"/>
      </dsp:txXfrm>
    </dsp:sp>
    <dsp:sp modelId="{485073C9-2480-41DA-B76A-38C6A88456EE}">
      <dsp:nvSpPr>
        <dsp:cNvPr id="0" name=""/>
        <dsp:cNvSpPr/>
      </dsp:nvSpPr>
      <dsp:spPr>
        <a:xfrm>
          <a:off x="2987142" y="2330985"/>
          <a:ext cx="8018939" cy="1065411"/>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 tIns="1905" rIns="1905" bIns="1905" numCol="1" spcCol="1270" anchor="t" anchorCtr="0">
          <a:noAutofit/>
        </a:bodyPr>
        <a:lstStyle/>
        <a:p>
          <a:pPr marL="57150" lvl="1" indent="-57150" algn="l" defTabSz="133350">
            <a:lnSpc>
              <a:spcPct val="90000"/>
            </a:lnSpc>
            <a:spcBef>
              <a:spcPct val="0"/>
            </a:spcBef>
            <a:spcAft>
              <a:spcPct val="15000"/>
            </a:spcAft>
            <a:buChar char="•"/>
          </a:pPr>
          <a:endParaRPr lang="en-GB" sz="300" kern="1200" dirty="0"/>
        </a:p>
        <a:p>
          <a:pPr marL="114300" lvl="1" indent="-114300" algn="l" defTabSz="622300">
            <a:lnSpc>
              <a:spcPct val="90000"/>
            </a:lnSpc>
            <a:spcBef>
              <a:spcPct val="0"/>
            </a:spcBef>
            <a:spcAft>
              <a:spcPct val="15000"/>
            </a:spcAft>
            <a:buChar char="•"/>
          </a:pPr>
          <a:r>
            <a:rPr lang="en-GB" sz="1400" kern="1200" dirty="0"/>
            <a:t>Linking genomic lab data (e.g. testing volume, results, turnaround time) to clinical datasets  (e.g. dose adjustments, toxicity, prescribing patterns) </a:t>
          </a:r>
        </a:p>
        <a:p>
          <a:pPr marL="114300" lvl="1" indent="-114300" algn="l" defTabSz="622300">
            <a:lnSpc>
              <a:spcPct val="90000"/>
            </a:lnSpc>
            <a:spcBef>
              <a:spcPct val="0"/>
            </a:spcBef>
            <a:spcAft>
              <a:spcPct val="15000"/>
            </a:spcAft>
            <a:buChar char="•"/>
          </a:pPr>
          <a:r>
            <a:rPr lang="en-GB" sz="1400" kern="1200" dirty="0"/>
            <a:t>To determine impact of implementation and variation in access to testing or treatments</a:t>
          </a:r>
        </a:p>
        <a:p>
          <a:pPr marL="57150" lvl="1" indent="-57150" algn="l" defTabSz="133350">
            <a:lnSpc>
              <a:spcPct val="90000"/>
            </a:lnSpc>
            <a:spcBef>
              <a:spcPct val="0"/>
            </a:spcBef>
            <a:spcAft>
              <a:spcPct val="15000"/>
            </a:spcAft>
            <a:buChar char="•"/>
          </a:pPr>
          <a:endParaRPr lang="en-GB" sz="300" kern="1200" dirty="0"/>
        </a:p>
      </dsp:txBody>
      <dsp:txXfrm>
        <a:off x="2987142" y="2464161"/>
        <a:ext cx="7619410" cy="799059"/>
      </dsp:txXfrm>
    </dsp:sp>
    <dsp:sp modelId="{D412C99E-56C8-4320-8322-D3421F9AF0D3}">
      <dsp:nvSpPr>
        <dsp:cNvPr id="0" name=""/>
        <dsp:cNvSpPr/>
      </dsp:nvSpPr>
      <dsp:spPr>
        <a:xfrm>
          <a:off x="6887" y="2343851"/>
          <a:ext cx="2980254" cy="10396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Utilisation of lab and clinical datasets to ensure equitable access</a:t>
          </a:r>
          <a:endParaRPr lang="en-GB" sz="1600" kern="1200" dirty="0"/>
        </a:p>
      </dsp:txBody>
      <dsp:txXfrm>
        <a:off x="57640" y="2394604"/>
        <a:ext cx="2878748" cy="938173"/>
      </dsp:txXfrm>
    </dsp:sp>
    <dsp:sp modelId="{994D742D-F7B2-4969-8673-A31BB259FF52}">
      <dsp:nvSpPr>
        <dsp:cNvPr id="0" name=""/>
        <dsp:cNvSpPr/>
      </dsp:nvSpPr>
      <dsp:spPr>
        <a:xfrm>
          <a:off x="2984679" y="3500365"/>
          <a:ext cx="8026777" cy="1039679"/>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 tIns="1905" rIns="1905" bIns="1905" numCol="1" spcCol="1270" anchor="t" anchorCtr="0">
          <a:noAutofit/>
        </a:bodyPr>
        <a:lstStyle/>
        <a:p>
          <a:pPr marL="57150" lvl="1" indent="-57150" algn="l" defTabSz="133350">
            <a:lnSpc>
              <a:spcPct val="90000"/>
            </a:lnSpc>
            <a:spcBef>
              <a:spcPct val="0"/>
            </a:spcBef>
            <a:spcAft>
              <a:spcPct val="15000"/>
            </a:spcAft>
            <a:buChar char="•"/>
          </a:pPr>
          <a:endParaRPr lang="en-GB" sz="300" kern="1200" dirty="0"/>
        </a:p>
        <a:p>
          <a:pPr marL="114300" lvl="1" indent="-114300" algn="l" defTabSz="622300">
            <a:lnSpc>
              <a:spcPct val="90000"/>
            </a:lnSpc>
            <a:spcBef>
              <a:spcPct val="0"/>
            </a:spcBef>
            <a:spcAft>
              <a:spcPct val="15000"/>
            </a:spcAft>
            <a:buChar char="•"/>
          </a:pPr>
          <a:r>
            <a:rPr lang="en-GB" sz="1400" kern="1200" dirty="0"/>
            <a:t>Clinical guidelines, decision support and education &amp; training to support the workforce</a:t>
          </a:r>
        </a:p>
        <a:p>
          <a:pPr marL="114300" lvl="1" indent="-114300" algn="l" defTabSz="622300">
            <a:lnSpc>
              <a:spcPct val="90000"/>
            </a:lnSpc>
            <a:spcBef>
              <a:spcPct val="0"/>
            </a:spcBef>
            <a:spcAft>
              <a:spcPct val="15000"/>
            </a:spcAft>
            <a:buChar char="•"/>
          </a:pPr>
          <a:r>
            <a:rPr lang="en-GB" sz="1400" kern="1200" dirty="0"/>
            <a:t>Patient held information on pharmacogenomic test results</a:t>
          </a:r>
        </a:p>
        <a:p>
          <a:pPr marL="114300" lvl="1" indent="-114300" algn="l" defTabSz="622300">
            <a:lnSpc>
              <a:spcPct val="90000"/>
            </a:lnSpc>
            <a:spcBef>
              <a:spcPct val="0"/>
            </a:spcBef>
            <a:spcAft>
              <a:spcPct val="15000"/>
            </a:spcAft>
            <a:buChar char="•"/>
          </a:pPr>
          <a:r>
            <a:rPr lang="en-GB" sz="1400" kern="1200" dirty="0"/>
            <a:t>Implementation across both primary and secondary care pathways </a:t>
          </a:r>
        </a:p>
        <a:p>
          <a:pPr marL="57150" lvl="1" indent="-57150" algn="l" defTabSz="133350">
            <a:lnSpc>
              <a:spcPct val="90000"/>
            </a:lnSpc>
            <a:spcBef>
              <a:spcPct val="0"/>
            </a:spcBef>
            <a:spcAft>
              <a:spcPct val="15000"/>
            </a:spcAft>
            <a:buChar char="•"/>
          </a:pPr>
          <a:endParaRPr lang="en-GB" sz="300" kern="1200" dirty="0"/>
        </a:p>
      </dsp:txBody>
      <dsp:txXfrm>
        <a:off x="2984679" y="3630325"/>
        <a:ext cx="7636897" cy="779759"/>
      </dsp:txXfrm>
    </dsp:sp>
    <dsp:sp modelId="{8F27681A-6A87-4B67-A900-8181B6AF5170}">
      <dsp:nvSpPr>
        <dsp:cNvPr id="0" name=""/>
        <dsp:cNvSpPr/>
      </dsp:nvSpPr>
      <dsp:spPr>
        <a:xfrm>
          <a:off x="1511" y="3500365"/>
          <a:ext cx="2983168" cy="10396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Pharmacogenomics incorporated into routine prescribing </a:t>
          </a:r>
          <a:endParaRPr lang="en-GB" sz="1600" kern="1200" dirty="0"/>
        </a:p>
      </dsp:txBody>
      <dsp:txXfrm>
        <a:off x="52264" y="3551118"/>
        <a:ext cx="2881662" cy="938173"/>
      </dsp:txXfrm>
    </dsp:sp>
    <dsp:sp modelId="{BD1C3F8A-4F41-484E-8628-867B296F0296}">
      <dsp:nvSpPr>
        <dsp:cNvPr id="0" name=""/>
        <dsp:cNvSpPr/>
      </dsp:nvSpPr>
      <dsp:spPr>
        <a:xfrm>
          <a:off x="2984679" y="4644013"/>
          <a:ext cx="8026777" cy="1039679"/>
        </a:xfrm>
        <a:prstGeom prst="rightArrow">
          <a:avLst>
            <a:gd name="adj1" fmla="val 75000"/>
            <a:gd name="adj2" fmla="val 5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 tIns="1905" rIns="1905" bIns="1905" numCol="1" spcCol="1270" anchor="t" anchorCtr="0">
          <a:noAutofit/>
        </a:bodyPr>
        <a:lstStyle/>
        <a:p>
          <a:pPr marL="57150" lvl="1" indent="-57150" algn="l" defTabSz="133350">
            <a:lnSpc>
              <a:spcPct val="90000"/>
            </a:lnSpc>
            <a:spcBef>
              <a:spcPct val="0"/>
            </a:spcBef>
            <a:spcAft>
              <a:spcPct val="15000"/>
            </a:spcAft>
            <a:buChar char="•"/>
          </a:pPr>
          <a:endParaRPr lang="en-GB" sz="300" kern="1200" dirty="0"/>
        </a:p>
        <a:p>
          <a:pPr marL="114300" lvl="1" indent="-114300" algn="l" defTabSz="622300">
            <a:lnSpc>
              <a:spcPct val="90000"/>
            </a:lnSpc>
            <a:spcBef>
              <a:spcPct val="0"/>
            </a:spcBef>
            <a:spcAft>
              <a:spcPct val="15000"/>
            </a:spcAft>
            <a:buChar char="•"/>
          </a:pPr>
          <a:r>
            <a:rPr lang="en-GB" sz="1400" kern="1200" dirty="0"/>
            <a:t>Early detection and prevention e.g. familial hypercholesterolaemia and statins </a:t>
          </a:r>
        </a:p>
        <a:p>
          <a:pPr marL="114300" lvl="1" indent="-114300" algn="l" defTabSz="622300">
            <a:lnSpc>
              <a:spcPct val="90000"/>
            </a:lnSpc>
            <a:spcBef>
              <a:spcPct val="0"/>
            </a:spcBef>
            <a:spcAft>
              <a:spcPct val="15000"/>
            </a:spcAft>
            <a:buChar char="•"/>
          </a:pPr>
          <a:r>
            <a:rPr lang="en-GB" sz="1400" kern="1200" dirty="0"/>
            <a:t>Pathogen genomics and opportunities for targeted treatment (e.g. hepatitis C) and antimicrobial stewardship (e.g. MDRTB) </a:t>
          </a:r>
        </a:p>
      </dsp:txBody>
      <dsp:txXfrm>
        <a:off x="2984679" y="4773973"/>
        <a:ext cx="7636897" cy="779759"/>
      </dsp:txXfrm>
    </dsp:sp>
    <dsp:sp modelId="{9D6F8BEA-3D8D-4855-9705-88A52BBB33F7}">
      <dsp:nvSpPr>
        <dsp:cNvPr id="0" name=""/>
        <dsp:cNvSpPr/>
      </dsp:nvSpPr>
      <dsp:spPr>
        <a:xfrm>
          <a:off x="1511" y="4644013"/>
          <a:ext cx="2983168" cy="103967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Branching into wider opportunities for personalised treatment approach</a:t>
          </a:r>
          <a:endParaRPr lang="en-GB" sz="1600" kern="1200" dirty="0"/>
        </a:p>
      </dsp:txBody>
      <dsp:txXfrm>
        <a:off x="52264" y="4694766"/>
        <a:ext cx="2881662" cy="9381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38820-06EE-40A1-869A-E39B49573DA5}">
      <dsp:nvSpPr>
        <dsp:cNvPr id="0" name=""/>
        <dsp:cNvSpPr/>
      </dsp:nvSpPr>
      <dsp:spPr>
        <a:xfrm>
          <a:off x="1318441" y="2839"/>
          <a:ext cx="2419089" cy="14514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Working at speed of public acceptance</a:t>
          </a:r>
        </a:p>
      </dsp:txBody>
      <dsp:txXfrm>
        <a:off x="1318441" y="2839"/>
        <a:ext cx="2419089" cy="1451453"/>
      </dsp:txXfrm>
    </dsp:sp>
    <dsp:sp modelId="{CE4AB20A-06AF-4CDF-A9A0-7EAFE521B4C9}">
      <dsp:nvSpPr>
        <dsp:cNvPr id="0" name=""/>
        <dsp:cNvSpPr/>
      </dsp:nvSpPr>
      <dsp:spPr>
        <a:xfrm>
          <a:off x="3979439" y="2839"/>
          <a:ext cx="2419089" cy="1451453"/>
        </a:xfrm>
        <a:prstGeom prst="rect">
          <a:avLst/>
        </a:prstGeom>
        <a:solidFill>
          <a:schemeClr val="accent2">
            <a:hueOff val="-240294"/>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Choice &amp; consent</a:t>
          </a:r>
          <a:endParaRPr lang="en-GB" sz="1700" kern="1200" dirty="0"/>
        </a:p>
      </dsp:txBody>
      <dsp:txXfrm>
        <a:off x="3979439" y="2839"/>
        <a:ext cx="2419089" cy="1451453"/>
      </dsp:txXfrm>
    </dsp:sp>
    <dsp:sp modelId="{57EA9D78-36D3-400D-9211-F110B213E178}">
      <dsp:nvSpPr>
        <dsp:cNvPr id="0" name=""/>
        <dsp:cNvSpPr/>
      </dsp:nvSpPr>
      <dsp:spPr>
        <a:xfrm>
          <a:off x="1318441" y="1696202"/>
          <a:ext cx="2419089" cy="1451453"/>
        </a:xfrm>
        <a:prstGeom prst="rect">
          <a:avLst/>
        </a:prstGeom>
        <a:solidFill>
          <a:schemeClr val="accent2">
            <a:hueOff val="-480588"/>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Engage and work with the public</a:t>
          </a:r>
          <a:endParaRPr lang="en-GB" sz="1700" kern="1200" dirty="0"/>
        </a:p>
      </dsp:txBody>
      <dsp:txXfrm>
        <a:off x="1318441" y="1696202"/>
        <a:ext cx="2419089" cy="1451453"/>
      </dsp:txXfrm>
    </dsp:sp>
    <dsp:sp modelId="{DBD20B78-C7EE-4CA3-8AB6-D54F39DC8224}">
      <dsp:nvSpPr>
        <dsp:cNvPr id="0" name=""/>
        <dsp:cNvSpPr/>
      </dsp:nvSpPr>
      <dsp:spPr>
        <a:xfrm>
          <a:off x="3979439" y="1696202"/>
          <a:ext cx="2419089" cy="1451453"/>
        </a:xfrm>
        <a:prstGeom prst="rect">
          <a:avLst/>
        </a:prstGeom>
        <a:solidFill>
          <a:schemeClr val="accent2">
            <a:hueOff val="-720882"/>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Recognise ethics of diagnostics can be dynamic – eg. HIV testing</a:t>
          </a:r>
          <a:endParaRPr lang="en-GB" sz="1700" kern="1200" dirty="0"/>
        </a:p>
      </dsp:txBody>
      <dsp:txXfrm>
        <a:off x="3979439" y="1696202"/>
        <a:ext cx="2419089" cy="1451453"/>
      </dsp:txXfrm>
    </dsp:sp>
    <dsp:sp modelId="{EF692516-C91A-46D0-89FB-A59CE1417769}">
      <dsp:nvSpPr>
        <dsp:cNvPr id="0" name=""/>
        <dsp:cNvSpPr/>
      </dsp:nvSpPr>
      <dsp:spPr>
        <a:xfrm>
          <a:off x="2648940" y="3389564"/>
          <a:ext cx="2419089" cy="1451453"/>
        </a:xfrm>
        <a:prstGeom prst="rect">
          <a:avLst/>
        </a:prstGeom>
        <a:solidFill>
          <a:schemeClr val="accent2">
            <a:hueOff val="-961176"/>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Consider and address the big questions about when appropriate to carry out WGS within the life course</a:t>
          </a:r>
          <a:endParaRPr lang="en-GB" sz="1700" kern="1200" dirty="0"/>
        </a:p>
      </dsp:txBody>
      <dsp:txXfrm>
        <a:off x="2648940" y="3389564"/>
        <a:ext cx="2419089" cy="14514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08/12/2020</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08/12/2020</a:t>
            </a:fld>
            <a:endParaRPr lang="en-US"/>
          </a:p>
        </p:txBody>
      </p:sp>
      <p:sp>
        <p:nvSpPr>
          <p:cNvPr id="4" name="Slide Image Placeholder 3"/>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2563181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30</a:t>
            </a:fld>
            <a:endParaRPr lang="en-US"/>
          </a:p>
        </p:txBody>
      </p:sp>
    </p:spTree>
    <p:extLst>
      <p:ext uri="{BB962C8B-B14F-4D97-AF65-F5344CB8AC3E}">
        <p14:creationId xmlns:p14="http://schemas.microsoft.com/office/powerpoint/2010/main" val="172067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ACE343-9A43-49CF-AE87-588DD3FC9391}" type="slidenum">
              <a:rPr lang="en-GB" smtClean="0"/>
              <a:t>31</a:t>
            </a:fld>
            <a:endParaRPr lang="en-GB"/>
          </a:p>
        </p:txBody>
      </p:sp>
    </p:spTree>
    <p:extLst>
      <p:ext uri="{BB962C8B-B14F-4D97-AF65-F5344CB8AC3E}">
        <p14:creationId xmlns:p14="http://schemas.microsoft.com/office/powerpoint/2010/main" val="420883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Clinical impact example Paediatric Brain Tumour</a:t>
            </a:r>
          </a:p>
          <a:p>
            <a:r>
              <a:rPr lang="en-GB" dirty="0"/>
              <a:t>Child with relapsed brain cancer. WGS shows a novel BRAF fusion which wouldn’t have been detected by conventional testing. Fusion confers sensitivity to MEK inhibitors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087E5-51C3-494B-AC96-ADC8836F10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367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C4861-A999-400C-B70A-E47E8956CA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16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Ongoing reanalysis for patients without an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00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909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Since 2013, the governments of at least 14 countries have invested over US$4 billion in establishing national genomic-medicine projects initiatives.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Sharing data, tools, experience, and knowledge to create a global “learning health system” is essential if we are to effectively accelerate and sustain the integration of genomics into healthcare.</a:t>
            </a:r>
          </a:p>
        </p:txBody>
      </p:sp>
      <p:sp>
        <p:nvSpPr>
          <p:cNvPr id="4" name="Slide Number Placeholder 3"/>
          <p:cNvSpPr>
            <a:spLocks noGrp="1"/>
          </p:cNvSpPr>
          <p:nvPr>
            <p:ph type="sldNum" sz="quarter" idx="5"/>
          </p:nvPr>
        </p:nvSpPr>
        <p:spPr/>
        <p:txBody>
          <a:bodyPr/>
          <a:lstStyle/>
          <a:p>
            <a:fld id="{4957A7B8-EAD2-9846-9761-91C91B5D58B6}" type="slidenum">
              <a:rPr lang="en-US" smtClean="0"/>
              <a:t>8</a:t>
            </a:fld>
            <a:endParaRPr lang="en-US"/>
          </a:p>
        </p:txBody>
      </p:sp>
    </p:spTree>
    <p:extLst>
      <p:ext uri="{BB962C8B-B14F-4D97-AF65-F5344CB8AC3E}">
        <p14:creationId xmlns:p14="http://schemas.microsoft.com/office/powerpoint/2010/main" val="192863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rgbClr val="005EB8"/>
              </a:buClr>
              <a:buNone/>
              <a:defRPr/>
            </a:pPr>
            <a:r>
              <a:rPr lang="en-GB" sz="1200" dirty="0">
                <a:solidFill>
                  <a:srgbClr val="000000"/>
                </a:solidFill>
              </a:rPr>
              <a:t>The strategic approach to delivery sought to:</a:t>
            </a:r>
          </a:p>
          <a:p>
            <a:pPr lvl="0">
              <a:buClr>
                <a:srgbClr val="005EB8"/>
              </a:buClr>
              <a:buFont typeface="Wingdings" panose="05000000000000000000" pitchFamily="2" charset="2"/>
              <a:buChar char="ü"/>
              <a:defRPr/>
            </a:pPr>
            <a:r>
              <a:rPr lang="en-GB" sz="1200" dirty="0">
                <a:solidFill>
                  <a:srgbClr val="000000"/>
                </a:solidFill>
                <a:latin typeface="Arial" panose="020B0604020202020204" pitchFamily="34" charset="0"/>
                <a:cs typeface="Arial" panose="020B0604020202020204" pitchFamily="34" charset="0"/>
              </a:rPr>
              <a:t>Improve our understanding and </a:t>
            </a:r>
            <a:r>
              <a:rPr lang="en-GB" sz="1200" b="1" dirty="0">
                <a:solidFill>
                  <a:srgbClr val="000000"/>
                </a:solidFill>
                <a:latin typeface="Arial" panose="020B0604020202020204" pitchFamily="34" charset="0"/>
                <a:cs typeface="Arial" panose="020B0604020202020204" pitchFamily="34" charset="0"/>
              </a:rPr>
              <a:t>evidence of the impact of WGS in the NHS</a:t>
            </a:r>
            <a:r>
              <a:rPr lang="en-GB" sz="1200" dirty="0">
                <a:solidFill>
                  <a:srgbClr val="000000"/>
                </a:solidFill>
                <a:latin typeface="Arial" panose="020B0604020202020204" pitchFamily="34" charset="0"/>
                <a:cs typeface="Arial" panose="020B0604020202020204" pitchFamily="34" charset="0"/>
              </a:rPr>
              <a:t> to inform the future commissioning approach.</a:t>
            </a:r>
          </a:p>
          <a:p>
            <a:pPr lvl="0">
              <a:buClr>
                <a:srgbClr val="005EB8"/>
              </a:buClr>
              <a:buFont typeface="Wingdings" panose="05000000000000000000" pitchFamily="2" charset="2"/>
              <a:buChar char="ü"/>
              <a:defRPr/>
            </a:pPr>
            <a:r>
              <a:rPr lang="en-GB" sz="1200" dirty="0">
                <a:solidFill>
                  <a:srgbClr val="000000"/>
                </a:solidFill>
                <a:latin typeface="Arial" panose="020B0604020202020204" pitchFamily="34" charset="0"/>
                <a:cs typeface="Arial" panose="020B0604020202020204" pitchFamily="34" charset="0"/>
              </a:rPr>
              <a:t>Enable people from across the country to join the Project to </a:t>
            </a:r>
            <a:r>
              <a:rPr lang="en-GB" sz="1200" b="1" dirty="0">
                <a:solidFill>
                  <a:srgbClr val="000000"/>
                </a:solidFill>
                <a:latin typeface="Arial" panose="020B0604020202020204" pitchFamily="34" charset="0"/>
                <a:cs typeface="Arial" panose="020B0604020202020204" pitchFamily="34" charset="0"/>
              </a:rPr>
              <a:t>reflect diverse ethnicity of the population.</a:t>
            </a:r>
          </a:p>
          <a:p>
            <a:pPr lvl="0">
              <a:buClr>
                <a:srgbClr val="005EB8"/>
              </a:buClr>
              <a:buFont typeface="Wingdings" panose="05000000000000000000" pitchFamily="2" charset="2"/>
              <a:buChar char="ü"/>
              <a:defRPr/>
            </a:pPr>
            <a:r>
              <a:rPr lang="en-GB" sz="1200" dirty="0">
                <a:solidFill>
                  <a:srgbClr val="000000"/>
                </a:solidFill>
                <a:latin typeface="Arial" panose="020B0604020202020204" pitchFamily="34" charset="0"/>
                <a:cs typeface="Arial" panose="020B0604020202020204" pitchFamily="34" charset="0"/>
              </a:rPr>
              <a:t>Better </a:t>
            </a:r>
            <a:r>
              <a:rPr lang="en-GB" sz="1200" b="1" dirty="0">
                <a:solidFill>
                  <a:srgbClr val="000000"/>
                </a:solidFill>
                <a:latin typeface="Arial" panose="020B0604020202020204" pitchFamily="34" charset="0"/>
                <a:cs typeface="Arial" panose="020B0604020202020204" pitchFamily="34" charset="0"/>
              </a:rPr>
              <a:t>enable genomic services to be designed around the people </a:t>
            </a:r>
            <a:r>
              <a:rPr lang="en-GB" sz="1200" dirty="0">
                <a:solidFill>
                  <a:srgbClr val="000000"/>
                </a:solidFill>
                <a:latin typeface="Arial" panose="020B0604020202020204" pitchFamily="34" charset="0"/>
                <a:cs typeface="Arial" panose="020B0604020202020204" pitchFamily="34" charset="0"/>
              </a:rPr>
              <a:t>using and interacting with them.  </a:t>
            </a:r>
          </a:p>
          <a:p>
            <a:pPr lvl="0">
              <a:buClr>
                <a:srgbClr val="005EB8"/>
              </a:buClr>
              <a:buFont typeface="Wingdings" panose="05000000000000000000" pitchFamily="2" charset="2"/>
              <a:buChar char="ü"/>
              <a:defRPr/>
            </a:pPr>
            <a:r>
              <a:rPr lang="en-GB" sz="1200" b="1" dirty="0">
                <a:solidFill>
                  <a:srgbClr val="000000"/>
                </a:solidFill>
                <a:latin typeface="Arial" panose="020B0604020202020204" pitchFamily="34" charset="0"/>
                <a:cs typeface="Arial" panose="020B0604020202020204" pitchFamily="34" charset="0"/>
              </a:rPr>
              <a:t>Create strong partnerships and clinical leadership  </a:t>
            </a:r>
            <a:r>
              <a:rPr lang="en-GB" sz="1200" dirty="0">
                <a:solidFill>
                  <a:srgbClr val="000000"/>
                </a:solidFill>
                <a:latin typeface="Arial" panose="020B0604020202020204" pitchFamily="34" charset="0"/>
                <a:cs typeface="Arial" panose="020B0604020202020204" pitchFamily="34" charset="0"/>
              </a:rPr>
              <a:t>across geographical areas to drive service improvements and share good practice via a lead provider model.</a:t>
            </a:r>
          </a:p>
          <a:p>
            <a:pPr lvl="0">
              <a:buClr>
                <a:srgbClr val="005EB8"/>
              </a:buClr>
              <a:buFont typeface="Wingdings" panose="05000000000000000000" pitchFamily="2" charset="2"/>
              <a:buChar char="ü"/>
              <a:defRPr/>
            </a:pPr>
            <a:r>
              <a:rPr lang="en-GB" sz="1200" b="1" dirty="0">
                <a:solidFill>
                  <a:srgbClr val="000000"/>
                </a:solidFill>
                <a:latin typeface="Arial" panose="020B0604020202020204" pitchFamily="34" charset="0"/>
                <a:cs typeface="Arial" panose="020B0604020202020204" pitchFamily="34" charset="0"/>
              </a:rPr>
              <a:t>Direct investment to support transformation </a:t>
            </a:r>
            <a:r>
              <a:rPr lang="en-GB" sz="1200" dirty="0">
                <a:solidFill>
                  <a:srgbClr val="000000"/>
                </a:solidFill>
                <a:latin typeface="Arial" panose="020B0604020202020204" pitchFamily="34" charset="0"/>
                <a:cs typeface="Arial" panose="020B0604020202020204" pitchFamily="34" charset="0"/>
              </a:rPr>
              <a:t>across the system rather than investing in a couple of specialist centres.</a:t>
            </a:r>
          </a:p>
          <a:p>
            <a:pPr lvl="0">
              <a:buClr>
                <a:srgbClr val="005EB8"/>
              </a:buClr>
              <a:buFont typeface="Wingdings" panose="05000000000000000000" pitchFamily="2" charset="2"/>
              <a:buChar char="ü"/>
              <a:defRPr/>
            </a:pPr>
            <a:r>
              <a:rPr lang="en-GB" sz="1200" b="1" dirty="0">
                <a:solidFill>
                  <a:srgbClr val="000000"/>
                </a:solidFill>
                <a:latin typeface="Arial" panose="020B0604020202020204" pitchFamily="34" charset="0"/>
                <a:cs typeface="Arial" panose="020B0604020202020204" pitchFamily="34" charset="0"/>
              </a:rPr>
              <a:t>Broaden the knowledge, and use of, genomics </a:t>
            </a:r>
            <a:r>
              <a:rPr lang="en-GB" sz="1200" dirty="0">
                <a:solidFill>
                  <a:srgbClr val="000000"/>
                </a:solidFill>
                <a:latin typeface="Arial" panose="020B0604020202020204" pitchFamily="34" charset="0"/>
                <a:cs typeface="Arial" panose="020B0604020202020204" pitchFamily="34" charset="0"/>
              </a:rPr>
              <a:t>across medical specialities eg oncology, cardiology, neurology </a:t>
            </a:r>
          </a:p>
          <a:p>
            <a:pPr lvl="0">
              <a:buClr>
                <a:srgbClr val="005EB8"/>
              </a:buClr>
              <a:buFont typeface="Wingdings" panose="05000000000000000000" pitchFamily="2" charset="2"/>
              <a:buChar char="ü"/>
              <a:defRPr/>
            </a:pPr>
            <a:r>
              <a:rPr lang="en-GB" sz="1200" dirty="0">
                <a:solidFill>
                  <a:srgbClr val="000000"/>
                </a:solidFill>
                <a:latin typeface="Arial" panose="020B0604020202020204" pitchFamily="34" charset="0"/>
                <a:cs typeface="Arial" panose="020B0604020202020204" pitchFamily="34" charset="0"/>
              </a:rPr>
              <a:t>Develop </a:t>
            </a:r>
            <a:r>
              <a:rPr lang="en-GB" sz="1200" dirty="0">
                <a:solidFill>
                  <a:srgbClr val="000000"/>
                </a:solidFill>
              </a:rPr>
              <a:t>the </a:t>
            </a:r>
            <a:r>
              <a:rPr lang="en-GB" sz="1200" b="1" dirty="0">
                <a:solidFill>
                  <a:srgbClr val="000000"/>
                </a:solidFill>
              </a:rPr>
              <a:t>underpinning informatics and data architecture</a:t>
            </a:r>
            <a:r>
              <a:rPr lang="en-GB" sz="1200" dirty="0">
                <a:solidFill>
                  <a:srgbClr val="000000"/>
                </a:solidFill>
              </a:rPr>
              <a:t> within the NHS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29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15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GMS Alliances</a:t>
            </a:r>
          </a:p>
          <a:p>
            <a:r>
              <a:rPr lang="en-GB" dirty="0"/>
              <a:t>Co-ordination, engagement &amp; networks across defined geographical areas with funded and distributed clinical leadership - linked to personalising treatments and access to clinical  trials </a:t>
            </a:r>
          </a:p>
          <a:p>
            <a:endParaRPr lang="en-GB" dirty="0"/>
          </a:p>
          <a:p>
            <a:r>
              <a:rPr lang="en-GB" dirty="0"/>
              <a:t>Nursing and midwifery collaborative, pharmacy &amp; medical network </a:t>
            </a:r>
          </a:p>
          <a:p>
            <a:endParaRPr lang="en-GB" dirty="0"/>
          </a:p>
          <a:p>
            <a:r>
              <a:rPr lang="en-GB" b="1" dirty="0"/>
              <a:t>Clinical Genetics and counselling</a:t>
            </a:r>
          </a:p>
          <a:p>
            <a:r>
              <a:rPr lang="en-GB" dirty="0"/>
              <a:t>Networked approach, genomic MDTs supporting clinical actionability.</a:t>
            </a:r>
          </a:p>
          <a:p>
            <a:endParaRPr lang="en-GB" dirty="0"/>
          </a:p>
          <a:p>
            <a:r>
              <a:rPr lang="en-GB" b="1" dirty="0"/>
              <a:t>Alignment &amp; co-ordination with cancer alliances &amp; networks</a:t>
            </a:r>
          </a:p>
          <a:p>
            <a:r>
              <a:rPr lang="en-GB" dirty="0"/>
              <a:t>Networked approach, genomic tumour boards supporting clinical actionability </a:t>
            </a:r>
          </a:p>
          <a:p>
            <a:endParaRPr lang="en-GB" dirty="0"/>
          </a:p>
          <a:p>
            <a:r>
              <a:rPr lang="en-GB" b="1" dirty="0"/>
              <a:t>Alignment &amp; co-ordination across clinical specialities eg cardiovascular</a:t>
            </a:r>
          </a:p>
          <a:p>
            <a:r>
              <a:rPr lang="en-GB" dirty="0"/>
              <a:t>Networked approach, supporting clinical actionability </a:t>
            </a:r>
          </a:p>
          <a:p>
            <a:endParaRPr lang="en-GB" dirty="0"/>
          </a:p>
          <a:p>
            <a:r>
              <a:rPr lang="en-GB" b="1" dirty="0"/>
              <a:t>Research networks</a:t>
            </a:r>
          </a:p>
          <a:p>
            <a:r>
              <a:rPr lang="en-GB" dirty="0"/>
              <a:t>facilitating access to genomic data and samples to enable research to be delivered at scale and speed</a:t>
            </a:r>
          </a:p>
        </p:txBody>
      </p:sp>
      <p:sp>
        <p:nvSpPr>
          <p:cNvPr id="4" name="Slide Number Placeholder 3"/>
          <p:cNvSpPr>
            <a:spLocks noGrp="1"/>
          </p:cNvSpPr>
          <p:nvPr>
            <p:ph type="sldNum" sz="quarter" idx="5"/>
          </p:nvPr>
        </p:nvSpPr>
        <p:spPr/>
        <p:txBody>
          <a:bodyPr/>
          <a:lstStyle/>
          <a:p>
            <a:fld id="{4957A7B8-EAD2-9846-9761-91C91B5D58B6}" type="slidenum">
              <a:rPr lang="en-US" smtClean="0"/>
              <a:t>18</a:t>
            </a:fld>
            <a:endParaRPr lang="en-US"/>
          </a:p>
        </p:txBody>
      </p:sp>
    </p:spTree>
    <p:extLst>
      <p:ext uri="{BB962C8B-B14F-4D97-AF65-F5344CB8AC3E}">
        <p14:creationId xmlns:p14="http://schemas.microsoft.com/office/powerpoint/2010/main" val="27805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t>University Hospitals Bristol hosted </a:t>
            </a:r>
            <a:r>
              <a:rPr lang="en-US" sz="1200" b="1" dirty="0" err="1"/>
              <a:t>WoE</a:t>
            </a:r>
            <a:r>
              <a:rPr lang="en-US" sz="1200" b="1" dirty="0"/>
              <a:t> Genomics Medicine Centre</a:t>
            </a:r>
            <a:r>
              <a:rPr lang="en-US" sz="1200" dirty="0"/>
              <a:t>. Andrew Mumford was Clinical Director: &gt;5000 Genomes: University of Bristol was a partner organization</a:t>
            </a:r>
          </a:p>
          <a:p>
            <a:pPr marL="228600" indent="-228600">
              <a:buAutoNum type="arabicPeriod"/>
            </a:pPr>
            <a:r>
              <a:rPr lang="en-US" sz="1200" b="1" dirty="0"/>
              <a:t>SWGLH is a partnership </a:t>
            </a:r>
            <a:r>
              <a:rPr lang="en-US" sz="1200" dirty="0"/>
              <a:t>between purpose built clinical genomics laboratory at North Bristol and the Exeter Genomics Laboratory</a:t>
            </a:r>
          </a:p>
          <a:p>
            <a:pPr marL="228600" indent="-228600">
              <a:buAutoNum type="arabicPeriod"/>
            </a:pPr>
            <a:r>
              <a:rPr lang="en-US" sz="1200" dirty="0"/>
              <a:t>Both Bristol teaching hospital Trusts are proposed co-hosts with Exeter in </a:t>
            </a:r>
            <a:r>
              <a:rPr lang="en-US" sz="1200" b="1" dirty="0"/>
              <a:t>the future proposed SW NHS GMSA</a:t>
            </a:r>
          </a:p>
          <a:p>
            <a:pPr marL="0" indent="0">
              <a:buNone/>
            </a:pPr>
            <a:endParaRPr lang="en-US" sz="12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370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93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633101" y="1402939"/>
            <a:ext cx="9059192" cy="3622520"/>
          </a:xfrm>
        </p:spPr>
        <p:txBody>
          <a:bodyPr anchor="t">
            <a:noAutofit/>
          </a:bodyPr>
          <a:lstStyle>
            <a:lvl1pPr>
              <a:defRPr sz="8800"/>
            </a:lvl1pPr>
          </a:lstStyle>
          <a:p>
            <a:r>
              <a:rPr lang="en-US"/>
              <a:t>Click to edit Master title style</a:t>
            </a:r>
            <a:endParaRPr lang="en-US" dirty="0"/>
          </a:p>
        </p:txBody>
      </p:sp>
      <p:sp>
        <p:nvSpPr>
          <p:cNvPr id="20" name="Content Placeholder 19"/>
          <p:cNvSpPr>
            <a:spLocks noGrp="1"/>
          </p:cNvSpPr>
          <p:nvPr>
            <p:ph sz="quarter" idx="10" hasCustomPrompt="1"/>
          </p:nvPr>
        </p:nvSpPr>
        <p:spPr>
          <a:xfrm>
            <a:off x="609600" y="5025460"/>
            <a:ext cx="9082693" cy="959925"/>
          </a:xfrm>
        </p:spPr>
        <p:txBody>
          <a:bodyPr anchor="b">
            <a:noAutofit/>
          </a:bodyPr>
          <a:lstStyle>
            <a:lvl1pPr marL="0" indent="0">
              <a:buFontTx/>
              <a:buNone/>
              <a:defRPr sz="3200">
                <a:solidFill>
                  <a:srgbClr val="00ADC6"/>
                </a:solidFill>
              </a:defRPr>
            </a:lvl1pPr>
          </a:lstStyle>
          <a:p>
            <a:pPr lvl="0"/>
            <a:r>
              <a:rPr lang="en-US" dirty="0"/>
              <a:t>Sub heading</a:t>
            </a:r>
          </a:p>
        </p:txBody>
      </p:sp>
      <p:sp>
        <p:nvSpPr>
          <p:cNvPr id="7" name="Content Placeholder 19"/>
          <p:cNvSpPr>
            <a:spLocks noGrp="1"/>
          </p:cNvSpPr>
          <p:nvPr>
            <p:ph sz="quarter" idx="11" hasCustomPrompt="1"/>
          </p:nvPr>
        </p:nvSpPr>
        <p:spPr>
          <a:xfrm>
            <a:off x="609602" y="5985385"/>
            <a:ext cx="5813287" cy="361031"/>
          </a:xfrm>
        </p:spPr>
        <p:txBody>
          <a:bodyPr anchor="b">
            <a:noAutofit/>
          </a:bodyPr>
          <a:lstStyle>
            <a:lvl1pPr marL="0" indent="0">
              <a:buFontTx/>
              <a:buNone/>
              <a:defRPr sz="1867">
                <a:solidFill>
                  <a:srgbClr val="00ADC6"/>
                </a:solidFill>
              </a:defRPr>
            </a:lvl1pPr>
          </a:lstStyle>
          <a:p>
            <a:pPr lvl="0"/>
            <a:r>
              <a:rPr lang="en-US" dirty="0"/>
              <a:t>Insert date</a:t>
            </a:r>
          </a:p>
        </p:txBody>
      </p:sp>
    </p:spTree>
    <p:extLst>
      <p:ext uri="{BB962C8B-B14F-4D97-AF65-F5344CB8AC3E}">
        <p14:creationId xmlns:p14="http://schemas.microsoft.com/office/powerpoint/2010/main" val="369667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F62D-173C-4B48-94C8-ABF19068F8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357485-7FEE-4D5B-B6DA-ED7F03673277}"/>
              </a:ext>
            </a:extLst>
          </p:cNvPr>
          <p:cNvSpPr>
            <a:spLocks noGrp="1"/>
          </p:cNvSpPr>
          <p:nvPr>
            <p:ph type="dt" sz="half" idx="10"/>
          </p:nvPr>
        </p:nvSpPr>
        <p:spPr/>
        <p:txBody>
          <a:bodyPr/>
          <a:lstStyle/>
          <a:p>
            <a:fld id="{809169EE-3A5B-4CC8-98BB-B42B49340611}" type="datetimeFigureOut">
              <a:rPr lang="en-GB" smtClean="0"/>
              <a:t>08/12/2020</a:t>
            </a:fld>
            <a:endParaRPr lang="en-GB"/>
          </a:p>
        </p:txBody>
      </p:sp>
      <p:sp>
        <p:nvSpPr>
          <p:cNvPr id="4" name="Footer Placeholder 3">
            <a:extLst>
              <a:ext uri="{FF2B5EF4-FFF2-40B4-BE49-F238E27FC236}">
                <a16:creationId xmlns:a16="http://schemas.microsoft.com/office/drawing/2014/main" id="{42E417F3-50F7-4B8D-8955-8651892DB3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555185-E80E-4D69-9BFD-7E9D484255E8}"/>
              </a:ext>
            </a:extLst>
          </p:cNvPr>
          <p:cNvSpPr>
            <a:spLocks noGrp="1"/>
          </p:cNvSpPr>
          <p:nvPr>
            <p:ph type="sldNum" sz="quarter" idx="12"/>
          </p:nvPr>
        </p:nvSpPr>
        <p:spPr/>
        <p:txBody>
          <a:bodyPr/>
          <a:lstStyle/>
          <a:p>
            <a:fld id="{C30616C7-41BE-4ED0-8EC8-12696D0B855B}" type="slidenum">
              <a:rPr lang="en-GB" smtClean="0"/>
              <a:t>‹#›</a:t>
            </a:fld>
            <a:endParaRPr lang="en-GB"/>
          </a:p>
        </p:txBody>
      </p:sp>
    </p:spTree>
    <p:extLst>
      <p:ext uri="{BB962C8B-B14F-4D97-AF65-F5344CB8AC3E}">
        <p14:creationId xmlns:p14="http://schemas.microsoft.com/office/powerpoint/2010/main" val="227032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498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6A2F-C432-4209-BA54-8A8603F642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02BBFB-9D0B-4277-B5B4-2542DA363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BB011F-2583-4D5C-BF21-193E49870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DC0C26-4934-4B37-958E-8B745BF72292}"/>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6" name="Footer Placeholder 5">
            <a:extLst>
              <a:ext uri="{FF2B5EF4-FFF2-40B4-BE49-F238E27FC236}">
                <a16:creationId xmlns:a16="http://schemas.microsoft.com/office/drawing/2014/main" id="{A1A766F1-5D97-4C4E-A815-59A8F10958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A16436-7EEC-457E-B1AA-096FD22F46B7}"/>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147536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12F2-E6F0-43C5-BCE1-6AC332353B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D07DB7-A65D-47BD-A7D7-C75F9DC4A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44EEFA-0405-40EF-A9E5-A2720D392D7A}"/>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5" name="Footer Placeholder 4">
            <a:extLst>
              <a:ext uri="{FF2B5EF4-FFF2-40B4-BE49-F238E27FC236}">
                <a16:creationId xmlns:a16="http://schemas.microsoft.com/office/drawing/2014/main" id="{E4D23BFA-7E1F-4D7F-A80C-59F2F3D00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CAF822-9556-4FFE-93ED-7C238475B5BE}"/>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168352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0BBA-2342-4B3D-82A5-2514A24BA9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74A8E0-B60B-4781-BF28-679A0C6A7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2D77E1-EFE9-45EA-B824-53B0CA6DEC0A}"/>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5" name="Footer Placeholder 4">
            <a:extLst>
              <a:ext uri="{FF2B5EF4-FFF2-40B4-BE49-F238E27FC236}">
                <a16:creationId xmlns:a16="http://schemas.microsoft.com/office/drawing/2014/main" id="{450D3E7C-6EBB-4440-936E-2B0D6079D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5B45DE-5AB7-4FFD-8290-8A5EE11E3536}"/>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1950974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F688-83D3-419C-BC8C-0BEE45D6C7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80963C-07C8-4C0C-9F4D-90D04218B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94C5CD-50F2-49C0-B651-C767DBAE5AA9}"/>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5" name="Footer Placeholder 4">
            <a:extLst>
              <a:ext uri="{FF2B5EF4-FFF2-40B4-BE49-F238E27FC236}">
                <a16:creationId xmlns:a16="http://schemas.microsoft.com/office/drawing/2014/main" id="{5C5ED3F2-6D87-43C8-823D-E544CC1B14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7C0C8-5BE1-491B-9D15-0CD845651C31}"/>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3138751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6A2F-C432-4209-BA54-8A8603F642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02BBFB-9D0B-4277-B5B4-2542DA363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BB011F-2583-4D5C-BF21-193E49870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DC0C26-4934-4B37-958E-8B745BF72292}"/>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6" name="Footer Placeholder 5">
            <a:extLst>
              <a:ext uri="{FF2B5EF4-FFF2-40B4-BE49-F238E27FC236}">
                <a16:creationId xmlns:a16="http://schemas.microsoft.com/office/drawing/2014/main" id="{A1A766F1-5D97-4C4E-A815-59A8F10958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A16436-7EEC-457E-B1AA-096FD22F46B7}"/>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189689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6F22-CDBB-475F-800A-9CB4FE98B4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70674C-3E61-40F1-AA05-B41AB8E64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F27618-6457-4E08-A4E9-CBAE28F281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89DCF7-7FAE-4A2A-B7D6-4C36D7126A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5F47E8-D267-4960-B74D-50F60E85D2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7700E0-4F3E-47A8-81A5-7DDCD9A647C8}"/>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8" name="Footer Placeholder 7">
            <a:extLst>
              <a:ext uri="{FF2B5EF4-FFF2-40B4-BE49-F238E27FC236}">
                <a16:creationId xmlns:a16="http://schemas.microsoft.com/office/drawing/2014/main" id="{D262394A-8332-409D-93CA-496843A781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E42BE8-F3F5-4936-A89E-CDB6626F0D0F}"/>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1539800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16BF-FB60-4E06-BF19-11340C185C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9FD629-D6C6-4416-9D03-A829B09A0B31}"/>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4" name="Footer Placeholder 3">
            <a:extLst>
              <a:ext uri="{FF2B5EF4-FFF2-40B4-BE49-F238E27FC236}">
                <a16:creationId xmlns:a16="http://schemas.microsoft.com/office/drawing/2014/main" id="{389E862D-6D79-40DE-9640-89AC637844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6614DB-9F80-4AEC-9D4E-514A3903C671}"/>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881687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CBFE67-4602-46E1-A419-B73F6161BC4B}"/>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3" name="Footer Placeholder 2">
            <a:extLst>
              <a:ext uri="{FF2B5EF4-FFF2-40B4-BE49-F238E27FC236}">
                <a16:creationId xmlns:a16="http://schemas.microsoft.com/office/drawing/2014/main" id="{4522ADE8-CE56-4513-B72C-D657169F8F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25AB07-6CE5-479B-BAF5-4AF4431A983D}"/>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4493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1688" y="279908"/>
            <a:ext cx="1089152" cy="509016"/>
          </a:xfrm>
          <a:prstGeom prst="rect">
            <a:avLst/>
          </a:prstGeom>
        </p:spPr>
      </p:pic>
      <p:sp>
        <p:nvSpPr>
          <p:cNvPr id="9" name="Rectangle 8"/>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Content Placeholder 19"/>
          <p:cNvSpPr>
            <a:spLocks noGrp="1"/>
          </p:cNvSpPr>
          <p:nvPr>
            <p:ph sz="quarter" idx="10" hasCustomPrompt="1"/>
          </p:nvPr>
        </p:nvSpPr>
        <p:spPr>
          <a:xfrm>
            <a:off x="609600" y="5025460"/>
            <a:ext cx="9082693" cy="959925"/>
          </a:xfrm>
        </p:spPr>
        <p:txBody>
          <a:bodyPr anchor="b">
            <a:noAutofit/>
          </a:bodyPr>
          <a:lstStyle>
            <a:lvl1pPr marL="0" indent="0">
              <a:buFontTx/>
              <a:buNone/>
              <a:defRPr sz="3733">
                <a:solidFill>
                  <a:schemeClr val="bg1"/>
                </a:solidFill>
              </a:defRPr>
            </a:lvl1pPr>
          </a:lstStyle>
          <a:p>
            <a:pPr lvl="0"/>
            <a:r>
              <a:rPr lang="en-US" dirty="0"/>
              <a:t>Sub heading</a:t>
            </a:r>
          </a:p>
        </p:txBody>
      </p:sp>
      <p:sp>
        <p:nvSpPr>
          <p:cNvPr id="18" name="Title 1"/>
          <p:cNvSpPr>
            <a:spLocks noGrp="1"/>
          </p:cNvSpPr>
          <p:nvPr>
            <p:ph type="title"/>
          </p:nvPr>
        </p:nvSpPr>
        <p:spPr>
          <a:xfrm>
            <a:off x="633101" y="1402939"/>
            <a:ext cx="9059192" cy="3622520"/>
          </a:xfrm>
        </p:spPr>
        <p:txBody>
          <a:bodyPr anchor="t">
            <a:noAutofit/>
          </a:bodyPr>
          <a:lstStyle>
            <a:lvl1pPr>
              <a:defRPr sz="8800">
                <a:solidFill>
                  <a:schemeClr val="bg1"/>
                </a:solidFill>
              </a:defRPr>
            </a:lvl1pPr>
          </a:lstStyle>
          <a:p>
            <a:r>
              <a:rPr lang="en-US"/>
              <a:t>Click to edit Master title style</a:t>
            </a:r>
            <a:endParaRPr lang="en-US" dirty="0"/>
          </a:p>
        </p:txBody>
      </p:sp>
      <p:sp>
        <p:nvSpPr>
          <p:cNvPr id="19" name="Date Placeholder 3"/>
          <p:cNvSpPr txBox="1">
            <a:spLocks/>
          </p:cNvSpPr>
          <p:nvPr userDrawn="1"/>
        </p:nvSpPr>
        <p:spPr>
          <a:xfrm>
            <a:off x="609600" y="5985384"/>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dirty="0">
              <a:solidFill>
                <a:schemeClr val="bg1"/>
              </a:solidFill>
            </a:endParaRPr>
          </a:p>
        </p:txBody>
      </p:sp>
      <p:sp>
        <p:nvSpPr>
          <p:cNvPr id="10" name="Content Placeholder 19"/>
          <p:cNvSpPr>
            <a:spLocks noGrp="1"/>
          </p:cNvSpPr>
          <p:nvPr>
            <p:ph sz="quarter" idx="11" hasCustomPrompt="1"/>
          </p:nvPr>
        </p:nvSpPr>
        <p:spPr>
          <a:xfrm>
            <a:off x="609602" y="5985385"/>
            <a:ext cx="5813287" cy="361031"/>
          </a:xfrm>
        </p:spPr>
        <p:txBody>
          <a:bodyPr anchor="b">
            <a:noAutofit/>
          </a:bodyPr>
          <a:lstStyle>
            <a:lvl1pPr marL="0" indent="0">
              <a:buFontTx/>
              <a:buNone/>
              <a:defRPr sz="1867">
                <a:solidFill>
                  <a:schemeClr val="bg1"/>
                </a:solidFill>
              </a:defRPr>
            </a:lvl1pPr>
          </a:lstStyle>
          <a:p>
            <a:pPr lvl="0"/>
            <a:r>
              <a:rPr lang="en-US" dirty="0"/>
              <a:t>Insert date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48479" y="5303268"/>
            <a:ext cx="1627632" cy="127280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4043" y="384583"/>
            <a:ext cx="1480732" cy="1171200"/>
          </a:xfrm>
          <a:prstGeom prst="rect">
            <a:avLst/>
          </a:prstGeom>
        </p:spPr>
      </p:pic>
    </p:spTree>
    <p:extLst>
      <p:ext uri="{BB962C8B-B14F-4D97-AF65-F5344CB8AC3E}">
        <p14:creationId xmlns:p14="http://schemas.microsoft.com/office/powerpoint/2010/main" val="1999949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92FC-0E3C-489A-8C0C-CCD51F43A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804A8-0869-499F-99D4-258E060D41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E10E5C-E74B-419B-A159-998720918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D8F9C-4216-4BBB-887E-D58A044EA7C0}"/>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6" name="Footer Placeholder 5">
            <a:extLst>
              <a:ext uri="{FF2B5EF4-FFF2-40B4-BE49-F238E27FC236}">
                <a16:creationId xmlns:a16="http://schemas.microsoft.com/office/drawing/2014/main" id="{8BC6DA1E-AF3E-4F3F-BB6C-E431C42261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0403E5-8DE1-435A-BE16-645DC380F39B}"/>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648496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9C2E-5859-415E-B4C3-C04C48872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EBF8EA-0C0F-49D2-8BF7-B763BABC57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D18B0B-6015-4E1A-AC5C-823F9979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AC0B2-20D7-4D72-A6A3-0B615F29C0FE}"/>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6" name="Footer Placeholder 5">
            <a:extLst>
              <a:ext uri="{FF2B5EF4-FFF2-40B4-BE49-F238E27FC236}">
                <a16:creationId xmlns:a16="http://schemas.microsoft.com/office/drawing/2014/main" id="{C12C0D79-B93E-45AC-8B3A-9A1F10F140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C41553-764E-46F2-AB97-B82D5D41AE6B}"/>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55764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390A-C424-4621-9857-979FC8B889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A6510E-1DB6-47FA-8C7E-531CA59A34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D5EEC-87BA-4734-A942-540D80699F2E}"/>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5" name="Footer Placeholder 4">
            <a:extLst>
              <a:ext uri="{FF2B5EF4-FFF2-40B4-BE49-F238E27FC236}">
                <a16:creationId xmlns:a16="http://schemas.microsoft.com/office/drawing/2014/main" id="{3F293F26-F122-49E7-AF8F-7C274B1441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098A2C-E0C2-4C3F-A12F-8C1420D40DC2}"/>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1649720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95616-88D4-4D0C-894B-61032AE7DF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397D82-D184-4F1D-90C9-527B5D71EB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B782A3-8DE7-46BF-AACD-92A22FE9716A}"/>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5" name="Footer Placeholder 4">
            <a:extLst>
              <a:ext uri="{FF2B5EF4-FFF2-40B4-BE49-F238E27FC236}">
                <a16:creationId xmlns:a16="http://schemas.microsoft.com/office/drawing/2014/main" id="{62F5AF29-12FD-4F18-A0DD-D7154C81E1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F65E9C-F5A6-4606-A10F-3298DC053974}"/>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1705543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endParaRPr lang="en-US" dirty="0"/>
          </a:p>
        </p:txBody>
      </p:sp>
      <p:sp>
        <p:nvSpPr>
          <p:cNvPr id="7" name="TextBox 6">
            <a:extLst>
              <a:ext uri="{FF2B5EF4-FFF2-40B4-BE49-F238E27FC236}">
                <a16:creationId xmlns:a16="http://schemas.microsoft.com/office/drawing/2014/main" id="{5F862A8F-7991-4942-B5B3-B9AE7C2473A9}"/>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9" name="Picture 8" descr="A picture containing clipart&#10;&#10;Description generated with very high confidence">
            <a:extLst>
              <a:ext uri="{FF2B5EF4-FFF2-40B4-BE49-F238E27FC236}">
                <a16:creationId xmlns:a16="http://schemas.microsoft.com/office/drawing/2014/main" id="{25F99EC5-669C-41CF-BAD1-74FC9A2D1F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223250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928104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622573" y="6499477"/>
            <a:ext cx="497188" cy="295276"/>
          </a:xfrm>
          <a:prstGeom prst="rect">
            <a:avLst/>
          </a:prstGeom>
        </p:spPr>
        <p:txBody>
          <a:bodyPr/>
          <a:lstStyle>
            <a:lvl1pPr algn="l">
              <a:defRPr sz="1600">
                <a:solidFill>
                  <a:schemeClr val="accent6"/>
                </a:solidFill>
                <a:latin typeface="Arial Narrow" panose="020B0606020202030204" pitchFamily="34" charset="0"/>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609602" y="1680294"/>
            <a:ext cx="11012969" cy="4881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219417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168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874431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5750" y="365911"/>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370688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35545" y="5164422"/>
            <a:ext cx="1225296" cy="1338749"/>
          </a:xfrm>
          <a:prstGeom prst="rect">
            <a:avLst/>
          </a:prstGeom>
        </p:spPr>
      </p:pic>
      <p:sp>
        <p:nvSpPr>
          <p:cNvPr id="8" name="Content Placeholder 19"/>
          <p:cNvSpPr>
            <a:spLocks noGrp="1"/>
          </p:cNvSpPr>
          <p:nvPr>
            <p:ph sz="quarter" idx="10" hasCustomPrompt="1"/>
          </p:nvPr>
        </p:nvSpPr>
        <p:spPr>
          <a:xfrm>
            <a:off x="812800" y="4413336"/>
            <a:ext cx="9082693" cy="514019"/>
          </a:xfrm>
        </p:spPr>
        <p:txBody>
          <a:bodyPr>
            <a:normAutofit/>
          </a:bodyPr>
          <a:lstStyle>
            <a:lvl1pPr marL="0" indent="0">
              <a:buFontTx/>
              <a:buNone/>
              <a:defRPr sz="24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812800" y="1837998"/>
            <a:ext cx="9481749" cy="2446873"/>
          </a:xfrm>
        </p:spPr>
        <p:txBody>
          <a:bodyPr>
            <a:normAutofit/>
          </a:bodyPr>
          <a:lstStyle>
            <a:lvl1pPr marL="0" indent="0">
              <a:buFontTx/>
              <a:buNone/>
              <a:defRPr sz="4800">
                <a:solidFill>
                  <a:schemeClr val="bg1"/>
                </a:solidFill>
                <a:latin typeface="Arial"/>
                <a:cs typeface="Arial"/>
              </a:defRPr>
            </a:lvl1pPr>
          </a:lstStyle>
          <a:p>
            <a:r>
              <a:rPr lang="en-GB" sz="4800" b="0" dirty="0">
                <a:solidFill>
                  <a:schemeClr val="bg1"/>
                </a:solidFill>
                <a:latin typeface="+mn-lt"/>
                <a:cs typeface="Arial"/>
              </a:rPr>
              <a:t>“You can use this slide to pull out a quote. Use point size 36.”</a:t>
            </a:r>
            <a:endParaRPr lang="en-US" sz="4800" b="0" dirty="0">
              <a:solidFill>
                <a:schemeClr val="bg1"/>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24043" y="384583"/>
            <a:ext cx="1480732" cy="1171200"/>
          </a:xfrm>
          <a:prstGeom prst="rect">
            <a:avLst/>
          </a:prstGeom>
        </p:spPr>
      </p:pic>
    </p:spTree>
    <p:extLst>
      <p:ext uri="{BB962C8B-B14F-4D97-AF65-F5344CB8AC3E}">
        <p14:creationId xmlns:p14="http://schemas.microsoft.com/office/powerpoint/2010/main" val="1709915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FB0B45-EB10-4946-9125-120FB311E8D6}" type="datetimeFigureOut">
              <a:rPr lang="en-GB" smtClean="0"/>
              <a:t>08/12/2020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D2479E-2E75-4A9A-8EE9-016F4F034636}" type="slidenum">
              <a:rPr lang="en-GB" smtClean="0"/>
              <a:t>‹#›</a:t>
            </a:fld>
            <a:endParaRPr lang="en-GB"/>
          </a:p>
        </p:txBody>
      </p:sp>
    </p:spTree>
    <p:extLst>
      <p:ext uri="{BB962C8B-B14F-4D97-AF65-F5344CB8AC3E}">
        <p14:creationId xmlns:p14="http://schemas.microsoft.com/office/powerpoint/2010/main" val="460850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633101" y="1402939"/>
            <a:ext cx="9059192" cy="3622520"/>
          </a:xfrm>
        </p:spPr>
        <p:txBody>
          <a:bodyPr anchor="t">
            <a:noAutofit/>
          </a:bodyPr>
          <a:lstStyle>
            <a:lvl1pPr>
              <a:defRPr sz="6600"/>
            </a:lvl1pPr>
          </a:lstStyle>
          <a:p>
            <a:r>
              <a:rPr lang="en-US"/>
              <a:t>Click to edit Master title style</a:t>
            </a:r>
            <a:endParaRPr lang="en-US" dirty="0"/>
          </a:p>
        </p:txBody>
      </p:sp>
      <p:sp>
        <p:nvSpPr>
          <p:cNvPr id="20" name="Content Placeholder 19"/>
          <p:cNvSpPr>
            <a:spLocks noGrp="1"/>
          </p:cNvSpPr>
          <p:nvPr>
            <p:ph sz="quarter" idx="10" hasCustomPrompt="1"/>
          </p:nvPr>
        </p:nvSpPr>
        <p:spPr>
          <a:xfrm>
            <a:off x="609600" y="5025462"/>
            <a:ext cx="9082693" cy="959925"/>
          </a:xfrm>
        </p:spPr>
        <p:txBody>
          <a:bodyPr anchor="b">
            <a:noAutofit/>
          </a:bodyPr>
          <a:lstStyle>
            <a:lvl1pPr marL="0" indent="0">
              <a:buFontTx/>
              <a:buNone/>
              <a:defRPr sz="2400">
                <a:solidFill>
                  <a:srgbClr val="00ADC6"/>
                </a:solidFill>
              </a:defRPr>
            </a:lvl1pPr>
          </a:lstStyle>
          <a:p>
            <a:pPr lvl="0"/>
            <a:r>
              <a:rPr lang="en-US" dirty="0"/>
              <a:t>Sub heading</a:t>
            </a:r>
          </a:p>
        </p:txBody>
      </p:sp>
      <p:sp>
        <p:nvSpPr>
          <p:cNvPr id="7" name="Content Placeholder 19"/>
          <p:cNvSpPr>
            <a:spLocks noGrp="1"/>
          </p:cNvSpPr>
          <p:nvPr>
            <p:ph sz="quarter" idx="11" hasCustomPrompt="1"/>
          </p:nvPr>
        </p:nvSpPr>
        <p:spPr>
          <a:xfrm>
            <a:off x="609603" y="5985387"/>
            <a:ext cx="5813287" cy="361031"/>
          </a:xfrm>
        </p:spPr>
        <p:txBody>
          <a:bodyPr anchor="b">
            <a:noAutofit/>
          </a:bodyPr>
          <a:lstStyle>
            <a:lvl1pPr marL="0" indent="0">
              <a:buFontTx/>
              <a:buNone/>
              <a:defRPr sz="1400">
                <a:solidFill>
                  <a:srgbClr val="00ADC6"/>
                </a:solidFill>
              </a:defRPr>
            </a:lvl1pPr>
          </a:lstStyle>
          <a:p>
            <a:pPr lvl="0"/>
            <a:r>
              <a:rPr lang="en-US" dirty="0"/>
              <a:t>Insert date</a:t>
            </a:r>
          </a:p>
        </p:txBody>
      </p:sp>
    </p:spTree>
    <p:extLst>
      <p:ext uri="{BB962C8B-B14F-4D97-AF65-F5344CB8AC3E}">
        <p14:creationId xmlns:p14="http://schemas.microsoft.com/office/powerpoint/2010/main" val="1777742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1688" y="279908"/>
            <a:ext cx="1089152" cy="509016"/>
          </a:xfrm>
          <a:prstGeom prst="rect">
            <a:avLst/>
          </a:prstGeom>
        </p:spPr>
      </p:pic>
      <p:sp>
        <p:nvSpPr>
          <p:cNvPr id="9" name="Rectangle 8"/>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19"/>
          <p:cNvSpPr>
            <a:spLocks noGrp="1"/>
          </p:cNvSpPr>
          <p:nvPr>
            <p:ph sz="quarter" idx="10" hasCustomPrompt="1"/>
          </p:nvPr>
        </p:nvSpPr>
        <p:spPr>
          <a:xfrm>
            <a:off x="609600" y="5025462"/>
            <a:ext cx="9082693"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633101" y="1402939"/>
            <a:ext cx="9059192" cy="3622520"/>
          </a:xfrm>
        </p:spPr>
        <p:txBody>
          <a:bodyPr anchor="t">
            <a:noAutofit/>
          </a:bodyPr>
          <a:lstStyle>
            <a:lvl1pPr>
              <a:defRPr sz="6600">
                <a:solidFill>
                  <a:schemeClr val="bg1"/>
                </a:solidFill>
              </a:defRPr>
            </a:lvl1pPr>
          </a:lstStyle>
          <a:p>
            <a:r>
              <a:rPr lang="en-US"/>
              <a:t>Click to edit Master title style</a:t>
            </a:r>
            <a:endParaRPr lang="en-US" dirty="0"/>
          </a:p>
        </p:txBody>
      </p:sp>
      <p:sp>
        <p:nvSpPr>
          <p:cNvPr id="19" name="Date Placeholder 3"/>
          <p:cNvSpPr txBox="1">
            <a:spLocks/>
          </p:cNvSpPr>
          <p:nvPr userDrawn="1"/>
        </p:nvSpPr>
        <p:spPr>
          <a:xfrm>
            <a:off x="609600" y="5985386"/>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0" name="Content Placeholder 19"/>
          <p:cNvSpPr>
            <a:spLocks noGrp="1"/>
          </p:cNvSpPr>
          <p:nvPr>
            <p:ph sz="quarter" idx="11" hasCustomPrompt="1"/>
          </p:nvPr>
        </p:nvSpPr>
        <p:spPr>
          <a:xfrm>
            <a:off x="609603" y="5985387"/>
            <a:ext cx="5813287" cy="361031"/>
          </a:xfrm>
        </p:spPr>
        <p:txBody>
          <a:bodyPr anchor="b">
            <a:noAutofit/>
          </a:bodyPr>
          <a:lstStyle>
            <a:lvl1pPr marL="0" indent="0">
              <a:buFontTx/>
              <a:buNone/>
              <a:defRPr sz="1400">
                <a:solidFill>
                  <a:schemeClr val="bg1"/>
                </a:solidFill>
              </a:defRPr>
            </a:lvl1pPr>
          </a:lstStyle>
          <a:p>
            <a:pPr lvl="0"/>
            <a:r>
              <a:rPr lang="en-US" dirty="0"/>
              <a:t>Insert date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48479" y="5303268"/>
            <a:ext cx="1627632" cy="127280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4043" y="384583"/>
            <a:ext cx="1480732" cy="1171200"/>
          </a:xfrm>
          <a:prstGeom prst="rect">
            <a:avLst/>
          </a:prstGeom>
        </p:spPr>
      </p:pic>
    </p:spTree>
    <p:extLst>
      <p:ext uri="{BB962C8B-B14F-4D97-AF65-F5344CB8AC3E}">
        <p14:creationId xmlns:p14="http://schemas.microsoft.com/office/powerpoint/2010/main" val="2700039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35545" y="5164424"/>
            <a:ext cx="1225296" cy="1338749"/>
          </a:xfrm>
          <a:prstGeom prst="rect">
            <a:avLst/>
          </a:prstGeom>
        </p:spPr>
      </p:pic>
      <p:sp>
        <p:nvSpPr>
          <p:cNvPr id="8" name="Content Placeholder 19"/>
          <p:cNvSpPr>
            <a:spLocks noGrp="1"/>
          </p:cNvSpPr>
          <p:nvPr>
            <p:ph sz="quarter" idx="10" hasCustomPrompt="1"/>
          </p:nvPr>
        </p:nvSpPr>
        <p:spPr>
          <a:xfrm>
            <a:off x="812800" y="4413338"/>
            <a:ext cx="9082693"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812800" y="1838000"/>
            <a:ext cx="9481749"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24043" y="384583"/>
            <a:ext cx="1480732" cy="1171200"/>
          </a:xfrm>
          <a:prstGeom prst="rect">
            <a:avLst/>
          </a:prstGeom>
        </p:spPr>
      </p:pic>
    </p:spTree>
    <p:extLst>
      <p:ext uri="{BB962C8B-B14F-4D97-AF65-F5344CB8AC3E}">
        <p14:creationId xmlns:p14="http://schemas.microsoft.com/office/powerpoint/2010/main" val="1963723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5" y="1680296"/>
            <a:ext cx="9554249" cy="4874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5" y="749914"/>
            <a:ext cx="9809087" cy="667725"/>
          </a:xfrm>
        </p:spPr>
        <p:txBody>
          <a:bodyPr/>
          <a:lstStyle/>
          <a:p>
            <a:r>
              <a:rPr lang="en-US"/>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48479" y="5281784"/>
            <a:ext cx="1627632" cy="1272808"/>
          </a:xfrm>
          <a:prstGeom prst="rect">
            <a:avLst/>
          </a:prstGeom>
        </p:spPr>
      </p:pic>
      <p:sp>
        <p:nvSpPr>
          <p:cNvPr id="5" name="Rectangle 4">
            <a:extLst>
              <a:ext uri="{FF2B5EF4-FFF2-40B4-BE49-F238E27FC236}">
                <a16:creationId xmlns:a16="http://schemas.microsoft.com/office/drawing/2014/main" id="{8D24006D-88D5-49B9-B1E8-9206D4C08B70}"/>
              </a:ext>
            </a:extLst>
          </p:cNvPr>
          <p:cNvSpPr/>
          <p:nvPr userDrawn="1"/>
        </p:nvSpPr>
        <p:spPr>
          <a:xfrm>
            <a:off x="10163852" y="6324805"/>
            <a:ext cx="466794" cy="369332"/>
          </a:xfrm>
          <a:prstGeom prst="rect">
            <a:avLst/>
          </a:prstGeom>
        </p:spPr>
        <p:txBody>
          <a:bodyPr wrap="none">
            <a:spAutoFit/>
          </a:bodyPr>
          <a:lstStyle/>
          <a:p>
            <a:fld id="{67DE7D0A-5CC0-CD4F-AD63-02ED5F8284D6}" type="slidenum">
              <a:rPr kumimoji="0" lang="en-US" sz="18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GB" sz="1800" dirty="0"/>
          </a:p>
        </p:txBody>
      </p:sp>
    </p:spTree>
    <p:extLst>
      <p:ext uri="{BB962C8B-B14F-4D97-AF65-F5344CB8AC3E}">
        <p14:creationId xmlns:p14="http://schemas.microsoft.com/office/powerpoint/2010/main" val="733037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622574" y="6499477"/>
            <a:ext cx="497188" cy="295276"/>
          </a:xfrm>
          <a:prstGeom prst="rect">
            <a:avLst/>
          </a:prstGeom>
        </p:spPr>
        <p:txBody>
          <a:bodyPr/>
          <a:lstStyle>
            <a:lvl1pPr algn="l">
              <a:defRPr sz="1200">
                <a:solidFill>
                  <a:schemeClr val="accent6"/>
                </a:solidFill>
                <a:latin typeface="Arial Narrow" panose="020B0606020202030204" pitchFamily="34" charset="0"/>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609603" y="1680294"/>
            <a:ext cx="11012969" cy="4881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080193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005EB8"/>
        </a:solidFill>
        <a:effectLst/>
      </p:bgPr>
    </p:bg>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1688" y="279908"/>
            <a:ext cx="1089152" cy="509016"/>
          </a:xfrm>
          <a:prstGeom prst="rect">
            <a:avLst/>
          </a:prstGeom>
        </p:spPr>
      </p:pic>
      <p:sp>
        <p:nvSpPr>
          <p:cNvPr id="9" name="Rectangle 8"/>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33101" y="1402939"/>
            <a:ext cx="9059192" cy="3622520"/>
          </a:xfrm>
        </p:spPr>
        <p:txBody>
          <a:bodyPr anchor="t">
            <a:noAutofit/>
          </a:bodyPr>
          <a:lstStyle>
            <a:lvl1pPr>
              <a:defRPr sz="6600">
                <a:solidFill>
                  <a:schemeClr val="bg1"/>
                </a:solidFill>
              </a:defRPr>
            </a:lvl1pPr>
          </a:lstStyle>
          <a:p>
            <a:br>
              <a:rPr lang="en-GB" dirty="0"/>
            </a:br>
            <a:r>
              <a:rPr lang="en-GB" dirty="0"/>
              <a:t>SPARE SLIDES</a:t>
            </a:r>
            <a:endParaRPr lang="en-US" dirty="0"/>
          </a:p>
        </p:txBody>
      </p:sp>
      <p:sp>
        <p:nvSpPr>
          <p:cNvPr id="19" name="Date Placeholder 3"/>
          <p:cNvSpPr txBox="1">
            <a:spLocks/>
          </p:cNvSpPr>
          <p:nvPr userDrawn="1"/>
        </p:nvSpPr>
        <p:spPr>
          <a:xfrm>
            <a:off x="609600" y="5985386"/>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48479" y="5303268"/>
            <a:ext cx="1627632" cy="127280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4043" y="384583"/>
            <a:ext cx="1480732" cy="1171200"/>
          </a:xfrm>
          <a:prstGeom prst="rect">
            <a:avLst/>
          </a:prstGeom>
        </p:spPr>
      </p:pic>
    </p:spTree>
    <p:extLst>
      <p:ext uri="{BB962C8B-B14F-4D97-AF65-F5344CB8AC3E}">
        <p14:creationId xmlns:p14="http://schemas.microsoft.com/office/powerpoint/2010/main" val="956085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9"/>
            <a:ext cx="9144000" cy="601111"/>
          </a:xfrm>
        </p:spPr>
        <p:txBody>
          <a:bodyPr anchor="b">
            <a:normAutofit/>
          </a:bodyPr>
          <a:lstStyle>
            <a:lvl1pPr algn="l">
              <a:defRPr sz="27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70"/>
            <a:ext cx="9144000" cy="466379"/>
          </a:xfrm>
        </p:spPr>
        <p:txBody>
          <a:bodyPr>
            <a:normAutofit/>
          </a:bodyPr>
          <a:lstStyle>
            <a:lvl1pPr marL="0" indent="0" algn="l">
              <a:buNone/>
              <a:defRPr sz="1350">
                <a:solidFill>
                  <a:srgbClr val="005EB8"/>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spcAft>
                <a:spcPts val="0"/>
              </a:spcAft>
            </a:pPr>
            <a:r>
              <a:rPr lang="en-GB" sz="135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6213680"/>
            <a:ext cx="12211879" cy="413293"/>
          </a:xfrm>
          <a:prstGeom prst="rect">
            <a:avLst/>
          </a:prstGeom>
        </p:spPr>
      </p:pic>
    </p:spTree>
    <p:extLst>
      <p:ext uri="{BB962C8B-B14F-4D97-AF65-F5344CB8AC3E}">
        <p14:creationId xmlns:p14="http://schemas.microsoft.com/office/powerpoint/2010/main" val="1504580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5750" y="365911"/>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090230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4F8EE-A22E-4701-ABDC-BC2297F0F958}"/>
              </a:ext>
            </a:extLst>
          </p:cNvPr>
          <p:cNvSpPr>
            <a:spLocks noGrp="1"/>
          </p:cNvSpPr>
          <p:nvPr>
            <p:ph type="dt" sz="half" idx="10"/>
          </p:nvPr>
        </p:nvSpPr>
        <p:spPr/>
        <p:txBody>
          <a:bodyPr/>
          <a:lstStyle/>
          <a:p>
            <a:fld id="{DE2B9A76-6886-4521-A427-E9DD3F86BAA3}" type="datetimeFigureOut">
              <a:rPr lang="en-GB" smtClean="0"/>
              <a:t>08/12/2020</a:t>
            </a:fld>
            <a:endParaRPr lang="en-GB"/>
          </a:p>
        </p:txBody>
      </p:sp>
      <p:sp>
        <p:nvSpPr>
          <p:cNvPr id="3" name="Footer Placeholder 2">
            <a:extLst>
              <a:ext uri="{FF2B5EF4-FFF2-40B4-BE49-F238E27FC236}">
                <a16:creationId xmlns:a16="http://schemas.microsoft.com/office/drawing/2014/main" id="{AB0B9653-8E51-4A2A-A4E5-0A1026097C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5650FF-8F67-44C7-AC20-715C2D55AD13}"/>
              </a:ext>
            </a:extLst>
          </p:cNvPr>
          <p:cNvSpPr>
            <a:spLocks noGrp="1"/>
          </p:cNvSpPr>
          <p:nvPr>
            <p:ph type="sldNum" sz="quarter" idx="12"/>
          </p:nvPr>
        </p:nvSpPr>
        <p:spPr/>
        <p:txBody>
          <a:bodyPr/>
          <a:lstStyle/>
          <a:p>
            <a:fld id="{DA6B8FC1-1043-4242-97A9-16943740D666}" type="slidenum">
              <a:rPr lang="en-GB" smtClean="0"/>
              <a:t>‹#›</a:t>
            </a:fld>
            <a:endParaRPr lang="en-GB"/>
          </a:p>
        </p:txBody>
      </p:sp>
    </p:spTree>
    <p:extLst>
      <p:ext uri="{BB962C8B-B14F-4D97-AF65-F5344CB8AC3E}">
        <p14:creationId xmlns:p14="http://schemas.microsoft.com/office/powerpoint/2010/main" val="230842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4" y="1680294"/>
            <a:ext cx="9554249" cy="4874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3" y="749912"/>
            <a:ext cx="9809087" cy="667725"/>
          </a:xfrm>
        </p:spPr>
        <p:txBody>
          <a:bodyPr/>
          <a:lstStyle/>
          <a:p>
            <a:r>
              <a:rPr lang="en-US"/>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48479" y="5281784"/>
            <a:ext cx="1627632" cy="1272808"/>
          </a:xfrm>
          <a:prstGeom prst="rect">
            <a:avLst/>
          </a:prstGeom>
        </p:spPr>
      </p:pic>
      <p:sp>
        <p:nvSpPr>
          <p:cNvPr id="5" name="Rectangle 4">
            <a:extLst>
              <a:ext uri="{FF2B5EF4-FFF2-40B4-BE49-F238E27FC236}">
                <a16:creationId xmlns:a16="http://schemas.microsoft.com/office/drawing/2014/main" id="{8D24006D-88D5-49B9-B1E8-9206D4C08B70}"/>
              </a:ext>
            </a:extLst>
          </p:cNvPr>
          <p:cNvSpPr/>
          <p:nvPr userDrawn="1"/>
        </p:nvSpPr>
        <p:spPr>
          <a:xfrm>
            <a:off x="10163852" y="6324805"/>
            <a:ext cx="561372" cy="461665"/>
          </a:xfrm>
          <a:prstGeom prst="rect">
            <a:avLst/>
          </a:prstGeom>
        </p:spPr>
        <p:txBody>
          <a:bodyPr wrap="none">
            <a:spAutoFit/>
          </a:bodyPr>
          <a:lstStyle/>
          <a:p>
            <a:fld id="{67DE7D0A-5CC0-CD4F-AD63-02ED5F8284D6}" type="slidenum">
              <a:rPr kumimoji="0" lang="en-US" sz="2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GB" sz="2400" dirty="0"/>
          </a:p>
        </p:txBody>
      </p:sp>
    </p:spTree>
    <p:extLst>
      <p:ext uri="{BB962C8B-B14F-4D97-AF65-F5344CB8AC3E}">
        <p14:creationId xmlns:p14="http://schemas.microsoft.com/office/powerpoint/2010/main" val="659736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52972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633101" y="1402939"/>
            <a:ext cx="9059192" cy="3622520"/>
          </a:xfrm>
        </p:spPr>
        <p:txBody>
          <a:bodyPr anchor="t">
            <a:noAutofit/>
          </a:bodyPr>
          <a:lstStyle>
            <a:lvl1pPr>
              <a:defRPr sz="8800"/>
            </a:lvl1pPr>
          </a:lstStyle>
          <a:p>
            <a:r>
              <a:rPr lang="en-US"/>
              <a:t>Click to edit Master title style</a:t>
            </a:r>
            <a:endParaRPr lang="en-US" dirty="0"/>
          </a:p>
        </p:txBody>
      </p:sp>
      <p:sp>
        <p:nvSpPr>
          <p:cNvPr id="20" name="Content Placeholder 19"/>
          <p:cNvSpPr>
            <a:spLocks noGrp="1"/>
          </p:cNvSpPr>
          <p:nvPr>
            <p:ph sz="quarter" idx="10" hasCustomPrompt="1"/>
          </p:nvPr>
        </p:nvSpPr>
        <p:spPr>
          <a:xfrm>
            <a:off x="609600" y="5025460"/>
            <a:ext cx="9082693" cy="959925"/>
          </a:xfrm>
        </p:spPr>
        <p:txBody>
          <a:bodyPr anchor="b">
            <a:noAutofit/>
          </a:bodyPr>
          <a:lstStyle>
            <a:lvl1pPr marL="0" indent="0">
              <a:buFontTx/>
              <a:buNone/>
              <a:defRPr sz="3200">
                <a:solidFill>
                  <a:srgbClr val="00ADC6"/>
                </a:solidFill>
              </a:defRPr>
            </a:lvl1pPr>
          </a:lstStyle>
          <a:p>
            <a:pPr lvl="0"/>
            <a:r>
              <a:rPr lang="en-US" dirty="0"/>
              <a:t>Sub heading</a:t>
            </a:r>
          </a:p>
        </p:txBody>
      </p:sp>
      <p:sp>
        <p:nvSpPr>
          <p:cNvPr id="7" name="Content Placeholder 19"/>
          <p:cNvSpPr>
            <a:spLocks noGrp="1"/>
          </p:cNvSpPr>
          <p:nvPr>
            <p:ph sz="quarter" idx="11" hasCustomPrompt="1"/>
          </p:nvPr>
        </p:nvSpPr>
        <p:spPr>
          <a:xfrm>
            <a:off x="609602" y="5985385"/>
            <a:ext cx="5813287" cy="361031"/>
          </a:xfrm>
        </p:spPr>
        <p:txBody>
          <a:bodyPr anchor="b">
            <a:noAutofit/>
          </a:bodyPr>
          <a:lstStyle>
            <a:lvl1pPr marL="0" indent="0">
              <a:buFontTx/>
              <a:buNone/>
              <a:defRPr sz="1867">
                <a:solidFill>
                  <a:srgbClr val="00ADC6"/>
                </a:solidFill>
              </a:defRPr>
            </a:lvl1pPr>
          </a:lstStyle>
          <a:p>
            <a:pPr lvl="0"/>
            <a:r>
              <a:rPr lang="en-US" dirty="0"/>
              <a:t>Insert date</a:t>
            </a:r>
          </a:p>
        </p:txBody>
      </p:sp>
    </p:spTree>
    <p:extLst>
      <p:ext uri="{BB962C8B-B14F-4D97-AF65-F5344CB8AC3E}">
        <p14:creationId xmlns:p14="http://schemas.microsoft.com/office/powerpoint/2010/main" val="3211367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1688" y="279908"/>
            <a:ext cx="1089152" cy="509016"/>
          </a:xfrm>
          <a:prstGeom prst="rect">
            <a:avLst/>
          </a:prstGeom>
        </p:spPr>
      </p:pic>
      <p:sp>
        <p:nvSpPr>
          <p:cNvPr id="9" name="Rectangle 8"/>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Content Placeholder 19"/>
          <p:cNvSpPr>
            <a:spLocks noGrp="1"/>
          </p:cNvSpPr>
          <p:nvPr>
            <p:ph sz="quarter" idx="10" hasCustomPrompt="1"/>
          </p:nvPr>
        </p:nvSpPr>
        <p:spPr>
          <a:xfrm>
            <a:off x="609600" y="5025460"/>
            <a:ext cx="9082693" cy="959925"/>
          </a:xfrm>
        </p:spPr>
        <p:txBody>
          <a:bodyPr anchor="b">
            <a:noAutofit/>
          </a:bodyPr>
          <a:lstStyle>
            <a:lvl1pPr marL="0" indent="0">
              <a:buFontTx/>
              <a:buNone/>
              <a:defRPr sz="3733">
                <a:solidFill>
                  <a:schemeClr val="bg1"/>
                </a:solidFill>
              </a:defRPr>
            </a:lvl1pPr>
          </a:lstStyle>
          <a:p>
            <a:pPr lvl="0"/>
            <a:r>
              <a:rPr lang="en-US" dirty="0"/>
              <a:t>Sub heading</a:t>
            </a:r>
          </a:p>
        </p:txBody>
      </p:sp>
      <p:sp>
        <p:nvSpPr>
          <p:cNvPr id="18" name="Title 1"/>
          <p:cNvSpPr>
            <a:spLocks noGrp="1"/>
          </p:cNvSpPr>
          <p:nvPr>
            <p:ph type="title"/>
          </p:nvPr>
        </p:nvSpPr>
        <p:spPr>
          <a:xfrm>
            <a:off x="633101" y="1402939"/>
            <a:ext cx="9059192" cy="3622520"/>
          </a:xfrm>
        </p:spPr>
        <p:txBody>
          <a:bodyPr anchor="t">
            <a:noAutofit/>
          </a:bodyPr>
          <a:lstStyle>
            <a:lvl1pPr>
              <a:defRPr sz="8800">
                <a:solidFill>
                  <a:schemeClr val="bg1"/>
                </a:solidFill>
              </a:defRPr>
            </a:lvl1pPr>
          </a:lstStyle>
          <a:p>
            <a:r>
              <a:rPr lang="en-US"/>
              <a:t>Click to edit Master title style</a:t>
            </a:r>
            <a:endParaRPr lang="en-US" dirty="0"/>
          </a:p>
        </p:txBody>
      </p:sp>
      <p:sp>
        <p:nvSpPr>
          <p:cNvPr id="19" name="Date Placeholder 3"/>
          <p:cNvSpPr txBox="1">
            <a:spLocks/>
          </p:cNvSpPr>
          <p:nvPr userDrawn="1"/>
        </p:nvSpPr>
        <p:spPr>
          <a:xfrm>
            <a:off x="609600" y="5985384"/>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dirty="0">
              <a:solidFill>
                <a:schemeClr val="bg1"/>
              </a:solidFill>
            </a:endParaRPr>
          </a:p>
        </p:txBody>
      </p:sp>
      <p:sp>
        <p:nvSpPr>
          <p:cNvPr id="10" name="Content Placeholder 19"/>
          <p:cNvSpPr>
            <a:spLocks noGrp="1"/>
          </p:cNvSpPr>
          <p:nvPr>
            <p:ph sz="quarter" idx="11" hasCustomPrompt="1"/>
          </p:nvPr>
        </p:nvSpPr>
        <p:spPr>
          <a:xfrm>
            <a:off x="609602" y="5985385"/>
            <a:ext cx="5813287" cy="361031"/>
          </a:xfrm>
        </p:spPr>
        <p:txBody>
          <a:bodyPr anchor="b">
            <a:noAutofit/>
          </a:bodyPr>
          <a:lstStyle>
            <a:lvl1pPr marL="0" indent="0">
              <a:buFontTx/>
              <a:buNone/>
              <a:defRPr sz="1867">
                <a:solidFill>
                  <a:schemeClr val="bg1"/>
                </a:solidFill>
              </a:defRPr>
            </a:lvl1pPr>
          </a:lstStyle>
          <a:p>
            <a:pPr lvl="0"/>
            <a:r>
              <a:rPr lang="en-US" dirty="0"/>
              <a:t>Insert date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48479" y="5303268"/>
            <a:ext cx="1627632" cy="127280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4043" y="384583"/>
            <a:ext cx="1480732" cy="1171200"/>
          </a:xfrm>
          <a:prstGeom prst="rect">
            <a:avLst/>
          </a:prstGeom>
        </p:spPr>
      </p:pic>
    </p:spTree>
    <p:extLst>
      <p:ext uri="{BB962C8B-B14F-4D97-AF65-F5344CB8AC3E}">
        <p14:creationId xmlns:p14="http://schemas.microsoft.com/office/powerpoint/2010/main" val="4213062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35545" y="5164422"/>
            <a:ext cx="1225296" cy="1338749"/>
          </a:xfrm>
          <a:prstGeom prst="rect">
            <a:avLst/>
          </a:prstGeom>
        </p:spPr>
      </p:pic>
      <p:sp>
        <p:nvSpPr>
          <p:cNvPr id="8" name="Content Placeholder 19"/>
          <p:cNvSpPr>
            <a:spLocks noGrp="1"/>
          </p:cNvSpPr>
          <p:nvPr>
            <p:ph sz="quarter" idx="10" hasCustomPrompt="1"/>
          </p:nvPr>
        </p:nvSpPr>
        <p:spPr>
          <a:xfrm>
            <a:off x="812800" y="4413336"/>
            <a:ext cx="9082693" cy="514019"/>
          </a:xfrm>
        </p:spPr>
        <p:txBody>
          <a:bodyPr>
            <a:normAutofit/>
          </a:bodyPr>
          <a:lstStyle>
            <a:lvl1pPr marL="0" indent="0">
              <a:buFontTx/>
              <a:buNone/>
              <a:defRPr sz="24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812800" y="1837998"/>
            <a:ext cx="9481749" cy="2446873"/>
          </a:xfrm>
        </p:spPr>
        <p:txBody>
          <a:bodyPr>
            <a:normAutofit/>
          </a:bodyPr>
          <a:lstStyle>
            <a:lvl1pPr marL="0" indent="0">
              <a:buFontTx/>
              <a:buNone/>
              <a:defRPr sz="4800">
                <a:solidFill>
                  <a:schemeClr val="bg1"/>
                </a:solidFill>
                <a:latin typeface="Arial"/>
                <a:cs typeface="Arial"/>
              </a:defRPr>
            </a:lvl1pPr>
          </a:lstStyle>
          <a:p>
            <a:r>
              <a:rPr lang="en-GB" sz="4800" b="0" dirty="0">
                <a:solidFill>
                  <a:schemeClr val="bg1"/>
                </a:solidFill>
                <a:latin typeface="+mn-lt"/>
                <a:cs typeface="Arial"/>
              </a:rPr>
              <a:t>“You can use this slide to pull out a quote. Use point size 36.”</a:t>
            </a:r>
            <a:endParaRPr lang="en-US" sz="4800" b="0" dirty="0">
              <a:solidFill>
                <a:schemeClr val="bg1"/>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24043" y="384583"/>
            <a:ext cx="1480732" cy="1171200"/>
          </a:xfrm>
          <a:prstGeom prst="rect">
            <a:avLst/>
          </a:prstGeom>
        </p:spPr>
      </p:pic>
    </p:spTree>
    <p:extLst>
      <p:ext uri="{BB962C8B-B14F-4D97-AF65-F5344CB8AC3E}">
        <p14:creationId xmlns:p14="http://schemas.microsoft.com/office/powerpoint/2010/main" val="126506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4" y="1680294"/>
            <a:ext cx="9554249" cy="4874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3" y="749912"/>
            <a:ext cx="9809087" cy="667725"/>
          </a:xfrm>
        </p:spPr>
        <p:txBody>
          <a:bodyPr/>
          <a:lstStyle/>
          <a:p>
            <a:r>
              <a:rPr lang="en-US"/>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48479" y="5281784"/>
            <a:ext cx="1627632" cy="1272808"/>
          </a:xfrm>
          <a:prstGeom prst="rect">
            <a:avLst/>
          </a:prstGeom>
        </p:spPr>
      </p:pic>
      <p:sp>
        <p:nvSpPr>
          <p:cNvPr id="5" name="Rectangle 4">
            <a:extLst>
              <a:ext uri="{FF2B5EF4-FFF2-40B4-BE49-F238E27FC236}">
                <a16:creationId xmlns:a16="http://schemas.microsoft.com/office/drawing/2014/main" id="{8D24006D-88D5-49B9-B1E8-9206D4C08B70}"/>
              </a:ext>
            </a:extLst>
          </p:cNvPr>
          <p:cNvSpPr/>
          <p:nvPr userDrawn="1"/>
        </p:nvSpPr>
        <p:spPr>
          <a:xfrm>
            <a:off x="10163852" y="6324805"/>
            <a:ext cx="561372" cy="461665"/>
          </a:xfrm>
          <a:prstGeom prst="rect">
            <a:avLst/>
          </a:prstGeom>
        </p:spPr>
        <p:txBody>
          <a:bodyPr wrap="none">
            <a:spAutoFit/>
          </a:bodyPr>
          <a:lstStyle/>
          <a:p>
            <a:fld id="{67DE7D0A-5CC0-CD4F-AD63-02ED5F8284D6}" type="slidenum">
              <a:rPr kumimoji="0" lang="en-US" sz="2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GB" sz="2400" dirty="0"/>
          </a:p>
        </p:txBody>
      </p:sp>
    </p:spTree>
    <p:extLst>
      <p:ext uri="{BB962C8B-B14F-4D97-AF65-F5344CB8AC3E}">
        <p14:creationId xmlns:p14="http://schemas.microsoft.com/office/powerpoint/2010/main" val="3821666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622573" y="6499477"/>
            <a:ext cx="497188" cy="295276"/>
          </a:xfrm>
          <a:prstGeom prst="rect">
            <a:avLst/>
          </a:prstGeom>
        </p:spPr>
        <p:txBody>
          <a:bodyPr/>
          <a:lstStyle>
            <a:lvl1pPr algn="l">
              <a:defRPr sz="1600">
                <a:solidFill>
                  <a:schemeClr val="accent6"/>
                </a:solidFill>
                <a:latin typeface="Arial Narrow" panose="020B0606020202030204" pitchFamily="34" charset="0"/>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609602" y="1680294"/>
            <a:ext cx="11012969" cy="4881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986532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005EB8"/>
        </a:solidFill>
        <a:effectLst/>
      </p:bgPr>
    </p:bg>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1688" y="279908"/>
            <a:ext cx="1089152" cy="509016"/>
          </a:xfrm>
          <a:prstGeom prst="rect">
            <a:avLst/>
          </a:prstGeom>
        </p:spPr>
      </p:pic>
      <p:sp>
        <p:nvSpPr>
          <p:cNvPr id="9" name="Rectangle 8"/>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itle 1"/>
          <p:cNvSpPr>
            <a:spLocks noGrp="1"/>
          </p:cNvSpPr>
          <p:nvPr>
            <p:ph type="title" hasCustomPrompt="1"/>
          </p:nvPr>
        </p:nvSpPr>
        <p:spPr>
          <a:xfrm>
            <a:off x="633101" y="1402939"/>
            <a:ext cx="9059192" cy="3622520"/>
          </a:xfrm>
        </p:spPr>
        <p:txBody>
          <a:bodyPr anchor="t">
            <a:noAutofit/>
          </a:bodyPr>
          <a:lstStyle>
            <a:lvl1pPr>
              <a:defRPr sz="8800">
                <a:solidFill>
                  <a:schemeClr val="bg1"/>
                </a:solidFill>
              </a:defRPr>
            </a:lvl1pPr>
          </a:lstStyle>
          <a:p>
            <a:br>
              <a:rPr lang="en-GB" dirty="0"/>
            </a:br>
            <a:r>
              <a:rPr lang="en-GB" dirty="0"/>
              <a:t>SPARE SLIDES</a:t>
            </a:r>
            <a:endParaRPr lang="en-US" dirty="0"/>
          </a:p>
        </p:txBody>
      </p:sp>
      <p:sp>
        <p:nvSpPr>
          <p:cNvPr id="19" name="Date Placeholder 3"/>
          <p:cNvSpPr txBox="1">
            <a:spLocks/>
          </p:cNvSpPr>
          <p:nvPr userDrawn="1"/>
        </p:nvSpPr>
        <p:spPr>
          <a:xfrm>
            <a:off x="609600" y="5985384"/>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dirty="0">
              <a:solidFill>
                <a:schemeClr val="bg1"/>
              </a:solidFill>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48479" y="5303268"/>
            <a:ext cx="1627632" cy="127280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4043" y="384583"/>
            <a:ext cx="1480732" cy="1171200"/>
          </a:xfrm>
          <a:prstGeom prst="rect">
            <a:avLst/>
          </a:prstGeom>
        </p:spPr>
      </p:pic>
    </p:spTree>
    <p:extLst>
      <p:ext uri="{BB962C8B-B14F-4D97-AF65-F5344CB8AC3E}">
        <p14:creationId xmlns:p14="http://schemas.microsoft.com/office/powerpoint/2010/main" val="2759834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5750" y="365911"/>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3905393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658959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4508580"/>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20242" y="293027"/>
            <a:ext cx="8756073" cy="611649"/>
          </a:xfrm>
          <a:prstGeom prst="rect">
            <a:avLst/>
          </a:prstGeom>
        </p:spPr>
        <p:txBody>
          <a:bodyPr/>
          <a:lstStyle>
            <a:lvl1pPr>
              <a:defRPr sz="18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388420" y="6372537"/>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1548" y="293024"/>
            <a:ext cx="1440873" cy="436418"/>
          </a:xfrm>
          <a:prstGeom prst="rect">
            <a:avLst/>
          </a:prstGeom>
        </p:spPr>
      </p:pic>
    </p:spTree>
    <p:extLst>
      <p:ext uri="{BB962C8B-B14F-4D97-AF65-F5344CB8AC3E}">
        <p14:creationId xmlns:p14="http://schemas.microsoft.com/office/powerpoint/2010/main" val="14225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622573" y="6499477"/>
            <a:ext cx="497188" cy="295276"/>
          </a:xfrm>
          <a:prstGeom prst="rect">
            <a:avLst/>
          </a:prstGeom>
        </p:spPr>
        <p:txBody>
          <a:bodyPr/>
          <a:lstStyle>
            <a:lvl1pPr algn="l">
              <a:defRPr sz="1600">
                <a:solidFill>
                  <a:schemeClr val="accent6"/>
                </a:solidFill>
                <a:latin typeface="Arial Narrow" panose="020B0606020202030204" pitchFamily="34" charset="0"/>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609602" y="1680294"/>
            <a:ext cx="11012969" cy="4881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638928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4F8EE-A22E-4701-ABDC-BC2297F0F958}"/>
              </a:ext>
            </a:extLst>
          </p:cNvPr>
          <p:cNvSpPr>
            <a:spLocks noGrp="1"/>
          </p:cNvSpPr>
          <p:nvPr>
            <p:ph type="dt" sz="half" idx="10"/>
          </p:nvPr>
        </p:nvSpPr>
        <p:spPr/>
        <p:txBody>
          <a:bodyPr/>
          <a:lstStyle/>
          <a:p>
            <a:fld id="{DE2B9A76-6886-4521-A427-E9DD3F86BAA3}" type="datetimeFigureOut">
              <a:rPr lang="en-GB" smtClean="0"/>
              <a:t>08/12/2020</a:t>
            </a:fld>
            <a:endParaRPr lang="en-GB"/>
          </a:p>
        </p:txBody>
      </p:sp>
      <p:sp>
        <p:nvSpPr>
          <p:cNvPr id="3" name="Footer Placeholder 2">
            <a:extLst>
              <a:ext uri="{FF2B5EF4-FFF2-40B4-BE49-F238E27FC236}">
                <a16:creationId xmlns:a16="http://schemas.microsoft.com/office/drawing/2014/main" id="{AB0B9653-8E51-4A2A-A4E5-0A1026097C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5650FF-8F67-44C7-AC20-715C2D55AD13}"/>
              </a:ext>
            </a:extLst>
          </p:cNvPr>
          <p:cNvSpPr>
            <a:spLocks noGrp="1"/>
          </p:cNvSpPr>
          <p:nvPr>
            <p:ph type="sldNum" sz="quarter" idx="12"/>
          </p:nvPr>
        </p:nvSpPr>
        <p:spPr/>
        <p:txBody>
          <a:bodyPr/>
          <a:lstStyle/>
          <a:p>
            <a:fld id="{DA6B8FC1-1043-4242-97A9-16943740D666}" type="slidenum">
              <a:rPr lang="en-GB" smtClean="0"/>
              <a:t>‹#›</a:t>
            </a:fld>
            <a:endParaRPr lang="en-GB"/>
          </a:p>
        </p:txBody>
      </p:sp>
    </p:spTree>
    <p:extLst>
      <p:ext uri="{BB962C8B-B14F-4D97-AF65-F5344CB8AC3E}">
        <p14:creationId xmlns:p14="http://schemas.microsoft.com/office/powerpoint/2010/main" val="2333273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386147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p:cNvSpPr/>
          <p:nvPr userDrawn="1">
            <p:custDataLst>
              <p:tags r:id="rId2"/>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solidFill>
                  <a:srgbClr val="005EB8"/>
                </a:solidFill>
                <a:latin typeface="+mj-lt"/>
                <a:ea typeface="+mj-ea"/>
                <a:cs typeface="+mj-cs"/>
                <a:sym typeface="+mj-lt"/>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0000" y="6307529"/>
            <a:ext cx="1053813" cy="413946"/>
          </a:xfrm>
          <a:prstGeom prst="rect">
            <a:avLst/>
          </a:prstGeom>
        </p:spPr>
      </p:pic>
    </p:spTree>
    <p:extLst>
      <p:ext uri="{BB962C8B-B14F-4D97-AF65-F5344CB8AC3E}">
        <p14:creationId xmlns:p14="http://schemas.microsoft.com/office/powerpoint/2010/main" val="4238811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95936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8" name="Title 7"/>
          <p:cNvSpPr>
            <a:spLocks noGrp="1"/>
          </p:cNvSpPr>
          <p:nvPr>
            <p:ph type="title" hasCustomPrompt="1"/>
          </p:nvPr>
        </p:nvSpPr>
        <p:spPr>
          <a:xfrm>
            <a:off x="630000" y="622800"/>
            <a:ext cx="10933350" cy="332399"/>
          </a:xfrm>
        </p:spPr>
        <p:txBody>
          <a:bodyPr/>
          <a:lstStyle>
            <a:lvl1pPr>
              <a:defRPr>
                <a:solidFill>
                  <a:srgbClr val="005EB8"/>
                </a:solidFill>
                <a:latin typeface="+mj-lt"/>
                <a:ea typeface="+mj-ea"/>
                <a:cs typeface="+mj-cs"/>
                <a:sym typeface="+mj-lt"/>
              </a:defRPr>
            </a:lvl1pPr>
          </a:lstStyle>
          <a:p>
            <a:r>
              <a:rPr lang="en-US" dirty="0"/>
              <a:t>Click to add title</a:t>
            </a:r>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0000" y="6307529"/>
            <a:ext cx="1053813" cy="413946"/>
          </a:xfrm>
          <a:prstGeom prst="rect">
            <a:avLst/>
          </a:prstGeom>
        </p:spPr>
      </p:pic>
    </p:spTree>
    <p:extLst>
      <p:ext uri="{BB962C8B-B14F-4D97-AF65-F5344CB8AC3E}">
        <p14:creationId xmlns:p14="http://schemas.microsoft.com/office/powerpoint/2010/main" val="729410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6A2F-C432-4209-BA54-8A8603F642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02BBFB-9D0B-4277-B5B4-2542DA363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BB011F-2583-4D5C-BF21-193E49870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DC0C26-4934-4B37-958E-8B745BF72292}"/>
              </a:ext>
            </a:extLst>
          </p:cNvPr>
          <p:cNvSpPr>
            <a:spLocks noGrp="1"/>
          </p:cNvSpPr>
          <p:nvPr>
            <p:ph type="dt" sz="half" idx="10"/>
          </p:nvPr>
        </p:nvSpPr>
        <p:spPr/>
        <p:txBody>
          <a:bodyPr/>
          <a:lstStyle/>
          <a:p>
            <a:fld id="{F7E781F5-B56E-4497-9730-1FA66AFF68E9}" type="datetimeFigureOut">
              <a:rPr lang="en-GB" smtClean="0"/>
              <a:t>08/12/2020</a:t>
            </a:fld>
            <a:endParaRPr lang="en-GB"/>
          </a:p>
        </p:txBody>
      </p:sp>
      <p:sp>
        <p:nvSpPr>
          <p:cNvPr id="6" name="Footer Placeholder 5">
            <a:extLst>
              <a:ext uri="{FF2B5EF4-FFF2-40B4-BE49-F238E27FC236}">
                <a16:creationId xmlns:a16="http://schemas.microsoft.com/office/drawing/2014/main" id="{A1A766F1-5D97-4C4E-A815-59A8F10958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A16436-7EEC-457E-B1AA-096FD22F46B7}"/>
              </a:ext>
            </a:extLst>
          </p:cNvPr>
          <p:cNvSpPr>
            <a:spLocks noGrp="1"/>
          </p:cNvSpPr>
          <p:nvPr>
            <p:ph type="sldNum" sz="quarter" idx="12"/>
          </p:nvPr>
        </p:nvSpPr>
        <p:spPr/>
        <p:txBody>
          <a:bodyPr/>
          <a:lstStyle/>
          <a:p>
            <a:fld id="{5C093DCC-655A-4ECB-B287-533B8628B739}" type="slidenum">
              <a:rPr lang="en-GB" smtClean="0"/>
              <a:t>‹#›</a:t>
            </a:fld>
            <a:endParaRPr lang="en-GB"/>
          </a:p>
        </p:txBody>
      </p:sp>
    </p:spTree>
    <p:extLst>
      <p:ext uri="{BB962C8B-B14F-4D97-AF65-F5344CB8AC3E}">
        <p14:creationId xmlns:p14="http://schemas.microsoft.com/office/powerpoint/2010/main" val="2566315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386582" y="1680295"/>
            <a:ext cx="10455609" cy="3950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0"/>
          </p:nvPr>
        </p:nvSpPr>
        <p:spPr>
          <a:xfrm>
            <a:off x="8737600" y="6356352"/>
            <a:ext cx="2844800" cy="365125"/>
          </a:xfrm>
          <a:prstGeom prst="rect">
            <a:avLst/>
          </a:prstGeom>
        </p:spPr>
        <p:txBody>
          <a:bodyPr/>
          <a:lstStyle>
            <a:lvl1pPr defTabSz="914354" eaLnBrk="0" fontAlgn="base" hangingPunct="0">
              <a:spcBef>
                <a:spcPct val="0"/>
              </a:spcBef>
              <a:spcAft>
                <a:spcPct val="0"/>
              </a:spcAft>
              <a:defRPr/>
            </a:lvl1pPr>
          </a:lstStyle>
          <a:p>
            <a:pPr>
              <a:defRPr/>
            </a:pPr>
            <a:fld id="{AE183012-34C1-4C7E-A3AF-676DCEB1B66F}" type="slidenum">
              <a:rPr lang="en-US">
                <a:solidFill>
                  <a:srgbClr val="0072C6"/>
                </a:solidFill>
              </a:rPr>
              <a:pPr>
                <a:defRPr/>
              </a:pPr>
              <a:t>‹#›</a:t>
            </a:fld>
            <a:endParaRPr lang="en-US" dirty="0">
              <a:solidFill>
                <a:srgbClr val="0072C6"/>
              </a:solidFill>
            </a:endParaRPr>
          </a:p>
        </p:txBody>
      </p:sp>
    </p:spTree>
    <p:extLst>
      <p:ext uri="{BB962C8B-B14F-4D97-AF65-F5344CB8AC3E}">
        <p14:creationId xmlns:p14="http://schemas.microsoft.com/office/powerpoint/2010/main" val="70305781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8254" y="521969"/>
            <a:ext cx="1729105" cy="0"/>
          </a:xfrm>
          <a:custGeom>
            <a:avLst/>
            <a:gdLst/>
            <a:ahLst/>
            <a:cxnLst/>
            <a:rect l="l" t="t" r="r" b="b"/>
            <a:pathLst>
              <a:path w="1729105">
                <a:moveTo>
                  <a:pt x="0" y="0"/>
                </a:moveTo>
                <a:lnTo>
                  <a:pt x="1729054" y="0"/>
                </a:lnTo>
              </a:path>
            </a:pathLst>
          </a:custGeom>
          <a:ln w="50292">
            <a:solidFill>
              <a:srgbClr val="0E4C93"/>
            </a:solidFill>
          </a:ln>
        </p:spPr>
        <p:txBody>
          <a:bodyPr wrap="square" lIns="0" tIns="0" rIns="0" bIns="0" rtlCol="0"/>
          <a:lstStyle/>
          <a:p>
            <a:endParaRPr/>
          </a:p>
        </p:txBody>
      </p:sp>
      <p:sp>
        <p:nvSpPr>
          <p:cNvPr id="17" name="bk object 17"/>
          <p:cNvSpPr/>
          <p:nvPr/>
        </p:nvSpPr>
        <p:spPr>
          <a:xfrm>
            <a:off x="507491" y="6489191"/>
            <a:ext cx="2055875" cy="100583"/>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01752" y="6356603"/>
            <a:ext cx="2452370" cy="364490"/>
          </a:xfrm>
          <a:custGeom>
            <a:avLst/>
            <a:gdLst/>
            <a:ahLst/>
            <a:cxnLst/>
            <a:rect l="l" t="t" r="r" b="b"/>
            <a:pathLst>
              <a:path w="2452370" h="364490">
                <a:moveTo>
                  <a:pt x="0" y="0"/>
                </a:moveTo>
                <a:lnTo>
                  <a:pt x="2452116" y="0"/>
                </a:lnTo>
                <a:lnTo>
                  <a:pt x="2452116" y="364236"/>
                </a:lnTo>
                <a:lnTo>
                  <a:pt x="0" y="364236"/>
                </a:lnTo>
                <a:lnTo>
                  <a:pt x="0"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494596" y="604010"/>
            <a:ext cx="4099560" cy="574040"/>
          </a:xfrm>
          <a:prstGeom prst="rect">
            <a:avLst/>
          </a:prstGeom>
        </p:spPr>
        <p:txBody>
          <a:bodyPr wrap="square" lIns="0" tIns="0" rIns="0" bIns="0">
            <a:spAutoFit/>
          </a:bodyPr>
          <a:lstStyle>
            <a:lvl1pPr>
              <a:defRPr sz="3600" b="1" i="0">
                <a:solidFill>
                  <a:srgbClr val="0E4C93"/>
                </a:solidFill>
                <a:latin typeface="Arial"/>
                <a:cs typeface="Arial"/>
              </a:defRPr>
            </a:lvl1pPr>
          </a:lstStyle>
          <a:p>
            <a:endParaRPr/>
          </a:p>
        </p:txBody>
      </p:sp>
      <p:sp>
        <p:nvSpPr>
          <p:cNvPr id="3" name="Holder 3"/>
          <p:cNvSpPr>
            <a:spLocks noGrp="1"/>
          </p:cNvSpPr>
          <p:nvPr>
            <p:ph type="subTitle" idx="4"/>
          </p:nvPr>
        </p:nvSpPr>
        <p:spPr>
          <a:xfrm>
            <a:off x="297179" y="4149852"/>
            <a:ext cx="11597640" cy="1077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6525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54F9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00B0F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76589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8254" y="521969"/>
            <a:ext cx="1729105" cy="0"/>
          </a:xfrm>
          <a:custGeom>
            <a:avLst/>
            <a:gdLst/>
            <a:ahLst/>
            <a:cxnLst/>
            <a:rect l="l" t="t" r="r" b="b"/>
            <a:pathLst>
              <a:path w="1729105">
                <a:moveTo>
                  <a:pt x="0" y="0"/>
                </a:moveTo>
                <a:lnTo>
                  <a:pt x="1729054" y="0"/>
                </a:lnTo>
              </a:path>
            </a:pathLst>
          </a:custGeom>
          <a:ln w="50292">
            <a:solidFill>
              <a:srgbClr val="0E4C93"/>
            </a:solidFill>
          </a:ln>
        </p:spPr>
        <p:txBody>
          <a:bodyPr wrap="square" lIns="0" tIns="0" rIns="0" bIns="0" rtlCol="0"/>
          <a:lstStyle/>
          <a:p>
            <a:endParaRPr/>
          </a:p>
        </p:txBody>
      </p:sp>
      <p:sp>
        <p:nvSpPr>
          <p:cNvPr id="17" name="bk object 17"/>
          <p:cNvSpPr/>
          <p:nvPr/>
        </p:nvSpPr>
        <p:spPr>
          <a:xfrm>
            <a:off x="507491" y="6489191"/>
            <a:ext cx="2055875" cy="100583"/>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01752" y="6356603"/>
            <a:ext cx="2452370" cy="364490"/>
          </a:xfrm>
          <a:custGeom>
            <a:avLst/>
            <a:gdLst/>
            <a:ahLst/>
            <a:cxnLst/>
            <a:rect l="l" t="t" r="r" b="b"/>
            <a:pathLst>
              <a:path w="2452370" h="364490">
                <a:moveTo>
                  <a:pt x="0" y="0"/>
                </a:moveTo>
                <a:lnTo>
                  <a:pt x="2452116" y="0"/>
                </a:lnTo>
                <a:lnTo>
                  <a:pt x="2452116" y="364236"/>
                </a:lnTo>
                <a:lnTo>
                  <a:pt x="0" y="364236"/>
                </a:lnTo>
                <a:lnTo>
                  <a:pt x="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054F94"/>
                </a:solidFill>
                <a:latin typeface="Calibri"/>
                <a:cs typeface="Calibri"/>
              </a:defRPr>
            </a:lvl1pPr>
          </a:lstStyle>
          <a:p>
            <a:endParaRPr/>
          </a:p>
        </p:txBody>
      </p:sp>
      <p:sp>
        <p:nvSpPr>
          <p:cNvPr id="3" name="Holder 3"/>
          <p:cNvSpPr>
            <a:spLocks noGrp="1"/>
          </p:cNvSpPr>
          <p:nvPr>
            <p:ph sz="half" idx="2"/>
          </p:nvPr>
        </p:nvSpPr>
        <p:spPr>
          <a:xfrm>
            <a:off x="1136014" y="1894001"/>
            <a:ext cx="4841875" cy="3885565"/>
          </a:xfrm>
          <a:prstGeom prst="rect">
            <a:avLst/>
          </a:prstGeom>
        </p:spPr>
        <p:txBody>
          <a:bodyPr wrap="square" lIns="0" tIns="0" rIns="0" bIns="0">
            <a:spAutoFit/>
          </a:bodyPr>
          <a:lstStyle>
            <a:lvl1pPr>
              <a:defRPr sz="2200" b="0" i="0">
                <a:solidFill>
                  <a:srgbClr val="07264A"/>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38714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8254" y="521969"/>
            <a:ext cx="1729105" cy="0"/>
          </a:xfrm>
          <a:custGeom>
            <a:avLst/>
            <a:gdLst/>
            <a:ahLst/>
            <a:cxnLst/>
            <a:rect l="l" t="t" r="r" b="b"/>
            <a:pathLst>
              <a:path w="1729105">
                <a:moveTo>
                  <a:pt x="0" y="0"/>
                </a:moveTo>
                <a:lnTo>
                  <a:pt x="1729054" y="0"/>
                </a:lnTo>
              </a:path>
            </a:pathLst>
          </a:custGeom>
          <a:ln w="50292">
            <a:solidFill>
              <a:srgbClr val="0E4C93"/>
            </a:solidFill>
          </a:ln>
        </p:spPr>
        <p:txBody>
          <a:bodyPr wrap="square" lIns="0" tIns="0" rIns="0" bIns="0" rtlCol="0"/>
          <a:lstStyle/>
          <a:p>
            <a:endParaRPr/>
          </a:p>
        </p:txBody>
      </p:sp>
      <p:sp>
        <p:nvSpPr>
          <p:cNvPr id="17" name="bk object 17"/>
          <p:cNvSpPr/>
          <p:nvPr/>
        </p:nvSpPr>
        <p:spPr>
          <a:xfrm>
            <a:off x="507491" y="6489191"/>
            <a:ext cx="2055875" cy="100583"/>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01752" y="6356603"/>
            <a:ext cx="2452370" cy="364490"/>
          </a:xfrm>
          <a:custGeom>
            <a:avLst/>
            <a:gdLst/>
            <a:ahLst/>
            <a:cxnLst/>
            <a:rect l="l" t="t" r="r" b="b"/>
            <a:pathLst>
              <a:path w="2452370" h="364490">
                <a:moveTo>
                  <a:pt x="0" y="0"/>
                </a:moveTo>
                <a:lnTo>
                  <a:pt x="2452116" y="0"/>
                </a:lnTo>
                <a:lnTo>
                  <a:pt x="2452116" y="364236"/>
                </a:lnTo>
                <a:lnTo>
                  <a:pt x="0" y="364236"/>
                </a:lnTo>
                <a:lnTo>
                  <a:pt x="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054F9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33847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189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005EB8"/>
        </a:solidFill>
        <a:effectLst/>
      </p:bgPr>
    </p:bg>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1688" y="279908"/>
            <a:ext cx="1089152" cy="509016"/>
          </a:xfrm>
          <a:prstGeom prst="rect">
            <a:avLst/>
          </a:prstGeom>
        </p:spPr>
      </p:pic>
      <p:sp>
        <p:nvSpPr>
          <p:cNvPr id="9" name="Rectangle 8"/>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itle 1"/>
          <p:cNvSpPr>
            <a:spLocks noGrp="1"/>
          </p:cNvSpPr>
          <p:nvPr>
            <p:ph type="title" hasCustomPrompt="1"/>
          </p:nvPr>
        </p:nvSpPr>
        <p:spPr>
          <a:xfrm>
            <a:off x="633101" y="1402939"/>
            <a:ext cx="9059192" cy="3622520"/>
          </a:xfrm>
        </p:spPr>
        <p:txBody>
          <a:bodyPr anchor="t">
            <a:noAutofit/>
          </a:bodyPr>
          <a:lstStyle>
            <a:lvl1pPr>
              <a:defRPr sz="8800">
                <a:solidFill>
                  <a:schemeClr val="bg1"/>
                </a:solidFill>
              </a:defRPr>
            </a:lvl1pPr>
          </a:lstStyle>
          <a:p>
            <a:br>
              <a:rPr lang="en-GB" dirty="0"/>
            </a:br>
            <a:r>
              <a:rPr lang="en-GB" dirty="0"/>
              <a:t>SPARE SLIDES</a:t>
            </a:r>
            <a:endParaRPr lang="en-US" dirty="0"/>
          </a:p>
        </p:txBody>
      </p:sp>
      <p:sp>
        <p:nvSpPr>
          <p:cNvPr id="19" name="Date Placeholder 3"/>
          <p:cNvSpPr txBox="1">
            <a:spLocks/>
          </p:cNvSpPr>
          <p:nvPr userDrawn="1"/>
        </p:nvSpPr>
        <p:spPr>
          <a:xfrm>
            <a:off x="609600" y="5985384"/>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dirty="0">
              <a:solidFill>
                <a:schemeClr val="bg1"/>
              </a:solidFill>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48479" y="5303268"/>
            <a:ext cx="1627632" cy="127280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4043" y="384583"/>
            <a:ext cx="1480732" cy="1171200"/>
          </a:xfrm>
          <a:prstGeom prst="rect">
            <a:avLst/>
          </a:prstGeom>
        </p:spPr>
      </p:pic>
    </p:spTree>
    <p:extLst>
      <p:ext uri="{BB962C8B-B14F-4D97-AF65-F5344CB8AC3E}">
        <p14:creationId xmlns:p14="http://schemas.microsoft.com/office/powerpoint/2010/main" val="185159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7"/>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8"/>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6213678"/>
            <a:ext cx="12211879" cy="413293"/>
          </a:xfrm>
          <a:prstGeom prst="rect">
            <a:avLst/>
          </a:prstGeom>
        </p:spPr>
      </p:pic>
    </p:spTree>
    <p:extLst>
      <p:ext uri="{BB962C8B-B14F-4D97-AF65-F5344CB8AC3E}">
        <p14:creationId xmlns:p14="http://schemas.microsoft.com/office/powerpoint/2010/main" val="290612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4F8EE-A22E-4701-ABDC-BC2297F0F958}"/>
              </a:ext>
            </a:extLst>
          </p:cNvPr>
          <p:cNvSpPr>
            <a:spLocks noGrp="1"/>
          </p:cNvSpPr>
          <p:nvPr>
            <p:ph type="dt" sz="half" idx="10"/>
          </p:nvPr>
        </p:nvSpPr>
        <p:spPr/>
        <p:txBody>
          <a:bodyPr/>
          <a:lstStyle/>
          <a:p>
            <a:fld id="{DE2B9A76-6886-4521-A427-E9DD3F86BAA3}" type="datetimeFigureOut">
              <a:rPr lang="en-GB" smtClean="0"/>
              <a:t>08/12/2020</a:t>
            </a:fld>
            <a:endParaRPr lang="en-GB"/>
          </a:p>
        </p:txBody>
      </p:sp>
      <p:sp>
        <p:nvSpPr>
          <p:cNvPr id="3" name="Footer Placeholder 2">
            <a:extLst>
              <a:ext uri="{FF2B5EF4-FFF2-40B4-BE49-F238E27FC236}">
                <a16:creationId xmlns:a16="http://schemas.microsoft.com/office/drawing/2014/main" id="{AB0B9653-8E51-4A2A-A4E5-0A1026097C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5650FF-8F67-44C7-AC20-715C2D55AD13}"/>
              </a:ext>
            </a:extLst>
          </p:cNvPr>
          <p:cNvSpPr>
            <a:spLocks noGrp="1"/>
          </p:cNvSpPr>
          <p:nvPr>
            <p:ph type="sldNum" sz="quarter" idx="12"/>
          </p:nvPr>
        </p:nvSpPr>
        <p:spPr/>
        <p:txBody>
          <a:bodyPr/>
          <a:lstStyle/>
          <a:p>
            <a:fld id="{DA6B8FC1-1043-4242-97A9-16943740D666}" type="slidenum">
              <a:rPr lang="en-GB" smtClean="0"/>
              <a:t>‹#›</a:t>
            </a:fld>
            <a:endParaRPr lang="en-GB"/>
          </a:p>
        </p:txBody>
      </p:sp>
    </p:spTree>
    <p:extLst>
      <p:ext uri="{BB962C8B-B14F-4D97-AF65-F5344CB8AC3E}">
        <p14:creationId xmlns:p14="http://schemas.microsoft.com/office/powerpoint/2010/main" val="258173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2498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12.jp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6.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1680294"/>
            <a:ext cx="11072113" cy="48352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Placeholder 1"/>
          <p:cNvSpPr>
            <a:spLocks noGrp="1"/>
          </p:cNvSpPr>
          <p:nvPr>
            <p:ph type="title"/>
          </p:nvPr>
        </p:nvSpPr>
        <p:spPr>
          <a:xfrm>
            <a:off x="609603" y="749912"/>
            <a:ext cx="9809087" cy="667725"/>
          </a:xfrm>
          <a:prstGeom prst="rect">
            <a:avLst/>
          </a:prstGeom>
        </p:spPr>
        <p:txBody>
          <a:bodyPr vert="horz" lIns="91440" tIns="45720" rIns="91440" bIns="45720" rtlCol="0" anchor="b" anchorCtr="0">
            <a:noAutofit/>
          </a:bodyPr>
          <a:lstStyle/>
          <a:p>
            <a:r>
              <a:rPr lang="en-GB" sz="4800" b="1" dirty="0">
                <a:solidFill>
                  <a:schemeClr val="tx2"/>
                </a:solidFill>
                <a:latin typeface="+mj-lt"/>
                <a:cs typeface="Arial"/>
              </a:rPr>
              <a:t>Click</a:t>
            </a:r>
            <a:r>
              <a:rPr lang="en-GB" sz="4800" b="1" baseline="0" dirty="0">
                <a:solidFill>
                  <a:schemeClr val="tx2"/>
                </a:solidFill>
                <a:latin typeface="+mj-lt"/>
                <a:cs typeface="Arial"/>
              </a:rPr>
              <a:t> to edit the master title style</a:t>
            </a:r>
            <a:endParaRPr lang="en-GB" sz="4800" b="1" dirty="0">
              <a:solidFill>
                <a:schemeClr val="tx2"/>
              </a:solidFill>
              <a:latin typeface="+mj-lt"/>
              <a:cs typeface="Arial"/>
            </a:endParaRPr>
          </a:p>
        </p:txBody>
      </p:sp>
      <p:pic>
        <p:nvPicPr>
          <p:cNvPr id="10" name="Picture 9" descr="A picture containing clipart&#10;&#10;Description generated with very high confidence">
            <a:extLst>
              <a:ext uri="{FF2B5EF4-FFF2-40B4-BE49-F238E27FC236}">
                <a16:creationId xmlns:a16="http://schemas.microsoft.com/office/drawing/2014/main" id="{CAA7D5D6-CADA-493E-B8EF-92D33DDDF35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538792" y="318398"/>
            <a:ext cx="1293974" cy="522566"/>
          </a:xfrm>
          <a:prstGeom prst="rect">
            <a:avLst/>
          </a:prstGeom>
        </p:spPr>
      </p:pic>
    </p:spTree>
    <p:extLst>
      <p:ext uri="{BB962C8B-B14F-4D97-AF65-F5344CB8AC3E}">
        <p14:creationId xmlns:p14="http://schemas.microsoft.com/office/powerpoint/2010/main" val="26990521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4" r:id="rId7"/>
    <p:sldLayoutId id="2147483872" r:id="rId8"/>
    <p:sldLayoutId id="2147483874" r:id="rId9"/>
    <p:sldLayoutId id="2147483932" r:id="rId10"/>
    <p:sldLayoutId id="2147483933" r:id="rId11"/>
    <p:sldLayoutId id="2147483934" r:id="rId12"/>
  </p:sldLayoutIdLst>
  <p:hf hdr="0" ftr="0" dt="0"/>
  <p:txStyles>
    <p:titleStyle>
      <a:lvl1pPr algn="l" defTabSz="609585" rtl="0" eaLnBrk="1" latinLnBrk="0" hangingPunct="1">
        <a:lnSpc>
          <a:spcPct val="90000"/>
        </a:lnSpc>
        <a:spcBef>
          <a:spcPct val="0"/>
        </a:spcBef>
        <a:buNone/>
        <a:defRPr lang="en-GB" sz="4800" b="1" i="0" kern="1200" baseline="0" smtClean="0">
          <a:solidFill>
            <a:schemeClr val="tx2"/>
          </a:solidFill>
          <a:latin typeface="Arial"/>
          <a:ea typeface="+mj-ea"/>
          <a:cs typeface="Arial"/>
        </a:defRPr>
      </a:lvl1pPr>
    </p:titleStyle>
    <p:bodyStyle>
      <a:lvl1pPr marL="457189" indent="-457189" algn="l" defTabSz="609585" rtl="0" eaLnBrk="1" latinLnBrk="0" hangingPunct="1">
        <a:lnSpc>
          <a:spcPct val="90000"/>
        </a:lnSpc>
        <a:spcBef>
          <a:spcPts val="800"/>
        </a:spcBef>
        <a:buClr>
          <a:schemeClr val="tx2"/>
        </a:buClr>
        <a:buFont typeface="Arial"/>
        <a:buChar char="•"/>
        <a:defRPr sz="2667" kern="1200">
          <a:solidFill>
            <a:schemeClr val="tx1"/>
          </a:solidFill>
          <a:latin typeface="+mn-lt"/>
          <a:ea typeface="+mn-ea"/>
          <a:cs typeface="+mn-cs"/>
        </a:defRPr>
      </a:lvl1pPr>
      <a:lvl2pPr marL="990575" indent="-380990" algn="l" defTabSz="609585" rtl="0" eaLnBrk="1" latinLnBrk="0" hangingPunct="1">
        <a:lnSpc>
          <a:spcPct val="90000"/>
        </a:lnSpc>
        <a:spcBef>
          <a:spcPts val="800"/>
        </a:spcBef>
        <a:buClr>
          <a:schemeClr val="tx2"/>
        </a:buClr>
        <a:buFont typeface="Arial" panose="020B0604020202020204" pitchFamily="34" charset="0"/>
        <a:buChar char="‒"/>
        <a:defRPr sz="2400" kern="1200">
          <a:solidFill>
            <a:schemeClr val="tx1"/>
          </a:solidFill>
          <a:latin typeface="+mn-lt"/>
          <a:ea typeface="+mn-ea"/>
          <a:cs typeface="+mn-cs"/>
        </a:defRPr>
      </a:lvl2pPr>
      <a:lvl3pPr marL="1600160" indent="-380990" algn="l" defTabSz="609585" rtl="0" eaLnBrk="1" latinLnBrk="0" hangingPunct="1">
        <a:lnSpc>
          <a:spcPct val="90000"/>
        </a:lnSpc>
        <a:spcBef>
          <a:spcPts val="800"/>
        </a:spcBef>
        <a:buClr>
          <a:schemeClr val="tx2"/>
        </a:buClr>
        <a:buFont typeface="Wingdings" panose="05000000000000000000" pitchFamily="2" charset="2"/>
        <a:buChar char="§"/>
        <a:defRPr sz="2400" kern="1200">
          <a:solidFill>
            <a:schemeClr val="tx1"/>
          </a:solidFill>
          <a:latin typeface="+mn-lt"/>
          <a:ea typeface="+mn-ea"/>
          <a:cs typeface="+mn-cs"/>
        </a:defRPr>
      </a:lvl3pPr>
      <a:lvl4pPr marL="2133547" indent="-304792" algn="l" defTabSz="609585" rtl="0" eaLnBrk="1" latinLnBrk="0" hangingPunct="1">
        <a:lnSpc>
          <a:spcPct val="90000"/>
        </a:lnSpc>
        <a:spcBef>
          <a:spcPts val="800"/>
        </a:spcBef>
        <a:buClr>
          <a:schemeClr val="tx2"/>
        </a:buClr>
        <a:buFont typeface="Arial"/>
        <a:buChar char="•"/>
        <a:defRPr sz="2400" kern="1200">
          <a:solidFill>
            <a:schemeClr val="tx1"/>
          </a:solidFill>
          <a:latin typeface="+mn-lt"/>
          <a:ea typeface="+mn-ea"/>
          <a:cs typeface="+mn-cs"/>
        </a:defRPr>
      </a:lvl4pPr>
      <a:lvl5pPr marL="2743131" indent="-304792" algn="l" defTabSz="609585" rtl="0" eaLnBrk="1" latinLnBrk="0" hangingPunct="1">
        <a:lnSpc>
          <a:spcPct val="90000"/>
        </a:lnSpc>
        <a:spcBef>
          <a:spcPts val="800"/>
        </a:spcBef>
        <a:buClr>
          <a:schemeClr val="tx2"/>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91666-F253-4B41-99EA-A2A4E069A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1203CA-32B7-47BA-BDE0-C59CC0BEA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4A3121-2E7B-4364-9ED5-010CED327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781F5-B56E-4497-9730-1FA66AFF68E9}" type="datetimeFigureOut">
              <a:rPr lang="en-GB" smtClean="0"/>
              <a:t>08/12/2020</a:t>
            </a:fld>
            <a:endParaRPr lang="en-GB"/>
          </a:p>
        </p:txBody>
      </p:sp>
      <p:sp>
        <p:nvSpPr>
          <p:cNvPr id="5" name="Footer Placeholder 4">
            <a:extLst>
              <a:ext uri="{FF2B5EF4-FFF2-40B4-BE49-F238E27FC236}">
                <a16:creationId xmlns:a16="http://schemas.microsoft.com/office/drawing/2014/main" id="{9DB3EA7D-A308-464F-9A75-036977A50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7D6C34-1464-448C-8EF1-18E2A3AAB9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93DCC-655A-4ECB-B287-533B8628B739}" type="slidenum">
              <a:rPr lang="en-GB" smtClean="0"/>
              <a:t>‹#›</a:t>
            </a:fld>
            <a:endParaRPr lang="en-GB"/>
          </a:p>
        </p:txBody>
      </p:sp>
    </p:spTree>
    <p:extLst>
      <p:ext uri="{BB962C8B-B14F-4D97-AF65-F5344CB8AC3E}">
        <p14:creationId xmlns:p14="http://schemas.microsoft.com/office/powerpoint/2010/main" val="299651668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9" r:id="rId12"/>
    <p:sldLayoutId id="2147483895" r:id="rId13"/>
    <p:sldLayoutId id="214748392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253990983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3" y="1680296"/>
            <a:ext cx="11072113" cy="48352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Placeholder 1"/>
          <p:cNvSpPr>
            <a:spLocks noGrp="1"/>
          </p:cNvSpPr>
          <p:nvPr>
            <p:ph type="title"/>
          </p:nvPr>
        </p:nvSpPr>
        <p:spPr>
          <a:xfrm>
            <a:off x="609605" y="749914"/>
            <a:ext cx="9809087" cy="667725"/>
          </a:xfrm>
          <a:prstGeom prst="rect">
            <a:avLst/>
          </a:prstGeom>
        </p:spPr>
        <p:txBody>
          <a:bodyPr vert="horz" lIns="91440" tIns="45720" rIns="91440" bIns="45720" rtlCol="0" anchor="b" anchorCtr="0">
            <a:no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10" name="Picture 9" descr="A picture containing clipart&#10;&#10;Description generated with very high confidence">
            <a:extLst>
              <a:ext uri="{FF2B5EF4-FFF2-40B4-BE49-F238E27FC236}">
                <a16:creationId xmlns:a16="http://schemas.microsoft.com/office/drawing/2014/main" id="{CAA7D5D6-CADA-493E-B8EF-92D33DDDF35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538793" y="318398"/>
            <a:ext cx="1293975" cy="522566"/>
          </a:xfrm>
          <a:prstGeom prst="rect">
            <a:avLst/>
          </a:prstGeom>
        </p:spPr>
      </p:pic>
    </p:spTree>
    <p:extLst>
      <p:ext uri="{BB962C8B-B14F-4D97-AF65-F5344CB8AC3E}">
        <p14:creationId xmlns:p14="http://schemas.microsoft.com/office/powerpoint/2010/main" val="103593427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6" r:id="rId9"/>
    <p:sldLayoutId id="2147483907" r:id="rId10"/>
  </p:sldLayoutIdLst>
  <p:hf hdr="0" ftr="0" dt="0"/>
  <p:txStyles>
    <p:titleStyle>
      <a:lvl1pPr algn="l" defTabSz="457189" rtl="0" eaLnBrk="1" latinLnBrk="0" hangingPunct="1">
        <a:lnSpc>
          <a:spcPct val="90000"/>
        </a:lnSpc>
        <a:spcBef>
          <a:spcPct val="0"/>
        </a:spcBef>
        <a:buNone/>
        <a:defRPr lang="en-GB" sz="3600" b="1" i="0" kern="1200" baseline="0" smtClean="0">
          <a:solidFill>
            <a:schemeClr val="tx2"/>
          </a:solidFill>
          <a:latin typeface="Arial"/>
          <a:ea typeface="+mj-ea"/>
          <a:cs typeface="Arial"/>
        </a:defRPr>
      </a:lvl1pPr>
    </p:titleStyle>
    <p:bodyStyle>
      <a:lvl1pPr marL="342892" indent="-342892" algn="l" defTabSz="457189" rtl="0" eaLnBrk="1" latinLnBrk="0" hangingPunct="1">
        <a:lnSpc>
          <a:spcPct val="90000"/>
        </a:lnSpc>
        <a:spcBef>
          <a:spcPts val="600"/>
        </a:spcBef>
        <a:buClr>
          <a:schemeClr val="tx2"/>
        </a:buClr>
        <a:buFont typeface="Arial"/>
        <a:buChar char="•"/>
        <a:defRPr sz="2000" kern="1200">
          <a:solidFill>
            <a:schemeClr val="tx1"/>
          </a:solidFill>
          <a:latin typeface="+mn-lt"/>
          <a:ea typeface="+mn-ea"/>
          <a:cs typeface="+mn-cs"/>
        </a:defRPr>
      </a:lvl1pPr>
      <a:lvl2pPr marL="742931" indent="-285743" algn="l" defTabSz="457189"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200120" indent="-285743" algn="l" defTabSz="457189"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160"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4pPr>
      <a:lvl5pPr marL="2057348"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1680294"/>
            <a:ext cx="11072113" cy="48352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Placeholder 1"/>
          <p:cNvSpPr>
            <a:spLocks noGrp="1"/>
          </p:cNvSpPr>
          <p:nvPr>
            <p:ph type="title"/>
          </p:nvPr>
        </p:nvSpPr>
        <p:spPr>
          <a:xfrm>
            <a:off x="609603" y="749912"/>
            <a:ext cx="9809087" cy="667725"/>
          </a:xfrm>
          <a:prstGeom prst="rect">
            <a:avLst/>
          </a:prstGeom>
        </p:spPr>
        <p:txBody>
          <a:bodyPr vert="horz" lIns="91440" tIns="45720" rIns="91440" bIns="45720" rtlCol="0" anchor="b" anchorCtr="0">
            <a:noAutofit/>
          </a:bodyPr>
          <a:lstStyle/>
          <a:p>
            <a:r>
              <a:rPr lang="en-GB" sz="4800" b="1" dirty="0">
                <a:solidFill>
                  <a:schemeClr val="tx2"/>
                </a:solidFill>
                <a:latin typeface="+mj-lt"/>
                <a:cs typeface="Arial"/>
              </a:rPr>
              <a:t>Click</a:t>
            </a:r>
            <a:r>
              <a:rPr lang="en-GB" sz="4800" b="1" baseline="0" dirty="0">
                <a:solidFill>
                  <a:schemeClr val="tx2"/>
                </a:solidFill>
                <a:latin typeface="+mj-lt"/>
                <a:cs typeface="Arial"/>
              </a:rPr>
              <a:t> to edit the master title style</a:t>
            </a:r>
            <a:endParaRPr lang="en-GB" sz="4800" b="1" dirty="0">
              <a:solidFill>
                <a:schemeClr val="tx2"/>
              </a:solidFill>
              <a:latin typeface="+mj-lt"/>
              <a:cs typeface="Arial"/>
            </a:endParaRPr>
          </a:p>
        </p:txBody>
      </p:sp>
      <p:pic>
        <p:nvPicPr>
          <p:cNvPr id="10" name="Picture 9" descr="A picture containing clipart&#10;&#10;Description generated with very high confidence">
            <a:extLst>
              <a:ext uri="{FF2B5EF4-FFF2-40B4-BE49-F238E27FC236}">
                <a16:creationId xmlns:a16="http://schemas.microsoft.com/office/drawing/2014/main" id="{CAA7D5D6-CADA-493E-B8EF-92D33DDDF353}"/>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538792" y="318398"/>
            <a:ext cx="1293974" cy="522566"/>
          </a:xfrm>
          <a:prstGeom prst="rect">
            <a:avLst/>
          </a:prstGeom>
        </p:spPr>
      </p:pic>
    </p:spTree>
    <p:extLst>
      <p:ext uri="{BB962C8B-B14F-4D97-AF65-F5344CB8AC3E}">
        <p14:creationId xmlns:p14="http://schemas.microsoft.com/office/powerpoint/2010/main" val="99048837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Lst>
  <p:hf hdr="0" ftr="0" dt="0"/>
  <p:txStyles>
    <p:titleStyle>
      <a:lvl1pPr algn="l" defTabSz="609585" rtl="0" eaLnBrk="1" latinLnBrk="0" hangingPunct="1">
        <a:lnSpc>
          <a:spcPct val="90000"/>
        </a:lnSpc>
        <a:spcBef>
          <a:spcPct val="0"/>
        </a:spcBef>
        <a:buNone/>
        <a:defRPr lang="en-GB" sz="4800" b="1" i="0" kern="1200" baseline="0" smtClean="0">
          <a:solidFill>
            <a:schemeClr val="tx2"/>
          </a:solidFill>
          <a:latin typeface="Arial"/>
          <a:ea typeface="+mj-ea"/>
          <a:cs typeface="Arial"/>
        </a:defRPr>
      </a:lvl1pPr>
    </p:titleStyle>
    <p:bodyStyle>
      <a:lvl1pPr marL="457189" indent="-457189" algn="l" defTabSz="609585" rtl="0" eaLnBrk="1" latinLnBrk="0" hangingPunct="1">
        <a:lnSpc>
          <a:spcPct val="90000"/>
        </a:lnSpc>
        <a:spcBef>
          <a:spcPts val="800"/>
        </a:spcBef>
        <a:buClr>
          <a:schemeClr val="tx2"/>
        </a:buClr>
        <a:buFont typeface="Arial"/>
        <a:buChar char="•"/>
        <a:defRPr sz="2667" kern="1200">
          <a:solidFill>
            <a:schemeClr val="tx1"/>
          </a:solidFill>
          <a:latin typeface="+mn-lt"/>
          <a:ea typeface="+mn-ea"/>
          <a:cs typeface="+mn-cs"/>
        </a:defRPr>
      </a:lvl1pPr>
      <a:lvl2pPr marL="990575" indent="-380990" algn="l" defTabSz="609585" rtl="0" eaLnBrk="1" latinLnBrk="0" hangingPunct="1">
        <a:lnSpc>
          <a:spcPct val="90000"/>
        </a:lnSpc>
        <a:spcBef>
          <a:spcPts val="800"/>
        </a:spcBef>
        <a:buClr>
          <a:schemeClr val="tx2"/>
        </a:buClr>
        <a:buFont typeface="Arial" panose="020B0604020202020204" pitchFamily="34" charset="0"/>
        <a:buChar char="‒"/>
        <a:defRPr sz="2400" kern="1200">
          <a:solidFill>
            <a:schemeClr val="tx1"/>
          </a:solidFill>
          <a:latin typeface="+mn-lt"/>
          <a:ea typeface="+mn-ea"/>
          <a:cs typeface="+mn-cs"/>
        </a:defRPr>
      </a:lvl2pPr>
      <a:lvl3pPr marL="1600160" indent="-380990" algn="l" defTabSz="609585" rtl="0" eaLnBrk="1" latinLnBrk="0" hangingPunct="1">
        <a:lnSpc>
          <a:spcPct val="90000"/>
        </a:lnSpc>
        <a:spcBef>
          <a:spcPts val="800"/>
        </a:spcBef>
        <a:buClr>
          <a:schemeClr val="tx2"/>
        </a:buClr>
        <a:buFont typeface="Wingdings" panose="05000000000000000000" pitchFamily="2" charset="2"/>
        <a:buChar char="§"/>
        <a:defRPr sz="2400" kern="1200">
          <a:solidFill>
            <a:schemeClr val="tx1"/>
          </a:solidFill>
          <a:latin typeface="+mn-lt"/>
          <a:ea typeface="+mn-ea"/>
          <a:cs typeface="+mn-cs"/>
        </a:defRPr>
      </a:lvl3pPr>
      <a:lvl4pPr marL="2133547" indent="-304792" algn="l" defTabSz="609585" rtl="0" eaLnBrk="1" latinLnBrk="0" hangingPunct="1">
        <a:lnSpc>
          <a:spcPct val="90000"/>
        </a:lnSpc>
        <a:spcBef>
          <a:spcPts val="800"/>
        </a:spcBef>
        <a:buClr>
          <a:schemeClr val="tx2"/>
        </a:buClr>
        <a:buFont typeface="Arial"/>
        <a:buChar char="•"/>
        <a:defRPr sz="2400" kern="1200">
          <a:solidFill>
            <a:schemeClr val="tx1"/>
          </a:solidFill>
          <a:latin typeface="+mn-lt"/>
          <a:ea typeface="+mn-ea"/>
          <a:cs typeface="+mn-cs"/>
        </a:defRPr>
      </a:lvl4pPr>
      <a:lvl5pPr marL="2743131" indent="-304792" algn="l" defTabSz="609585" rtl="0" eaLnBrk="1" latinLnBrk="0" hangingPunct="1">
        <a:lnSpc>
          <a:spcPct val="90000"/>
        </a:lnSpc>
        <a:spcBef>
          <a:spcPts val="800"/>
        </a:spcBef>
        <a:buClr>
          <a:schemeClr val="tx2"/>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8254" y="521969"/>
            <a:ext cx="1729105" cy="0"/>
          </a:xfrm>
          <a:custGeom>
            <a:avLst/>
            <a:gdLst/>
            <a:ahLst/>
            <a:cxnLst/>
            <a:rect l="l" t="t" r="r" b="b"/>
            <a:pathLst>
              <a:path w="1729105">
                <a:moveTo>
                  <a:pt x="0" y="0"/>
                </a:moveTo>
                <a:lnTo>
                  <a:pt x="1729054" y="0"/>
                </a:lnTo>
              </a:path>
            </a:pathLst>
          </a:custGeom>
          <a:ln w="50292">
            <a:solidFill>
              <a:srgbClr val="0E4C93"/>
            </a:solidFill>
          </a:ln>
        </p:spPr>
        <p:txBody>
          <a:bodyPr wrap="square" lIns="0" tIns="0" rIns="0" bIns="0" rtlCol="0"/>
          <a:lstStyle/>
          <a:p>
            <a:endParaRPr/>
          </a:p>
        </p:txBody>
      </p:sp>
      <p:sp>
        <p:nvSpPr>
          <p:cNvPr id="17" name="bk object 17"/>
          <p:cNvSpPr/>
          <p:nvPr/>
        </p:nvSpPr>
        <p:spPr>
          <a:xfrm>
            <a:off x="507491" y="6489191"/>
            <a:ext cx="2055875" cy="10058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94596" y="590824"/>
            <a:ext cx="3498215" cy="513715"/>
          </a:xfrm>
          <a:prstGeom prst="rect">
            <a:avLst/>
          </a:prstGeom>
        </p:spPr>
        <p:txBody>
          <a:bodyPr wrap="square" lIns="0" tIns="0" rIns="0" bIns="0">
            <a:spAutoFit/>
          </a:bodyPr>
          <a:lstStyle>
            <a:lvl1pPr>
              <a:defRPr sz="3200" b="1" i="0">
                <a:solidFill>
                  <a:srgbClr val="054F94"/>
                </a:solidFill>
                <a:latin typeface="Calibri"/>
                <a:cs typeface="Calibri"/>
              </a:defRPr>
            </a:lvl1pPr>
          </a:lstStyle>
          <a:p>
            <a:endParaRPr/>
          </a:p>
        </p:txBody>
      </p:sp>
      <p:sp>
        <p:nvSpPr>
          <p:cNvPr id="3" name="Holder 3"/>
          <p:cNvSpPr>
            <a:spLocks noGrp="1"/>
          </p:cNvSpPr>
          <p:nvPr>
            <p:ph type="body" idx="1"/>
          </p:nvPr>
        </p:nvSpPr>
        <p:spPr>
          <a:xfrm>
            <a:off x="491656" y="1048025"/>
            <a:ext cx="8276590" cy="4370070"/>
          </a:xfrm>
          <a:prstGeom prst="rect">
            <a:avLst/>
          </a:prstGeom>
        </p:spPr>
        <p:txBody>
          <a:bodyPr wrap="square" lIns="0" tIns="0" rIns="0" bIns="0">
            <a:spAutoFit/>
          </a:bodyPr>
          <a:lstStyle>
            <a:lvl1pPr>
              <a:defRPr sz="2400" b="0" i="0">
                <a:solidFill>
                  <a:srgbClr val="00B0F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9350171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diagramQuickStyle" Target="../diagrams/quickStyle4.xml"/><Relationship Id="rId3" Type="http://schemas.openxmlformats.org/officeDocument/2006/relationships/image" Target="../media/image39.jpeg"/><Relationship Id="rId7" Type="http://schemas.microsoft.com/office/2007/relationships/hdphoto" Target="../media/hdphoto2.wdp"/><Relationship Id="rId12" Type="http://schemas.openxmlformats.org/officeDocument/2006/relationships/diagramLayout" Target="../diagrams/layout4.xml"/><Relationship Id="rId17"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diagramData" Target="../diagrams/data4.xml"/><Relationship Id="rId5" Type="http://schemas.openxmlformats.org/officeDocument/2006/relationships/image" Target="../media/image41.jpeg"/><Relationship Id="rId15" Type="http://schemas.microsoft.com/office/2007/relationships/diagramDrawing" Target="../diagrams/drawing4.xml"/><Relationship Id="rId10" Type="http://schemas.openxmlformats.org/officeDocument/2006/relationships/image" Target="../media/image44.jpeg"/><Relationship Id="rId4" Type="http://schemas.openxmlformats.org/officeDocument/2006/relationships/image" Target="../media/image40.png"/><Relationship Id="rId9" Type="http://schemas.microsoft.com/office/2007/relationships/hdphoto" Target="../media/hdphoto3.wdp"/><Relationship Id="rId14"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chart" Target="../charts/chart1.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4.png"/><Relationship Id="rId11" Type="http://schemas.openxmlformats.org/officeDocument/2006/relationships/image" Target="../media/image59.png"/><Relationship Id="rId5" Type="http://schemas.microsoft.com/office/2007/relationships/hdphoto" Target="../media/hdphoto4.wdp"/><Relationship Id="rId15" Type="http://schemas.openxmlformats.org/officeDocument/2006/relationships/image" Target="../media/image63.png"/><Relationship Id="rId10" Type="http://schemas.openxmlformats.org/officeDocument/2006/relationships/image" Target="../media/image58.sv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2.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svg"/><Relationship Id="rId2" Type="http://schemas.openxmlformats.org/officeDocument/2006/relationships/notesSlide" Target="../notesSlides/notesSlide7.xml"/><Relationship Id="rId16" Type="http://schemas.openxmlformats.org/officeDocument/2006/relationships/image" Target="../media/image79.png"/><Relationship Id="rId1" Type="http://schemas.openxmlformats.org/officeDocument/2006/relationships/slideLayout" Target="../slideLayouts/slideLayout28.xml"/><Relationship Id="rId6" Type="http://schemas.openxmlformats.org/officeDocument/2006/relationships/image" Target="../media/image69.svg"/><Relationship Id="rId11" Type="http://schemas.openxmlformats.org/officeDocument/2006/relationships/image" Target="../media/image74.jpeg"/><Relationship Id="rId5" Type="http://schemas.openxmlformats.org/officeDocument/2006/relationships/image" Target="../media/image68.png"/><Relationship Id="rId15" Type="http://schemas.openxmlformats.org/officeDocument/2006/relationships/image" Target="../media/image78.sv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77.pn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84.tiff"/><Relationship Id="rId11" Type="http://schemas.openxmlformats.org/officeDocument/2006/relationships/image" Target="../media/image89.tiff"/><Relationship Id="rId5" Type="http://schemas.openxmlformats.org/officeDocument/2006/relationships/image" Target="../media/image83.jpe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jpeg"/><Relationship Id="rId7" Type="http://schemas.openxmlformats.org/officeDocument/2006/relationships/image" Target="../media/image97.emf"/><Relationship Id="rId2" Type="http://schemas.openxmlformats.org/officeDocument/2006/relationships/image" Target="../media/image92.wmf"/><Relationship Id="rId1" Type="http://schemas.openxmlformats.org/officeDocument/2006/relationships/slideLayout" Target="../slideLayouts/slideLayout24.xml"/><Relationship Id="rId6" Type="http://schemas.openxmlformats.org/officeDocument/2006/relationships/image" Target="../media/image96.png"/><Relationship Id="rId5" Type="http://schemas.openxmlformats.org/officeDocument/2006/relationships/image" Target="../media/image95.jpeg"/><Relationship Id="rId10" Type="http://schemas.openxmlformats.org/officeDocument/2006/relationships/image" Target="../media/image100.png"/><Relationship Id="rId4" Type="http://schemas.openxmlformats.org/officeDocument/2006/relationships/image" Target="../media/image94.jpeg"/><Relationship Id="rId9" Type="http://schemas.openxmlformats.org/officeDocument/2006/relationships/image" Target="../media/image9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4.jpeg"/><Relationship Id="rId1" Type="http://schemas.openxmlformats.org/officeDocument/2006/relationships/slideLayout" Target="../slideLayouts/slideLayout24.xml"/><Relationship Id="rId5" Type="http://schemas.openxmlformats.org/officeDocument/2006/relationships/image" Target="../media/image103.png"/><Relationship Id="rId4" Type="http://schemas.openxmlformats.org/officeDocument/2006/relationships/image" Target="../media/image102.png"/></Relationships>
</file>

<file path=ppt/slides/_rels/slide2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10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07.jpeg"/><Relationship Id="rId7" Type="http://schemas.openxmlformats.org/officeDocument/2006/relationships/hyperlink" Target="https://doi.org/10.1182/blood.2018891192" TargetMode="External"/><Relationship Id="rId2" Type="http://schemas.openxmlformats.org/officeDocument/2006/relationships/image" Target="../media/image106.png"/><Relationship Id="rId1" Type="http://schemas.openxmlformats.org/officeDocument/2006/relationships/slideLayout" Target="../slideLayouts/slideLayout2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7.xml.rels><?xml version="1.0" encoding="UTF-8" standalone="yes"?>
<Relationships xmlns="http://schemas.openxmlformats.org/package/2006/relationships"><Relationship Id="rId3" Type="http://schemas.openxmlformats.org/officeDocument/2006/relationships/image" Target="../media/image112.svg"/><Relationship Id="rId2" Type="http://schemas.openxmlformats.org/officeDocument/2006/relationships/image" Target="../media/image11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jpeg"/></Relationships>
</file>

<file path=ppt/slides/_rels/slide34.xml.rels><?xml version="1.0" encoding="UTF-8" standalone="yes"?>
<Relationships xmlns="http://schemas.openxmlformats.org/package/2006/relationships"><Relationship Id="rId3" Type="http://schemas.openxmlformats.org/officeDocument/2006/relationships/hyperlink" Target="https://osloinsilico2019.weebly.com/" TargetMode="External"/><Relationship Id="rId2" Type="http://schemas.openxmlformats.org/officeDocument/2006/relationships/hyperlink" Target="https://www.google.no/maps/place/Scandic+Holmenkollen+Park/@59.9624999,10.6601648,17z/data=!3m1!4b1!4m5!3m4!1s0x46416d7ef060312b:0x74c9d0fbf11562fd!8m2!3d59.9624999!4d10.6623535" TargetMode="External"/><Relationship Id="rId1" Type="http://schemas.openxmlformats.org/officeDocument/2006/relationships/slideLayout" Target="../slideLayouts/slideLayout11.xml"/><Relationship Id="rId5" Type="http://schemas.openxmlformats.org/officeDocument/2006/relationships/image" Target="../media/image120.jpeg"/><Relationship Id="rId4" Type="http://schemas.openxmlformats.org/officeDocument/2006/relationships/image" Target="../media/image119.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22.svg"/><Relationship Id="rId2" Type="http://schemas.openxmlformats.org/officeDocument/2006/relationships/image" Target="../media/image121.png"/><Relationship Id="rId1" Type="http://schemas.openxmlformats.org/officeDocument/2006/relationships/slideLayout" Target="../slideLayouts/slideLayout24.xml"/><Relationship Id="rId5" Type="http://schemas.openxmlformats.org/officeDocument/2006/relationships/image" Target="../media/image124.svg"/><Relationship Id="rId4" Type="http://schemas.openxmlformats.org/officeDocument/2006/relationships/image" Target="../media/image123.png"/></Relationships>
</file>

<file path=ppt/slides/_rels/slide3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jpg"/><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7.sv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sv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32.png"/><Relationship Id="rId7" Type="http://schemas.openxmlformats.org/officeDocument/2006/relationships/diagramQuickStyle" Target="../diagrams/quickStyle9.xml"/><Relationship Id="rId2" Type="http://schemas.openxmlformats.org/officeDocument/2006/relationships/image" Target="../media/image131.png"/><Relationship Id="rId1" Type="http://schemas.openxmlformats.org/officeDocument/2006/relationships/slideLayout" Target="../slideLayouts/slideLayout54.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33.png"/><Relationship Id="rId9" Type="http://schemas.microsoft.com/office/2007/relationships/diagramDrawing" Target="../diagrams/drawing9.xml"/></Relationships>
</file>

<file path=ppt/slides/_rels/slide41.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18" Type="http://schemas.openxmlformats.org/officeDocument/2006/relationships/image" Target="../media/image148.jpeg"/><Relationship Id="rId3" Type="http://schemas.openxmlformats.org/officeDocument/2006/relationships/diagramData" Target="../diagrams/data10.xml"/><Relationship Id="rId21" Type="http://schemas.openxmlformats.org/officeDocument/2006/relationships/image" Target="../media/image151.png"/><Relationship Id="rId7" Type="http://schemas.microsoft.com/office/2007/relationships/diagramDrawing" Target="../diagrams/drawing10.xml"/><Relationship Id="rId12" Type="http://schemas.openxmlformats.org/officeDocument/2006/relationships/image" Target="../media/image142.png"/><Relationship Id="rId17" Type="http://schemas.openxmlformats.org/officeDocument/2006/relationships/image" Target="../media/image147.jpeg"/><Relationship Id="rId2" Type="http://schemas.openxmlformats.org/officeDocument/2006/relationships/image" Target="../media/image134.png"/><Relationship Id="rId16" Type="http://schemas.openxmlformats.org/officeDocument/2006/relationships/image" Target="../media/image146.png"/><Relationship Id="rId20" Type="http://schemas.openxmlformats.org/officeDocument/2006/relationships/image" Target="../media/image150.jpeg"/><Relationship Id="rId1" Type="http://schemas.openxmlformats.org/officeDocument/2006/relationships/slideLayout" Target="../slideLayouts/slideLayout54.xml"/><Relationship Id="rId6" Type="http://schemas.openxmlformats.org/officeDocument/2006/relationships/diagramColors" Target="../diagrams/colors10.xml"/><Relationship Id="rId11" Type="http://schemas.openxmlformats.org/officeDocument/2006/relationships/image" Target="../media/image141.jpeg"/><Relationship Id="rId5" Type="http://schemas.openxmlformats.org/officeDocument/2006/relationships/diagramQuickStyle" Target="../diagrams/quickStyle10.xml"/><Relationship Id="rId15" Type="http://schemas.openxmlformats.org/officeDocument/2006/relationships/image" Target="../media/image145.png"/><Relationship Id="rId10" Type="http://schemas.openxmlformats.org/officeDocument/2006/relationships/image" Target="../media/image140.jpeg"/><Relationship Id="rId19" Type="http://schemas.openxmlformats.org/officeDocument/2006/relationships/image" Target="../media/image149.jpeg"/><Relationship Id="rId4" Type="http://schemas.openxmlformats.org/officeDocument/2006/relationships/diagramLayout" Target="../diagrams/layout10.xml"/><Relationship Id="rId9" Type="http://schemas.openxmlformats.org/officeDocument/2006/relationships/image" Target="../media/image139.png"/><Relationship Id="rId14" Type="http://schemas.openxmlformats.org/officeDocument/2006/relationships/image" Target="../media/image144.jpeg"/></Relationships>
</file>

<file path=ppt/slides/_rels/slide42.xml.rels><?xml version="1.0" encoding="UTF-8" standalone="yes"?>
<Relationships xmlns="http://schemas.openxmlformats.org/package/2006/relationships"><Relationship Id="rId3" Type="http://schemas.openxmlformats.org/officeDocument/2006/relationships/image" Target="../media/image153.svg"/><Relationship Id="rId2" Type="http://schemas.openxmlformats.org/officeDocument/2006/relationships/image" Target="../media/image15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9.xml"/><Relationship Id="rId4" Type="http://schemas.openxmlformats.org/officeDocument/2006/relationships/image" Target="../media/image158.png"/></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160.tiff"/><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159.png"/><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162.png"/><Relationship Id="rId4" Type="http://schemas.openxmlformats.org/officeDocument/2006/relationships/image" Target="../media/image161.emf"/></Relationships>
</file>

<file path=ppt/slides/_rels/slide48.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31.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3.xml"/><Relationship Id="rId16" Type="http://schemas.openxmlformats.org/officeDocument/2006/relationships/diagramLayout" Target="../diagrams/layout3.xml"/><Relationship Id="rId1" Type="http://schemas.openxmlformats.org/officeDocument/2006/relationships/slideLayout" Target="../slideLayouts/slideLayout5.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cell.com/ajhg/fulltext/S0002-9297(18)30422-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ctrTitle"/>
          </p:nvPr>
        </p:nvSpPr>
        <p:spPr>
          <a:xfrm>
            <a:off x="441035" y="2931438"/>
            <a:ext cx="12047219" cy="689541"/>
          </a:xfrm>
        </p:spPr>
        <p:txBody>
          <a:bodyPr>
            <a:noAutofit/>
          </a:bodyPr>
          <a:lstStyle/>
          <a:p>
            <a:r>
              <a:rPr lang="en-GB" sz="4000" dirty="0">
                <a:solidFill>
                  <a:schemeClr val="tx2"/>
                </a:solidFill>
                <a:latin typeface="Arial" panose="020B0604020202020204" pitchFamily="34" charset="0"/>
                <a:cs typeface="Arial" panose="020B0604020202020204" pitchFamily="34" charset="0"/>
              </a:rPr>
              <a:t>Elizabeth Blackwell Institute Lecture</a:t>
            </a:r>
            <a:br>
              <a:rPr lang="en-GB" sz="4000" dirty="0">
                <a:solidFill>
                  <a:schemeClr val="tx2"/>
                </a:solidFill>
                <a:latin typeface="Arial" panose="020B0604020202020204" pitchFamily="34" charset="0"/>
                <a:cs typeface="Arial" panose="020B0604020202020204" pitchFamily="34" charset="0"/>
              </a:rPr>
            </a:br>
            <a:br>
              <a:rPr lang="en-GB" sz="4000" dirty="0">
                <a:solidFill>
                  <a:schemeClr val="tx2"/>
                </a:solidFill>
              </a:rPr>
            </a:br>
            <a:r>
              <a:rPr lang="en-GB" sz="4000" dirty="0">
                <a:solidFill>
                  <a:schemeClr val="tx2"/>
                </a:solidFill>
              </a:rPr>
              <a:t>Genomics and Healthcare – New Opportunities</a:t>
            </a:r>
            <a:endParaRPr lang="en-GB" sz="4000" dirty="0">
              <a:solidFill>
                <a:schemeClr val="tx2"/>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A384F711-1FA8-4F68-8AD5-758794A628CA}"/>
              </a:ext>
            </a:extLst>
          </p:cNvPr>
          <p:cNvSpPr txBox="1">
            <a:spLocks/>
          </p:cNvSpPr>
          <p:nvPr/>
        </p:nvSpPr>
        <p:spPr>
          <a:xfrm>
            <a:off x="1973539" y="4178022"/>
            <a:ext cx="6617086" cy="68954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rgbClr val="005EB8"/>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GB" dirty="0"/>
          </a:p>
        </p:txBody>
      </p:sp>
      <p:sp>
        <p:nvSpPr>
          <p:cNvPr id="3" name="Rectangle 2">
            <a:extLst>
              <a:ext uri="{FF2B5EF4-FFF2-40B4-BE49-F238E27FC236}">
                <a16:creationId xmlns:a16="http://schemas.microsoft.com/office/drawing/2014/main" id="{72BF4C5F-5C45-4848-9133-FAABE9693D3F}"/>
              </a:ext>
            </a:extLst>
          </p:cNvPr>
          <p:cNvSpPr/>
          <p:nvPr/>
        </p:nvSpPr>
        <p:spPr>
          <a:xfrm>
            <a:off x="533358" y="4003630"/>
            <a:ext cx="11491001" cy="707886"/>
          </a:xfrm>
          <a:prstGeom prst="rect">
            <a:avLst/>
          </a:prstGeom>
        </p:spPr>
        <p:txBody>
          <a:bodyPr wrap="square">
            <a:spAutoFit/>
          </a:bodyPr>
          <a:lstStyle/>
          <a:p>
            <a:r>
              <a:rPr lang="en-GB" sz="2000" b="1" dirty="0">
                <a:solidFill>
                  <a:schemeClr val="tx2"/>
                </a:solidFill>
                <a:latin typeface="Arial" charset="0"/>
                <a:cs typeface="Arial" charset="0"/>
              </a:rPr>
              <a:t>Professor Dame Sue Hill  </a:t>
            </a:r>
            <a:r>
              <a:rPr lang="en-GB" sz="2000" i="1" dirty="0">
                <a:solidFill>
                  <a:schemeClr val="tx2"/>
                </a:solidFill>
                <a:latin typeface="Arial" charset="0"/>
                <a:cs typeface="Arial" charset="0"/>
              </a:rPr>
              <a:t>@</a:t>
            </a:r>
            <a:r>
              <a:rPr lang="en-GB" sz="2000" i="1" dirty="0" err="1">
                <a:solidFill>
                  <a:schemeClr val="tx2"/>
                </a:solidFill>
                <a:latin typeface="Arial" charset="0"/>
                <a:cs typeface="Arial" charset="0"/>
              </a:rPr>
              <a:t>CSOsue</a:t>
            </a:r>
            <a:r>
              <a:rPr lang="en-GB" sz="2000" i="1" dirty="0">
                <a:solidFill>
                  <a:schemeClr val="tx2"/>
                </a:solidFill>
                <a:latin typeface="Arial" charset="0"/>
                <a:cs typeface="Arial" charset="0"/>
              </a:rPr>
              <a:t>     </a:t>
            </a:r>
            <a:r>
              <a:rPr lang="en-GB" sz="2000" dirty="0">
                <a:solidFill>
                  <a:schemeClr val="tx2"/>
                </a:solidFill>
                <a:latin typeface="Arial" charset="0"/>
                <a:cs typeface="Arial" charset="0"/>
              </a:rPr>
              <a:t>sue.l.hill@nhs.net</a:t>
            </a:r>
            <a:br>
              <a:rPr lang="en-GB" sz="2000" dirty="0">
                <a:solidFill>
                  <a:schemeClr val="tx2"/>
                </a:solidFill>
                <a:latin typeface="Arial" charset="0"/>
                <a:cs typeface="Arial" charset="0"/>
              </a:rPr>
            </a:br>
            <a:r>
              <a:rPr lang="en-GB" sz="2000" dirty="0">
                <a:solidFill>
                  <a:schemeClr val="tx2"/>
                </a:solidFill>
                <a:latin typeface="Arial" charset="0"/>
                <a:cs typeface="Arial" charset="0"/>
              </a:rPr>
              <a:t>Chief Scientific Officer for England and Senior Responsible Officer for Genomics in NHS England</a:t>
            </a:r>
          </a:p>
        </p:txBody>
      </p:sp>
    </p:spTree>
    <p:extLst>
      <p:ext uri="{BB962C8B-B14F-4D97-AF65-F5344CB8AC3E}">
        <p14:creationId xmlns:p14="http://schemas.microsoft.com/office/powerpoint/2010/main" val="5293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2C0A-E906-4E27-858E-9FEAB81F5A4B}"/>
              </a:ext>
            </a:extLst>
          </p:cNvPr>
          <p:cNvSpPr>
            <a:spLocks noGrp="1"/>
          </p:cNvSpPr>
          <p:nvPr>
            <p:ph type="title"/>
          </p:nvPr>
        </p:nvSpPr>
        <p:spPr>
          <a:xfrm>
            <a:off x="331730" y="677446"/>
            <a:ext cx="9809087" cy="667725"/>
          </a:xfrm>
        </p:spPr>
        <p:txBody>
          <a:bodyPr>
            <a:noAutofit/>
          </a:bodyPr>
          <a:lstStyle/>
          <a:p>
            <a:r>
              <a:rPr lang="en-GB" sz="3600" dirty="0">
                <a:solidFill>
                  <a:srgbClr val="005EB8"/>
                </a:solidFill>
                <a:latin typeface="Arial" panose="020B0604020202020204" pitchFamily="34" charset="0"/>
                <a:cs typeface="Arial" panose="020B0604020202020204" pitchFamily="34" charset="0"/>
              </a:rPr>
              <a:t>A catalyst for change : 100,000 Genomes Project </a:t>
            </a:r>
          </a:p>
        </p:txBody>
      </p:sp>
      <p:sp>
        <p:nvSpPr>
          <p:cNvPr id="3" name="Slide Number Placeholder 2">
            <a:extLst>
              <a:ext uri="{FF2B5EF4-FFF2-40B4-BE49-F238E27FC236}">
                <a16:creationId xmlns:a16="http://schemas.microsoft.com/office/drawing/2014/main" id="{45D1DB7B-1135-4A68-838A-19D9671CA392}"/>
              </a:ext>
            </a:extLst>
          </p:cNvPr>
          <p:cNvSpPr>
            <a:spLocks noGrp="1"/>
          </p:cNvSpPr>
          <p:nvPr>
            <p:ph type="sldNum" sz="quarter" idx="10"/>
          </p:nvPr>
        </p:nvSpPr>
        <p:spPr/>
        <p:txBody>
          <a:bodyPr/>
          <a:lstStyle/>
          <a:p>
            <a:pPr defTabSz="457189">
              <a:defRPr/>
            </a:pPr>
            <a:fld id="{67DE7D0A-5CC0-CD4F-AD63-02ED5F8284D6}" type="slidenum">
              <a:rPr lang="en-US">
                <a:solidFill>
                  <a:srgbClr val="768692"/>
                </a:solidFill>
              </a:rPr>
              <a:pPr defTabSz="457189">
                <a:defRPr/>
              </a:pPr>
              <a:t>10</a:t>
            </a:fld>
            <a:endParaRPr lang="en-US" dirty="0">
              <a:solidFill>
                <a:srgbClr val="768692"/>
              </a:solidFill>
            </a:endParaRPr>
          </a:p>
        </p:txBody>
      </p:sp>
      <p:cxnSp>
        <p:nvCxnSpPr>
          <p:cNvPr id="5" name="Straight Connector 4">
            <a:extLst>
              <a:ext uri="{FF2B5EF4-FFF2-40B4-BE49-F238E27FC236}">
                <a16:creationId xmlns:a16="http://schemas.microsoft.com/office/drawing/2014/main" id="{A7B64917-F247-4C4C-8B3F-F29B884BE372}"/>
              </a:ext>
            </a:extLst>
          </p:cNvPr>
          <p:cNvCxnSpPr>
            <a:cxnSpLocks/>
          </p:cNvCxnSpPr>
          <p:nvPr/>
        </p:nvCxnSpPr>
        <p:spPr>
          <a:xfrm>
            <a:off x="8229163" y="4203051"/>
            <a:ext cx="0" cy="71652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DE233E4-30E3-4ED6-9AD1-83F94234610E}"/>
              </a:ext>
            </a:extLst>
          </p:cNvPr>
          <p:cNvCxnSpPr>
            <a:cxnSpLocks/>
          </p:cNvCxnSpPr>
          <p:nvPr/>
        </p:nvCxnSpPr>
        <p:spPr>
          <a:xfrm>
            <a:off x="6897357" y="4160342"/>
            <a:ext cx="0" cy="75923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26EE641-E523-4CB9-A753-89970BFC326E}"/>
              </a:ext>
            </a:extLst>
          </p:cNvPr>
          <p:cNvSpPr txBox="1"/>
          <p:nvPr/>
        </p:nvSpPr>
        <p:spPr>
          <a:xfrm>
            <a:off x="7032735" y="5474231"/>
            <a:ext cx="1287959" cy="757130"/>
          </a:xfrm>
          <a:prstGeom prst="rect">
            <a:avLst/>
          </a:prstGeom>
          <a:noFill/>
        </p:spPr>
        <p:txBody>
          <a:bodyPr wrap="square" rtlCol="0">
            <a:spAutoFit/>
          </a:bodyPr>
          <a:lstStyle/>
          <a:p>
            <a:pPr algn="ctr" defTabSz="609570">
              <a:lnSpc>
                <a:spcPct val="90000"/>
              </a:lnSpc>
              <a:defRPr/>
            </a:pPr>
            <a:r>
              <a:rPr lang="en-GB" sz="1200" dirty="0">
                <a:solidFill>
                  <a:srgbClr val="00A9CE"/>
                </a:solidFill>
                <a:latin typeface="Arial"/>
                <a:cs typeface="Calibri" panose="020F0502020204030204" pitchFamily="34" charset="0"/>
              </a:rPr>
              <a:t>new treatments </a:t>
            </a:r>
            <a:br>
              <a:rPr lang="en-GB" sz="1200" dirty="0">
                <a:solidFill>
                  <a:srgbClr val="00A9CE"/>
                </a:solidFill>
                <a:latin typeface="Arial"/>
                <a:cs typeface="Calibri" panose="020F0502020204030204" pitchFamily="34" charset="0"/>
              </a:rPr>
            </a:br>
            <a:r>
              <a:rPr lang="en-GB" sz="1200" dirty="0">
                <a:solidFill>
                  <a:srgbClr val="00A9CE"/>
                </a:solidFill>
                <a:latin typeface="Arial"/>
                <a:cs typeface="Calibri" panose="020F0502020204030204" pitchFamily="34" charset="0"/>
              </a:rPr>
              <a:t>&amp; </a:t>
            </a:r>
          </a:p>
          <a:p>
            <a:pPr algn="ctr" defTabSz="609570">
              <a:lnSpc>
                <a:spcPct val="90000"/>
              </a:lnSpc>
              <a:defRPr/>
            </a:pPr>
            <a:r>
              <a:rPr lang="en-GB" sz="1200" dirty="0">
                <a:solidFill>
                  <a:srgbClr val="00A9CE"/>
                </a:solidFill>
                <a:latin typeface="Arial"/>
                <a:cs typeface="Calibri" panose="020F0502020204030204" pitchFamily="34" charset="0"/>
              </a:rPr>
              <a:t>other discoveries</a:t>
            </a:r>
          </a:p>
        </p:txBody>
      </p:sp>
      <p:sp>
        <p:nvSpPr>
          <p:cNvPr id="8" name="Speech Bubble: Rectangle 7">
            <a:extLst>
              <a:ext uri="{FF2B5EF4-FFF2-40B4-BE49-F238E27FC236}">
                <a16:creationId xmlns:a16="http://schemas.microsoft.com/office/drawing/2014/main" id="{F2AD7995-25CD-4FDD-A3FA-19585A25840D}"/>
              </a:ext>
            </a:extLst>
          </p:cNvPr>
          <p:cNvSpPr/>
          <p:nvPr/>
        </p:nvSpPr>
        <p:spPr>
          <a:xfrm>
            <a:off x="2999142" y="1642377"/>
            <a:ext cx="3102941" cy="393403"/>
          </a:xfrm>
          <a:prstGeom prst="wedgeRectCallout">
            <a:avLst>
              <a:gd name="adj1" fmla="val -22616"/>
              <a:gd name="adj2" fmla="val 86624"/>
            </a:avLst>
          </a:prstGeom>
          <a:solidFill>
            <a:srgbClr val="005EB8"/>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r>
              <a:rPr lang="en-GB" sz="1200" dirty="0">
                <a:solidFill>
                  <a:srgbClr val="FFFFFF"/>
                </a:solidFill>
                <a:latin typeface="Arial"/>
              </a:rPr>
              <a:t>Patient consent</a:t>
            </a:r>
          </a:p>
        </p:txBody>
      </p:sp>
      <p:sp>
        <p:nvSpPr>
          <p:cNvPr id="9" name="TextBox 8">
            <a:extLst>
              <a:ext uri="{FF2B5EF4-FFF2-40B4-BE49-F238E27FC236}">
                <a16:creationId xmlns:a16="http://schemas.microsoft.com/office/drawing/2014/main" id="{4A844BA0-0252-44CB-AC90-C05700CC52C5}"/>
              </a:ext>
            </a:extLst>
          </p:cNvPr>
          <p:cNvSpPr txBox="1"/>
          <p:nvPr/>
        </p:nvSpPr>
        <p:spPr>
          <a:xfrm>
            <a:off x="3158555" y="3042346"/>
            <a:ext cx="2798511" cy="553998"/>
          </a:xfrm>
          <a:prstGeom prst="rect">
            <a:avLst/>
          </a:prstGeom>
          <a:solidFill>
            <a:schemeClr val="bg1">
              <a:lumMod val="85000"/>
            </a:schemeClr>
          </a:solidFill>
          <a:ln>
            <a:solidFill>
              <a:schemeClr val="bg1">
                <a:lumMod val="85000"/>
              </a:schemeClr>
            </a:solidFill>
          </a:ln>
        </p:spPr>
        <p:txBody>
          <a:bodyPr wrap="square" rtlCol="0">
            <a:spAutoFit/>
          </a:bodyPr>
          <a:lstStyle/>
          <a:p>
            <a:pPr algn="ctr" defTabSz="609570">
              <a:defRPr/>
            </a:pPr>
            <a:r>
              <a:rPr lang="en-GB" sz="1600" b="1" dirty="0">
                <a:solidFill>
                  <a:srgbClr val="005EB8"/>
                </a:solidFill>
                <a:latin typeface="Calibri" panose="020F0502020204030204" pitchFamily="34" charset="0"/>
                <a:cs typeface="Calibri" panose="020F0502020204030204" pitchFamily="34" charset="0"/>
              </a:rPr>
              <a:t>Frontline services involved </a:t>
            </a:r>
          </a:p>
          <a:p>
            <a:pPr algn="ctr" defTabSz="609570">
              <a:defRPr/>
            </a:pPr>
            <a:r>
              <a:rPr lang="en-GB" sz="1400" b="1" dirty="0">
                <a:solidFill>
                  <a:srgbClr val="005EB8"/>
                </a:solidFill>
                <a:latin typeface="Calibri" panose="020F0502020204030204" pitchFamily="34" charset="0"/>
                <a:cs typeface="Calibri" panose="020F0502020204030204" pitchFamily="34" charset="0"/>
              </a:rPr>
              <a:t>13 NHS Genomic Medicine Centres  </a:t>
            </a:r>
          </a:p>
        </p:txBody>
      </p:sp>
      <p:sp>
        <p:nvSpPr>
          <p:cNvPr id="10" name="Arrow: Pentagon 9">
            <a:extLst>
              <a:ext uri="{FF2B5EF4-FFF2-40B4-BE49-F238E27FC236}">
                <a16:creationId xmlns:a16="http://schemas.microsoft.com/office/drawing/2014/main" id="{044839F4-B39F-4924-837E-9D383AA17724}"/>
              </a:ext>
            </a:extLst>
          </p:cNvPr>
          <p:cNvSpPr/>
          <p:nvPr/>
        </p:nvSpPr>
        <p:spPr>
          <a:xfrm>
            <a:off x="6295308" y="2231579"/>
            <a:ext cx="1490765" cy="426464"/>
          </a:xfrm>
          <a:prstGeom prst="homePlate">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r>
              <a:rPr lang="en-GB" sz="1200" dirty="0">
                <a:solidFill>
                  <a:srgbClr val="FFFFFF"/>
                </a:solidFill>
                <a:latin typeface="Arial"/>
              </a:rPr>
              <a:t>Biorepository</a:t>
            </a:r>
          </a:p>
        </p:txBody>
      </p:sp>
      <p:sp>
        <p:nvSpPr>
          <p:cNvPr id="11" name="Speech Bubble: Rectangle 10">
            <a:extLst>
              <a:ext uri="{FF2B5EF4-FFF2-40B4-BE49-F238E27FC236}">
                <a16:creationId xmlns:a16="http://schemas.microsoft.com/office/drawing/2014/main" id="{30B66C2B-030A-4D35-8C3A-31D4891A016E}"/>
              </a:ext>
            </a:extLst>
          </p:cNvPr>
          <p:cNvSpPr/>
          <p:nvPr/>
        </p:nvSpPr>
        <p:spPr>
          <a:xfrm>
            <a:off x="7830028" y="2072390"/>
            <a:ext cx="1323832" cy="565673"/>
          </a:xfrm>
          <a:prstGeom prst="wedgeRectCallout">
            <a:avLst>
              <a:gd name="adj1" fmla="val -22616"/>
              <a:gd name="adj2" fmla="val 86624"/>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r>
              <a:rPr lang="en-GB" sz="1200" dirty="0">
                <a:solidFill>
                  <a:srgbClr val="FFFFFF"/>
                </a:solidFill>
                <a:latin typeface="Arial"/>
              </a:rPr>
              <a:t>Sequencing centre - Illumina</a:t>
            </a:r>
          </a:p>
        </p:txBody>
      </p:sp>
      <p:sp>
        <p:nvSpPr>
          <p:cNvPr id="12" name="Arrow: Pentagon 11">
            <a:extLst>
              <a:ext uri="{FF2B5EF4-FFF2-40B4-BE49-F238E27FC236}">
                <a16:creationId xmlns:a16="http://schemas.microsoft.com/office/drawing/2014/main" id="{8288F518-E808-4797-8F63-D9B5FC0CD2D1}"/>
              </a:ext>
            </a:extLst>
          </p:cNvPr>
          <p:cNvSpPr/>
          <p:nvPr/>
        </p:nvSpPr>
        <p:spPr>
          <a:xfrm rot="10800000">
            <a:off x="6156025" y="3759659"/>
            <a:ext cx="3041379" cy="393403"/>
          </a:xfrm>
          <a:prstGeom prst="homePlate">
            <a:avLst>
              <a:gd name="adj" fmla="val 21896"/>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189">
              <a:defRPr/>
            </a:pPr>
            <a:endParaRPr lang="en-GB" sz="1200" dirty="0">
              <a:solidFill>
                <a:srgbClr val="FFFFFF"/>
              </a:solidFill>
              <a:latin typeface="Arial"/>
            </a:endParaRPr>
          </a:p>
        </p:txBody>
      </p:sp>
      <p:sp>
        <p:nvSpPr>
          <p:cNvPr id="13" name="Speech Bubble: Rectangle 12">
            <a:extLst>
              <a:ext uri="{FF2B5EF4-FFF2-40B4-BE49-F238E27FC236}">
                <a16:creationId xmlns:a16="http://schemas.microsoft.com/office/drawing/2014/main" id="{148B6191-4F0A-474B-BB91-9B1AC84135BB}"/>
              </a:ext>
            </a:extLst>
          </p:cNvPr>
          <p:cNvSpPr/>
          <p:nvPr/>
        </p:nvSpPr>
        <p:spPr>
          <a:xfrm>
            <a:off x="2999142" y="3743317"/>
            <a:ext cx="3102941" cy="393403"/>
          </a:xfrm>
          <a:prstGeom prst="wedgeRectCallout">
            <a:avLst>
              <a:gd name="adj1" fmla="val 19766"/>
              <a:gd name="adj2" fmla="val 101099"/>
            </a:avLst>
          </a:prstGeom>
          <a:solidFill>
            <a:srgbClr val="005EB8"/>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r>
              <a:rPr lang="en-GB" sz="1200" dirty="0">
                <a:solidFill>
                  <a:srgbClr val="FFFFFF"/>
                </a:solidFill>
                <a:latin typeface="Arial"/>
              </a:rPr>
              <a:t>Validation &amp; reporting in NHS labs</a:t>
            </a:r>
          </a:p>
        </p:txBody>
      </p:sp>
      <p:sp>
        <p:nvSpPr>
          <p:cNvPr id="14" name="Rectangle: Rounded Corners 13">
            <a:extLst>
              <a:ext uri="{FF2B5EF4-FFF2-40B4-BE49-F238E27FC236}">
                <a16:creationId xmlns:a16="http://schemas.microsoft.com/office/drawing/2014/main" id="{1E7C3B8C-7B73-4768-8296-ABFA1AA00524}"/>
              </a:ext>
            </a:extLst>
          </p:cNvPr>
          <p:cNvSpPr/>
          <p:nvPr/>
        </p:nvSpPr>
        <p:spPr>
          <a:xfrm>
            <a:off x="6259704" y="4559127"/>
            <a:ext cx="1244379" cy="758333"/>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GB" sz="1200" b="1" dirty="0">
                <a:solidFill>
                  <a:srgbClr val="FFFFFF"/>
                </a:solidFill>
                <a:latin typeface="Arial"/>
              </a:rPr>
              <a:t>Discovery Forum</a:t>
            </a:r>
          </a:p>
          <a:p>
            <a:pPr algn="ctr" defTabSz="457189">
              <a:defRPr/>
            </a:pPr>
            <a:r>
              <a:rPr lang="en-GB" sz="1200" dirty="0">
                <a:solidFill>
                  <a:srgbClr val="FFFFFF"/>
                </a:solidFill>
                <a:latin typeface="Arial"/>
              </a:rPr>
              <a:t>Industry Users</a:t>
            </a:r>
          </a:p>
        </p:txBody>
      </p:sp>
      <p:pic>
        <p:nvPicPr>
          <p:cNvPr id="15" name="Picture 14" descr="A picture containing clipart&#10;&#10;Description generated with very high confidence">
            <a:extLst>
              <a:ext uri="{FF2B5EF4-FFF2-40B4-BE49-F238E27FC236}">
                <a16:creationId xmlns:a16="http://schemas.microsoft.com/office/drawing/2014/main" id="{DEDD93D9-F792-4223-BDEF-01CD7CDC10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9491" y="2761553"/>
            <a:ext cx="836547" cy="338863"/>
          </a:xfrm>
          <a:prstGeom prst="rect">
            <a:avLst/>
          </a:prstGeom>
        </p:spPr>
      </p:pic>
      <p:pic>
        <p:nvPicPr>
          <p:cNvPr id="16" name="Picture 2" descr="Image result for genomics england logo">
            <a:extLst>
              <a:ext uri="{FF2B5EF4-FFF2-40B4-BE49-F238E27FC236}">
                <a16:creationId xmlns:a16="http://schemas.microsoft.com/office/drawing/2014/main" id="{DDCB27CF-924E-4C85-A084-040B015F4A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1531" y="2951953"/>
            <a:ext cx="1147755" cy="5940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A825F73-DD90-4D92-B2D9-75831170FAC3}"/>
              </a:ext>
            </a:extLst>
          </p:cNvPr>
          <p:cNvSpPr txBox="1"/>
          <p:nvPr/>
        </p:nvSpPr>
        <p:spPr>
          <a:xfrm>
            <a:off x="6248343" y="3714516"/>
            <a:ext cx="2970828" cy="461665"/>
          </a:xfrm>
          <a:prstGeom prst="rect">
            <a:avLst/>
          </a:prstGeom>
          <a:noFill/>
        </p:spPr>
        <p:txBody>
          <a:bodyPr wrap="square" rtlCol="0">
            <a:spAutoFit/>
          </a:bodyPr>
          <a:lstStyle/>
          <a:p>
            <a:pPr algn="ctr" defTabSz="457189">
              <a:defRPr/>
            </a:pPr>
            <a:r>
              <a:rPr lang="en-GB" sz="1200" dirty="0">
                <a:solidFill>
                  <a:srgbClr val="FFFFFF"/>
                </a:solidFill>
                <a:latin typeface="Arial"/>
              </a:rPr>
              <a:t>Genomics England </a:t>
            </a:r>
          </a:p>
          <a:p>
            <a:pPr algn="ctr" defTabSz="457189">
              <a:defRPr/>
            </a:pPr>
            <a:r>
              <a:rPr lang="en-GB" sz="1200" dirty="0">
                <a:solidFill>
                  <a:srgbClr val="FFFFFF"/>
                </a:solidFill>
                <a:latin typeface="Arial"/>
              </a:rPr>
              <a:t>Informatics Architecture </a:t>
            </a:r>
          </a:p>
        </p:txBody>
      </p:sp>
      <p:cxnSp>
        <p:nvCxnSpPr>
          <p:cNvPr id="18" name="Straight Arrow Connector 17">
            <a:extLst>
              <a:ext uri="{FF2B5EF4-FFF2-40B4-BE49-F238E27FC236}">
                <a16:creationId xmlns:a16="http://schemas.microsoft.com/office/drawing/2014/main" id="{FAD6E67A-E6EE-4FAC-BED6-6960AD922E69}"/>
              </a:ext>
            </a:extLst>
          </p:cNvPr>
          <p:cNvCxnSpPr>
            <a:cxnSpLocks/>
          </p:cNvCxnSpPr>
          <p:nvPr/>
        </p:nvCxnSpPr>
        <p:spPr>
          <a:xfrm flipV="1">
            <a:off x="7731931" y="4160342"/>
            <a:ext cx="6029" cy="12595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FEF1FD1-7ACF-4D76-A1E9-2B03386C26F3}"/>
              </a:ext>
            </a:extLst>
          </p:cNvPr>
          <p:cNvCxnSpPr>
            <a:cxnSpLocks/>
          </p:cNvCxnSpPr>
          <p:nvPr/>
        </p:nvCxnSpPr>
        <p:spPr>
          <a:xfrm flipH="1">
            <a:off x="6722821" y="5419903"/>
            <a:ext cx="1" cy="38970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AA2A9F6-84ED-49FC-AF87-32F33DBD074A}"/>
              </a:ext>
            </a:extLst>
          </p:cNvPr>
          <p:cNvCxnSpPr>
            <a:cxnSpLocks/>
          </p:cNvCxnSpPr>
          <p:nvPr/>
        </p:nvCxnSpPr>
        <p:spPr>
          <a:xfrm>
            <a:off x="6720649" y="5806710"/>
            <a:ext cx="322492" cy="28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22F0730-9127-4130-AB7E-C84A47C5D4E9}"/>
              </a:ext>
            </a:extLst>
          </p:cNvPr>
          <p:cNvCxnSpPr/>
          <p:nvPr/>
        </p:nvCxnSpPr>
        <p:spPr>
          <a:xfrm>
            <a:off x="8587735" y="5419903"/>
            <a:ext cx="0" cy="3868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B225E18-B303-4678-A8C8-68AE2E386302}"/>
              </a:ext>
            </a:extLst>
          </p:cNvPr>
          <p:cNvCxnSpPr/>
          <p:nvPr/>
        </p:nvCxnSpPr>
        <p:spPr>
          <a:xfrm flipH="1">
            <a:off x="8280547" y="5806710"/>
            <a:ext cx="307189" cy="28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AD498002-66D9-4845-B835-B250BB3F79A0}"/>
              </a:ext>
            </a:extLst>
          </p:cNvPr>
          <p:cNvGrpSpPr/>
          <p:nvPr/>
        </p:nvGrpSpPr>
        <p:grpSpPr>
          <a:xfrm>
            <a:off x="2863491" y="4370395"/>
            <a:ext cx="3251859" cy="426464"/>
            <a:chOff x="1836328" y="4291750"/>
            <a:chExt cx="3251859" cy="426464"/>
          </a:xfrm>
          <a:solidFill>
            <a:srgbClr val="005EB8"/>
          </a:solidFill>
        </p:grpSpPr>
        <p:sp>
          <p:nvSpPr>
            <p:cNvPr id="24" name="Arrow: Pentagon 23">
              <a:extLst>
                <a:ext uri="{FF2B5EF4-FFF2-40B4-BE49-F238E27FC236}">
                  <a16:creationId xmlns:a16="http://schemas.microsoft.com/office/drawing/2014/main" id="{7D79C639-0A45-4071-9C38-9DF062BDDEBC}"/>
                </a:ext>
              </a:extLst>
            </p:cNvPr>
            <p:cNvSpPr/>
            <p:nvPr/>
          </p:nvSpPr>
          <p:spPr>
            <a:xfrm rot="10800000">
              <a:off x="1836328" y="4291750"/>
              <a:ext cx="3251859" cy="426464"/>
            </a:xfrm>
            <a:prstGeom prst="homePlate">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endParaRPr lang="en-GB" sz="1200" dirty="0">
                <a:solidFill>
                  <a:srgbClr val="FFFFFF"/>
                </a:solidFill>
                <a:latin typeface="Arial"/>
              </a:endParaRPr>
            </a:p>
          </p:txBody>
        </p:sp>
        <p:sp>
          <p:nvSpPr>
            <p:cNvPr id="25" name="TextBox 24">
              <a:extLst>
                <a:ext uri="{FF2B5EF4-FFF2-40B4-BE49-F238E27FC236}">
                  <a16:creationId xmlns:a16="http://schemas.microsoft.com/office/drawing/2014/main" id="{1C6B8EFF-D479-4DD9-9483-8BCBF523525E}"/>
                </a:ext>
              </a:extLst>
            </p:cNvPr>
            <p:cNvSpPr txBox="1"/>
            <p:nvPr/>
          </p:nvSpPr>
          <p:spPr>
            <a:xfrm>
              <a:off x="2100943" y="4358281"/>
              <a:ext cx="2987244" cy="276999"/>
            </a:xfrm>
            <a:prstGeom prst="rect">
              <a:avLst/>
            </a:prstGeom>
            <a:grpFill/>
          </p:spPr>
          <p:txBody>
            <a:bodyPr wrap="square" rtlCol="0">
              <a:spAutoFit/>
            </a:bodyPr>
            <a:lstStyle/>
            <a:p>
              <a:pPr algn="ctr" defTabSz="457189">
                <a:defRPr/>
              </a:pPr>
              <a:r>
                <a:rPr lang="en-GB" sz="1200" dirty="0">
                  <a:solidFill>
                    <a:srgbClr val="FFFFFF"/>
                  </a:solidFill>
                  <a:latin typeface="Arial"/>
                </a:rPr>
                <a:t>MDTs &amp; return of results to participants</a:t>
              </a:r>
            </a:p>
          </p:txBody>
        </p:sp>
      </p:grpSp>
      <p:sp>
        <p:nvSpPr>
          <p:cNvPr id="26" name="object 5">
            <a:extLst>
              <a:ext uri="{FF2B5EF4-FFF2-40B4-BE49-F238E27FC236}">
                <a16:creationId xmlns:a16="http://schemas.microsoft.com/office/drawing/2014/main" id="{CC71AC05-34C4-46EC-9B84-BA7FB475A877}"/>
              </a:ext>
            </a:extLst>
          </p:cNvPr>
          <p:cNvSpPr/>
          <p:nvPr/>
        </p:nvSpPr>
        <p:spPr>
          <a:xfrm>
            <a:off x="8250935" y="4292637"/>
            <a:ext cx="955339" cy="46166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609570">
              <a:defRPr/>
            </a:pPr>
            <a:endParaRPr sz="2400">
              <a:solidFill>
                <a:srgbClr val="000000"/>
              </a:solidFill>
              <a:latin typeface="Arial"/>
            </a:endParaRPr>
          </a:p>
        </p:txBody>
      </p:sp>
      <p:grpSp>
        <p:nvGrpSpPr>
          <p:cNvPr id="27" name="Group 26">
            <a:extLst>
              <a:ext uri="{FF2B5EF4-FFF2-40B4-BE49-F238E27FC236}">
                <a16:creationId xmlns:a16="http://schemas.microsoft.com/office/drawing/2014/main" id="{9C083155-7C32-42FE-9D60-47253569572A}"/>
              </a:ext>
            </a:extLst>
          </p:cNvPr>
          <p:cNvGrpSpPr/>
          <p:nvPr/>
        </p:nvGrpSpPr>
        <p:grpSpPr>
          <a:xfrm>
            <a:off x="2783535" y="1356631"/>
            <a:ext cx="776597" cy="715759"/>
            <a:chOff x="5204338" y="1410224"/>
            <a:chExt cx="935298" cy="862027"/>
          </a:xfrm>
        </p:grpSpPr>
        <p:sp>
          <p:nvSpPr>
            <p:cNvPr id="28" name="object 5">
              <a:extLst>
                <a:ext uri="{FF2B5EF4-FFF2-40B4-BE49-F238E27FC236}">
                  <a16:creationId xmlns:a16="http://schemas.microsoft.com/office/drawing/2014/main" id="{320FF3C6-9D22-4574-A07A-69F4ED8201AF}"/>
                </a:ext>
              </a:extLst>
            </p:cNvPr>
            <p:cNvSpPr/>
            <p:nvPr/>
          </p:nvSpPr>
          <p:spPr>
            <a:xfrm>
              <a:off x="5602102" y="1410224"/>
              <a:ext cx="537534" cy="862027"/>
            </a:xfrm>
            <a:prstGeom prst="rect">
              <a:avLst/>
            </a:prstGeom>
            <a:blipFill>
              <a:blip r:embed="rId6" cstate="email">
                <a:extLst>
                  <a:ext uri="{BEBA8EAE-BF5A-486C-A8C5-ECC9F3942E4B}">
                    <a14:imgProps xmlns:a14="http://schemas.microsoft.com/office/drawing/2010/main">
                      <a14:imgLayer r:embed="rId7">
                        <a14:imgEffect>
                          <a14:backgroundRemoval t="7865" b="94382" l="0" r="94737">
                            <a14:foregroundMark x1="33333" y1="77528" x2="33333" y2="77528"/>
                            <a14:foregroundMark x1="68421" y1="77528" x2="68421" y2="77528"/>
                            <a14:foregroundMark x1="68421" y1="77528" x2="54386" y2="75281"/>
                            <a14:foregroundMark x1="28070" y1="75281" x2="80702" y2="92135"/>
                            <a14:foregroundMark x1="17544" y1="74157" x2="17544" y2="74157"/>
                            <a14:foregroundMark x1="8772" y1="73034" x2="96491" y2="87640"/>
                            <a14:foregroundMark x1="96491" y1="87640" x2="12281" y2="69663"/>
                            <a14:foregroundMark x1="12281" y1="69663" x2="96491" y2="94382"/>
                            <a14:foregroundMark x1="0" y1="92135" x2="94737" y2="93258"/>
                            <a14:foregroundMark x1="50877" y1="13483" x2="50877" y2="13483"/>
                            <a14:foregroundMark x1="38596" y1="11236" x2="47368" y2="41573"/>
                            <a14:foregroundMark x1="66667" y1="51685" x2="66667" y2="51685"/>
                            <a14:foregroundMark x1="64912" y1="48315" x2="64912" y2="48315"/>
                            <a14:foregroundMark x1="66667" y1="52809" x2="70175" y2="33708"/>
                            <a14:foregroundMark x1="70175" y1="38202" x2="56140" y2="47191"/>
                            <a14:foregroundMark x1="22807" y1="38202" x2="45614" y2="53933"/>
                            <a14:foregroundMark x1="17544" y1="25843" x2="36842" y2="62921"/>
                            <a14:foregroundMark x1="12281" y1="34831" x2="29825" y2="58427"/>
                            <a14:foregroundMark x1="24561" y1="33708" x2="24561" y2="53933"/>
                          </a14:backgroundRemoval>
                        </a14:imgEffect>
                      </a14:imgLayer>
                    </a14:imgProps>
                  </a:ext>
                  <a:ext uri="{28A0092B-C50C-407E-A947-70E740481C1C}">
                    <a14:useLocalDpi xmlns:a14="http://schemas.microsoft.com/office/drawing/2010/main"/>
                  </a:ext>
                </a:extLst>
              </a:blip>
              <a:stretch>
                <a:fillRect/>
              </a:stretch>
            </a:blipFill>
          </p:spPr>
          <p:txBody>
            <a:bodyPr wrap="square" lIns="0" tIns="0" rIns="0" bIns="0" rtlCol="0"/>
            <a:lstStyle/>
            <a:p>
              <a:pPr defTabSz="609570">
                <a:defRPr/>
              </a:pPr>
              <a:endParaRPr sz="1200">
                <a:solidFill>
                  <a:srgbClr val="000000"/>
                </a:solidFill>
                <a:latin typeface="Arial"/>
              </a:endParaRPr>
            </a:p>
          </p:txBody>
        </p:sp>
        <p:sp>
          <p:nvSpPr>
            <p:cNvPr id="29" name="object 5">
              <a:extLst>
                <a:ext uri="{FF2B5EF4-FFF2-40B4-BE49-F238E27FC236}">
                  <a16:creationId xmlns:a16="http://schemas.microsoft.com/office/drawing/2014/main" id="{0CFF6C8D-E37E-4537-B3C9-A9BC682BFB99}"/>
                </a:ext>
              </a:extLst>
            </p:cNvPr>
            <p:cNvSpPr/>
            <p:nvPr/>
          </p:nvSpPr>
          <p:spPr>
            <a:xfrm>
              <a:off x="5204338" y="1430841"/>
              <a:ext cx="537534" cy="841410"/>
            </a:xfrm>
            <a:prstGeom prst="rect">
              <a:avLst/>
            </a:prstGeom>
            <a:blipFill>
              <a:blip r:embed="rId8" cstate="email">
                <a:extLst>
                  <a:ext uri="{BEBA8EAE-BF5A-486C-A8C5-ECC9F3942E4B}">
                    <a14:imgProps xmlns:a14="http://schemas.microsoft.com/office/drawing/2010/main">
                      <a14:imgLayer r:embed="rId9">
                        <a14:imgEffect>
                          <a14:backgroundRemoval t="7216" b="94845" l="1613" r="96774">
                            <a14:foregroundMark x1="56452" y1="16495" x2="46774" y2="79381"/>
                            <a14:foregroundMark x1="32258" y1="60825" x2="51613" y2="86598"/>
                            <a14:foregroundMark x1="30645" y1="67010" x2="87097" y2="95876"/>
                            <a14:foregroundMark x1="72581" y1="69072" x2="96774" y2="82474"/>
                            <a14:foregroundMark x1="35484" y1="72165" x2="3226" y2="89691"/>
                            <a14:foregroundMark x1="50000" y1="11340" x2="35484" y2="34021"/>
                            <a14:foregroundMark x1="72581" y1="36082" x2="72581" y2="27835"/>
                          </a14:backgroundRemoval>
                        </a14:imgEffect>
                      </a14:imgLayer>
                    </a14:imgProps>
                  </a:ext>
                  <a:ext uri="{28A0092B-C50C-407E-A947-70E740481C1C}">
                    <a14:useLocalDpi xmlns:a14="http://schemas.microsoft.com/office/drawing/2010/main"/>
                  </a:ext>
                </a:extLst>
              </a:blip>
              <a:stretch>
                <a:fillRect/>
              </a:stretch>
            </a:blipFill>
          </p:spPr>
          <p:txBody>
            <a:bodyPr wrap="square" lIns="0" tIns="0" rIns="0" bIns="0" rtlCol="0"/>
            <a:lstStyle/>
            <a:p>
              <a:pPr defTabSz="609570">
                <a:defRPr/>
              </a:pPr>
              <a:endParaRPr sz="2400">
                <a:solidFill>
                  <a:srgbClr val="000000"/>
                </a:solidFill>
                <a:latin typeface="Arial"/>
              </a:endParaRPr>
            </a:p>
          </p:txBody>
        </p:sp>
      </p:grpSp>
      <p:sp>
        <p:nvSpPr>
          <p:cNvPr id="30" name="Rectangle: Rounded Corners 29">
            <a:extLst>
              <a:ext uri="{FF2B5EF4-FFF2-40B4-BE49-F238E27FC236}">
                <a16:creationId xmlns:a16="http://schemas.microsoft.com/office/drawing/2014/main" id="{31D5578B-63ED-4803-B257-9894FDAD92D9}"/>
              </a:ext>
            </a:extLst>
          </p:cNvPr>
          <p:cNvSpPr/>
          <p:nvPr/>
        </p:nvSpPr>
        <p:spPr>
          <a:xfrm>
            <a:off x="7953025" y="4743665"/>
            <a:ext cx="1244379" cy="536663"/>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GB" sz="1200" b="1" dirty="0" err="1">
                <a:solidFill>
                  <a:srgbClr val="FFFFFF"/>
                </a:solidFill>
                <a:latin typeface="Arial"/>
              </a:rPr>
              <a:t>GeCIP</a:t>
            </a:r>
            <a:endParaRPr lang="en-GB" sz="1200" b="1" dirty="0">
              <a:solidFill>
                <a:srgbClr val="FFFFFF"/>
              </a:solidFill>
              <a:latin typeface="Arial"/>
            </a:endParaRPr>
          </a:p>
          <a:p>
            <a:pPr algn="ctr" defTabSz="457189">
              <a:defRPr/>
            </a:pPr>
            <a:r>
              <a:rPr lang="en-GB" sz="1200" dirty="0">
                <a:solidFill>
                  <a:srgbClr val="FFFFFF"/>
                </a:solidFill>
                <a:latin typeface="Arial"/>
              </a:rPr>
              <a:t>Scientific &amp; Clinical Users</a:t>
            </a:r>
          </a:p>
        </p:txBody>
      </p:sp>
      <p:pic>
        <p:nvPicPr>
          <p:cNvPr id="31" name="Picture 30">
            <a:extLst>
              <a:ext uri="{FF2B5EF4-FFF2-40B4-BE49-F238E27FC236}">
                <a16:creationId xmlns:a16="http://schemas.microsoft.com/office/drawing/2014/main" id="{66166AD5-5F0A-4329-9586-82D2E64BD9D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52742" y="4861805"/>
            <a:ext cx="980759" cy="869607"/>
          </a:xfrm>
          <a:prstGeom prst="rect">
            <a:avLst/>
          </a:prstGeom>
        </p:spPr>
      </p:pic>
      <p:sp>
        <p:nvSpPr>
          <p:cNvPr id="35" name="Arrow: Pentagon 34">
            <a:extLst>
              <a:ext uri="{FF2B5EF4-FFF2-40B4-BE49-F238E27FC236}">
                <a16:creationId xmlns:a16="http://schemas.microsoft.com/office/drawing/2014/main" id="{B4CC08C9-1EE7-4C0B-9893-BA1844F9487F}"/>
              </a:ext>
            </a:extLst>
          </p:cNvPr>
          <p:cNvSpPr/>
          <p:nvPr/>
        </p:nvSpPr>
        <p:spPr>
          <a:xfrm>
            <a:off x="2999141" y="2231579"/>
            <a:ext cx="3251859" cy="426464"/>
          </a:xfrm>
          <a:prstGeom prst="homePlate">
            <a:avLst/>
          </a:prstGeom>
          <a:solidFill>
            <a:srgbClr val="005EB8"/>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defRPr/>
            </a:pPr>
            <a:r>
              <a:rPr lang="en-GB" sz="1200" dirty="0">
                <a:solidFill>
                  <a:srgbClr val="FFFFFF"/>
                </a:solidFill>
                <a:latin typeface="Arial"/>
              </a:rPr>
              <a:t>Samples + clinical data + longitudinal data </a:t>
            </a:r>
          </a:p>
        </p:txBody>
      </p:sp>
      <p:graphicFrame>
        <p:nvGraphicFramePr>
          <p:cNvPr id="38" name="Diagram 37">
            <a:extLst>
              <a:ext uri="{FF2B5EF4-FFF2-40B4-BE49-F238E27FC236}">
                <a16:creationId xmlns:a16="http://schemas.microsoft.com/office/drawing/2014/main" id="{9DF80997-9210-465F-890C-01B0CEA6C1F9}"/>
              </a:ext>
            </a:extLst>
          </p:cNvPr>
          <p:cNvGraphicFramePr/>
          <p:nvPr/>
        </p:nvGraphicFramePr>
        <p:xfrm>
          <a:off x="755018" y="6259385"/>
          <a:ext cx="10681967" cy="46166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4" name="Picture 48">
            <a:extLst>
              <a:ext uri="{FF2B5EF4-FFF2-40B4-BE49-F238E27FC236}">
                <a16:creationId xmlns:a16="http://schemas.microsoft.com/office/drawing/2014/main" id="{668FE47B-2E5B-4F32-A2BB-6566A9DEF81D}"/>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5200" y="2362172"/>
            <a:ext cx="898667" cy="105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6BF4C156-B3B1-41AA-9D96-BEC30D0F0AA3}"/>
              </a:ext>
            </a:extLst>
          </p:cNvPr>
          <p:cNvSpPr txBox="1"/>
          <p:nvPr/>
        </p:nvSpPr>
        <p:spPr>
          <a:xfrm>
            <a:off x="925270" y="2188844"/>
            <a:ext cx="1821725" cy="584775"/>
          </a:xfrm>
          <a:prstGeom prst="rect">
            <a:avLst/>
          </a:prstGeom>
          <a:noFill/>
        </p:spPr>
        <p:txBody>
          <a:bodyPr>
            <a:spAutoFit/>
          </a:bodyPr>
          <a:lstStyle/>
          <a:p>
            <a:pPr defTabSz="457189">
              <a:defRPr/>
            </a:pPr>
            <a:r>
              <a:rPr lang="en-GB" sz="3200" b="1" dirty="0">
                <a:solidFill>
                  <a:srgbClr val="354072"/>
                </a:solidFill>
                <a:latin typeface="Arial"/>
              </a:rPr>
              <a:t>122,945</a:t>
            </a:r>
          </a:p>
        </p:txBody>
      </p:sp>
      <p:sp>
        <p:nvSpPr>
          <p:cNvPr id="39" name="TextBox 38">
            <a:extLst>
              <a:ext uri="{FF2B5EF4-FFF2-40B4-BE49-F238E27FC236}">
                <a16:creationId xmlns:a16="http://schemas.microsoft.com/office/drawing/2014/main" id="{D339F99F-79B6-4EAE-87AE-7722829F1D1A}"/>
              </a:ext>
            </a:extLst>
          </p:cNvPr>
          <p:cNvSpPr txBox="1"/>
          <p:nvPr/>
        </p:nvSpPr>
        <p:spPr>
          <a:xfrm>
            <a:off x="933865" y="2687013"/>
            <a:ext cx="2176163" cy="830997"/>
          </a:xfrm>
          <a:prstGeom prst="rect">
            <a:avLst/>
          </a:prstGeom>
          <a:noFill/>
        </p:spPr>
        <p:txBody>
          <a:bodyPr wrap="square">
            <a:spAutoFit/>
          </a:bodyPr>
          <a:lstStyle/>
          <a:p>
            <a:pPr defTabSz="457189">
              <a:defRPr/>
            </a:pPr>
            <a:r>
              <a:rPr lang="en-GB" sz="1600" dirty="0">
                <a:solidFill>
                  <a:srgbClr val="354072"/>
                </a:solidFill>
                <a:latin typeface="Calibri" panose="020F0502020204030204"/>
              </a:rPr>
              <a:t>Samples collected and received at the UK </a:t>
            </a:r>
            <a:r>
              <a:rPr lang="en-GB" sz="1600" dirty="0" err="1">
                <a:solidFill>
                  <a:srgbClr val="354072"/>
                </a:solidFill>
                <a:latin typeface="Calibri" panose="020F0502020204030204"/>
              </a:rPr>
              <a:t>Biocentre</a:t>
            </a:r>
            <a:endParaRPr lang="en-GB" sz="1600" dirty="0">
              <a:solidFill>
                <a:srgbClr val="354072"/>
              </a:solidFill>
              <a:latin typeface="Calibri" panose="020F0502020204030204"/>
            </a:endParaRPr>
          </a:p>
        </p:txBody>
      </p:sp>
      <p:pic>
        <p:nvPicPr>
          <p:cNvPr id="44" name="Picture 43">
            <a:extLst>
              <a:ext uri="{FF2B5EF4-FFF2-40B4-BE49-F238E27FC236}">
                <a16:creationId xmlns:a16="http://schemas.microsoft.com/office/drawing/2014/main" id="{27618318-5B7F-4E48-A6C9-824B4EDEF27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89554" y="3980356"/>
            <a:ext cx="2243295" cy="1261853"/>
          </a:xfrm>
          <a:prstGeom prst="rect">
            <a:avLst/>
          </a:prstGeom>
        </p:spPr>
      </p:pic>
      <p:sp>
        <p:nvSpPr>
          <p:cNvPr id="45" name="TextBox 44">
            <a:extLst>
              <a:ext uri="{FF2B5EF4-FFF2-40B4-BE49-F238E27FC236}">
                <a16:creationId xmlns:a16="http://schemas.microsoft.com/office/drawing/2014/main" id="{9E2807D5-4D30-4D36-8819-5C3B570604BF}"/>
              </a:ext>
            </a:extLst>
          </p:cNvPr>
          <p:cNvSpPr txBox="1"/>
          <p:nvPr/>
        </p:nvSpPr>
        <p:spPr>
          <a:xfrm>
            <a:off x="1709152" y="4444952"/>
            <a:ext cx="1024205" cy="400110"/>
          </a:xfrm>
          <a:prstGeom prst="rect">
            <a:avLst/>
          </a:prstGeom>
          <a:noFill/>
        </p:spPr>
        <p:txBody>
          <a:bodyPr wrap="square">
            <a:spAutoFit/>
          </a:bodyPr>
          <a:lstStyle/>
          <a:p>
            <a:pPr defTabSz="457189">
              <a:defRPr/>
            </a:pPr>
            <a:r>
              <a:rPr lang="en-GB" sz="2000" b="1" dirty="0">
                <a:solidFill>
                  <a:srgbClr val="354072"/>
                </a:solidFill>
                <a:latin typeface="Arial"/>
              </a:rPr>
              <a:t>86,073</a:t>
            </a:r>
          </a:p>
        </p:txBody>
      </p:sp>
      <p:sp>
        <p:nvSpPr>
          <p:cNvPr id="46" name="TextBox 45">
            <a:extLst>
              <a:ext uri="{FF2B5EF4-FFF2-40B4-BE49-F238E27FC236}">
                <a16:creationId xmlns:a16="http://schemas.microsoft.com/office/drawing/2014/main" id="{6DACF252-1EB7-4E1A-AF1A-76B5343040A2}"/>
              </a:ext>
            </a:extLst>
          </p:cNvPr>
          <p:cNvSpPr txBox="1"/>
          <p:nvPr/>
        </p:nvSpPr>
        <p:spPr>
          <a:xfrm>
            <a:off x="331729" y="3998592"/>
            <a:ext cx="1089219" cy="400110"/>
          </a:xfrm>
          <a:prstGeom prst="rect">
            <a:avLst/>
          </a:prstGeom>
          <a:noFill/>
        </p:spPr>
        <p:txBody>
          <a:bodyPr wrap="square">
            <a:spAutoFit/>
          </a:bodyPr>
          <a:lstStyle/>
          <a:p>
            <a:pPr defTabSz="457189">
              <a:defRPr/>
            </a:pPr>
            <a:r>
              <a:rPr lang="en-GB" sz="2000" b="1" dirty="0">
                <a:solidFill>
                  <a:srgbClr val="354072"/>
                </a:solidFill>
                <a:latin typeface="Arial"/>
              </a:rPr>
              <a:t>36,872</a:t>
            </a:r>
          </a:p>
        </p:txBody>
      </p:sp>
      <p:sp>
        <p:nvSpPr>
          <p:cNvPr id="48" name="TextBox 47">
            <a:extLst>
              <a:ext uri="{FF2B5EF4-FFF2-40B4-BE49-F238E27FC236}">
                <a16:creationId xmlns:a16="http://schemas.microsoft.com/office/drawing/2014/main" id="{B977E057-CAA2-4329-8636-74EBF37A777F}"/>
              </a:ext>
            </a:extLst>
          </p:cNvPr>
          <p:cNvSpPr txBox="1"/>
          <p:nvPr/>
        </p:nvSpPr>
        <p:spPr>
          <a:xfrm>
            <a:off x="9339361" y="1857755"/>
            <a:ext cx="2780400" cy="954107"/>
          </a:xfrm>
          <a:prstGeom prst="rect">
            <a:avLst/>
          </a:prstGeom>
          <a:noFill/>
        </p:spPr>
        <p:txBody>
          <a:bodyPr wrap="square">
            <a:spAutoFit/>
          </a:bodyPr>
          <a:lstStyle/>
          <a:p>
            <a:pPr defTabSz="457189">
              <a:defRPr/>
            </a:pPr>
            <a:r>
              <a:rPr lang="en-GB" sz="2000" b="1" dirty="0">
                <a:solidFill>
                  <a:srgbClr val="354072"/>
                </a:solidFill>
                <a:latin typeface="Arial"/>
              </a:rPr>
              <a:t>107,513</a:t>
            </a:r>
            <a:r>
              <a:rPr lang="en-GB" sz="2000" dirty="0">
                <a:solidFill>
                  <a:srgbClr val="354072"/>
                </a:solidFill>
                <a:latin typeface="Arial"/>
              </a:rPr>
              <a:t> </a:t>
            </a:r>
            <a:r>
              <a:rPr lang="en-GB" dirty="0">
                <a:solidFill>
                  <a:srgbClr val="354072"/>
                </a:solidFill>
                <a:latin typeface="Arial"/>
              </a:rPr>
              <a:t>genomes available in the Research Environment</a:t>
            </a:r>
            <a:endParaRPr lang="en-GB" dirty="0">
              <a:solidFill>
                <a:srgbClr val="354072"/>
              </a:solidFill>
              <a:latin typeface="Calibri" panose="020F0502020204030204"/>
            </a:endParaRPr>
          </a:p>
        </p:txBody>
      </p:sp>
      <p:sp>
        <p:nvSpPr>
          <p:cNvPr id="49" name="TextBox 48">
            <a:extLst>
              <a:ext uri="{FF2B5EF4-FFF2-40B4-BE49-F238E27FC236}">
                <a16:creationId xmlns:a16="http://schemas.microsoft.com/office/drawing/2014/main" id="{B02C5AC8-1693-4188-B1E7-3009CCD75B76}"/>
              </a:ext>
            </a:extLst>
          </p:cNvPr>
          <p:cNvSpPr txBox="1"/>
          <p:nvPr/>
        </p:nvSpPr>
        <p:spPr>
          <a:xfrm>
            <a:off x="9317706" y="2734885"/>
            <a:ext cx="2854580" cy="707886"/>
          </a:xfrm>
          <a:prstGeom prst="rect">
            <a:avLst/>
          </a:prstGeom>
          <a:noFill/>
        </p:spPr>
        <p:txBody>
          <a:bodyPr wrap="square">
            <a:spAutoFit/>
          </a:bodyPr>
          <a:lstStyle/>
          <a:p>
            <a:pPr marL="342891" indent="-342891" defTabSz="457189">
              <a:buFont typeface="Arial" panose="020B0604020202020204" pitchFamily="34" charset="0"/>
              <a:buChar char="•"/>
              <a:defRPr/>
            </a:pPr>
            <a:r>
              <a:rPr lang="en-GB" sz="2000" b="1" dirty="0">
                <a:solidFill>
                  <a:srgbClr val="354072"/>
                </a:solidFill>
                <a:latin typeface="Calibri" panose="020F0502020204030204"/>
              </a:rPr>
              <a:t>33,333</a:t>
            </a:r>
            <a:r>
              <a:rPr lang="en-GB" sz="2000" dirty="0">
                <a:solidFill>
                  <a:srgbClr val="354072"/>
                </a:solidFill>
                <a:latin typeface="Calibri" panose="020F0502020204030204"/>
              </a:rPr>
              <a:t> </a:t>
            </a:r>
            <a:r>
              <a:rPr lang="en-GB" dirty="0">
                <a:solidFill>
                  <a:srgbClr val="354072"/>
                </a:solidFill>
                <a:latin typeface="Calibri" panose="020F0502020204030204"/>
              </a:rPr>
              <a:t>cancer</a:t>
            </a:r>
          </a:p>
          <a:p>
            <a:pPr marL="342891" indent="-342891" defTabSz="457189">
              <a:buFont typeface="Arial" panose="020B0604020202020204" pitchFamily="34" charset="0"/>
              <a:buChar char="•"/>
              <a:defRPr/>
            </a:pPr>
            <a:r>
              <a:rPr lang="en-GB" sz="2000" b="1" dirty="0">
                <a:solidFill>
                  <a:srgbClr val="354072"/>
                </a:solidFill>
                <a:latin typeface="Calibri" panose="020F0502020204030204"/>
              </a:rPr>
              <a:t>74,180</a:t>
            </a:r>
            <a:r>
              <a:rPr lang="en-GB" dirty="0">
                <a:solidFill>
                  <a:srgbClr val="354072"/>
                </a:solidFill>
                <a:latin typeface="Calibri" panose="020F0502020204030204"/>
              </a:rPr>
              <a:t> rare disease</a:t>
            </a:r>
            <a:endParaRPr lang="en-GB" b="1" dirty="0">
              <a:solidFill>
                <a:srgbClr val="354072"/>
              </a:solidFill>
              <a:latin typeface="Calibri" panose="020F0502020204030204"/>
            </a:endParaRPr>
          </a:p>
        </p:txBody>
      </p:sp>
      <p:sp>
        <p:nvSpPr>
          <p:cNvPr id="50" name="TextBox 49">
            <a:extLst>
              <a:ext uri="{FF2B5EF4-FFF2-40B4-BE49-F238E27FC236}">
                <a16:creationId xmlns:a16="http://schemas.microsoft.com/office/drawing/2014/main" id="{A3A873F7-3325-47C6-9DD4-81209E894A6A}"/>
              </a:ext>
            </a:extLst>
          </p:cNvPr>
          <p:cNvSpPr txBox="1"/>
          <p:nvPr/>
        </p:nvSpPr>
        <p:spPr>
          <a:xfrm>
            <a:off x="9317706" y="3524281"/>
            <a:ext cx="2431759" cy="954107"/>
          </a:xfrm>
          <a:prstGeom prst="rect">
            <a:avLst/>
          </a:prstGeom>
          <a:noFill/>
        </p:spPr>
        <p:txBody>
          <a:bodyPr wrap="square">
            <a:spAutoFit/>
          </a:bodyPr>
          <a:lstStyle/>
          <a:p>
            <a:pPr defTabSz="457189">
              <a:defRPr/>
            </a:pPr>
            <a:r>
              <a:rPr lang="en-GB" b="1" dirty="0">
                <a:solidFill>
                  <a:srgbClr val="354072"/>
                </a:solidFill>
                <a:latin typeface="Arial"/>
              </a:rPr>
              <a:t>Primary clinical data:</a:t>
            </a:r>
          </a:p>
          <a:p>
            <a:pPr defTabSz="457189">
              <a:defRPr/>
            </a:pPr>
            <a:r>
              <a:rPr lang="en-GB" sz="2000" b="1" dirty="0">
                <a:solidFill>
                  <a:srgbClr val="354072"/>
                </a:solidFill>
                <a:latin typeface="Arial"/>
              </a:rPr>
              <a:t>89,335</a:t>
            </a:r>
            <a:r>
              <a:rPr lang="en-GB" sz="2000" dirty="0">
                <a:solidFill>
                  <a:srgbClr val="354072"/>
                </a:solidFill>
                <a:latin typeface="Arial"/>
              </a:rPr>
              <a:t> </a:t>
            </a:r>
            <a:r>
              <a:rPr lang="en-GB" dirty="0">
                <a:solidFill>
                  <a:srgbClr val="354072"/>
                </a:solidFill>
                <a:latin typeface="Arial"/>
              </a:rPr>
              <a:t>participants</a:t>
            </a:r>
            <a:endParaRPr lang="en-GB" dirty="0">
              <a:solidFill>
                <a:srgbClr val="354072"/>
              </a:solidFill>
              <a:latin typeface="Calibri" panose="020F0502020204030204"/>
            </a:endParaRPr>
          </a:p>
        </p:txBody>
      </p:sp>
      <p:sp>
        <p:nvSpPr>
          <p:cNvPr id="51" name="TextBox 50">
            <a:extLst>
              <a:ext uri="{FF2B5EF4-FFF2-40B4-BE49-F238E27FC236}">
                <a16:creationId xmlns:a16="http://schemas.microsoft.com/office/drawing/2014/main" id="{845F752F-A2E5-43B9-8A91-F9599A135F0D}"/>
              </a:ext>
            </a:extLst>
          </p:cNvPr>
          <p:cNvSpPr txBox="1"/>
          <p:nvPr/>
        </p:nvSpPr>
        <p:spPr>
          <a:xfrm>
            <a:off x="9289563" y="4611282"/>
            <a:ext cx="2854580" cy="707886"/>
          </a:xfrm>
          <a:prstGeom prst="rect">
            <a:avLst/>
          </a:prstGeom>
          <a:noFill/>
        </p:spPr>
        <p:txBody>
          <a:bodyPr wrap="square">
            <a:spAutoFit/>
          </a:bodyPr>
          <a:lstStyle/>
          <a:p>
            <a:pPr marL="342891" indent="-342891" defTabSz="457189">
              <a:buFont typeface="Arial" panose="020B0604020202020204" pitchFamily="34" charset="0"/>
              <a:buChar char="•"/>
              <a:defRPr/>
            </a:pPr>
            <a:r>
              <a:rPr lang="en-GB" sz="2000" b="1" dirty="0">
                <a:solidFill>
                  <a:srgbClr val="354072"/>
                </a:solidFill>
                <a:latin typeface="Calibri" panose="020F0502020204030204"/>
              </a:rPr>
              <a:t>17,346</a:t>
            </a:r>
            <a:r>
              <a:rPr lang="en-GB" sz="2000" dirty="0">
                <a:solidFill>
                  <a:srgbClr val="354072"/>
                </a:solidFill>
                <a:latin typeface="Calibri" panose="020F0502020204030204"/>
              </a:rPr>
              <a:t> </a:t>
            </a:r>
            <a:r>
              <a:rPr lang="en-GB" dirty="0">
                <a:solidFill>
                  <a:srgbClr val="354072"/>
                </a:solidFill>
                <a:latin typeface="Calibri" panose="020F0502020204030204"/>
              </a:rPr>
              <a:t>cancer</a:t>
            </a:r>
          </a:p>
          <a:p>
            <a:pPr marL="342891" indent="-342891" defTabSz="457189">
              <a:buFont typeface="Arial" panose="020B0604020202020204" pitchFamily="34" charset="0"/>
              <a:buChar char="•"/>
              <a:defRPr/>
            </a:pPr>
            <a:r>
              <a:rPr lang="en-GB" sz="2000" b="1" dirty="0">
                <a:solidFill>
                  <a:srgbClr val="354072"/>
                </a:solidFill>
                <a:latin typeface="Calibri" panose="020F0502020204030204"/>
              </a:rPr>
              <a:t>71,989</a:t>
            </a:r>
            <a:r>
              <a:rPr lang="en-GB" dirty="0">
                <a:solidFill>
                  <a:srgbClr val="354072"/>
                </a:solidFill>
                <a:latin typeface="Calibri" panose="020F0502020204030204"/>
              </a:rPr>
              <a:t> rare disease</a:t>
            </a:r>
            <a:endParaRPr lang="en-GB" b="1" dirty="0">
              <a:solidFill>
                <a:srgbClr val="354072"/>
              </a:solidFill>
              <a:latin typeface="Calibri" panose="020F0502020204030204"/>
            </a:endParaRPr>
          </a:p>
        </p:txBody>
      </p:sp>
    </p:spTree>
    <p:extLst>
      <p:ext uri="{BB962C8B-B14F-4D97-AF65-F5344CB8AC3E}">
        <p14:creationId xmlns:p14="http://schemas.microsoft.com/office/powerpoint/2010/main" val="191731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4436-17EE-4432-ABDB-517E7C7648AF}"/>
              </a:ext>
            </a:extLst>
          </p:cNvPr>
          <p:cNvSpPr>
            <a:spLocks noGrp="1"/>
          </p:cNvSpPr>
          <p:nvPr>
            <p:ph type="title"/>
          </p:nvPr>
        </p:nvSpPr>
        <p:spPr>
          <a:xfrm>
            <a:off x="457199" y="872750"/>
            <a:ext cx="9928857" cy="667725"/>
          </a:xfrm>
        </p:spPr>
        <p:txBody>
          <a:bodyPr/>
          <a:lstStyle/>
          <a:p>
            <a:r>
              <a:rPr lang="en-GB" sz="3600" dirty="0"/>
              <a:t>Evolving the role of participant panel – putting patients at the heart</a:t>
            </a:r>
          </a:p>
        </p:txBody>
      </p:sp>
      <p:sp>
        <p:nvSpPr>
          <p:cNvPr id="3" name="Slide Number Placeholder 2">
            <a:extLst>
              <a:ext uri="{FF2B5EF4-FFF2-40B4-BE49-F238E27FC236}">
                <a16:creationId xmlns:a16="http://schemas.microsoft.com/office/drawing/2014/main" id="{5894E7C2-0EDC-49FA-A8ED-5D5537AA2DB4}"/>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pic>
        <p:nvPicPr>
          <p:cNvPr id="6" name="Picture 5">
            <a:extLst>
              <a:ext uri="{FF2B5EF4-FFF2-40B4-BE49-F238E27FC236}">
                <a16:creationId xmlns:a16="http://schemas.microsoft.com/office/drawing/2014/main" id="{D6F30AEE-DADF-420C-9E73-0D0E069E4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2675" y="1980199"/>
            <a:ext cx="7195945" cy="4376863"/>
          </a:xfrm>
          <a:prstGeom prst="rect">
            <a:avLst/>
          </a:prstGeom>
        </p:spPr>
      </p:pic>
      <p:sp>
        <p:nvSpPr>
          <p:cNvPr id="7" name="Content Placeholder 3">
            <a:extLst>
              <a:ext uri="{FF2B5EF4-FFF2-40B4-BE49-F238E27FC236}">
                <a16:creationId xmlns:a16="http://schemas.microsoft.com/office/drawing/2014/main" id="{0C13EF72-7CFB-4DC9-B1EF-ACA69C3CCA5F}"/>
              </a:ext>
            </a:extLst>
          </p:cNvPr>
          <p:cNvSpPr>
            <a:spLocks noGrp="1"/>
          </p:cNvSpPr>
          <p:nvPr>
            <p:ph idx="1"/>
          </p:nvPr>
        </p:nvSpPr>
        <p:spPr>
          <a:xfrm>
            <a:off x="457199" y="1767839"/>
            <a:ext cx="4165475" cy="5355771"/>
          </a:xfrm>
        </p:spPr>
        <p:txBody>
          <a:bodyPr/>
          <a:lstStyle/>
          <a:p>
            <a:pPr marL="0" indent="0">
              <a:lnSpc>
                <a:spcPct val="92000"/>
              </a:lnSpc>
              <a:spcBef>
                <a:spcPts val="1600"/>
              </a:spcBef>
              <a:buNone/>
            </a:pPr>
            <a:r>
              <a:rPr lang="en-GB" sz="1400" dirty="0"/>
              <a:t>The National Participant Panel at Genomics England together with work in the NHS GMCs participants were at the centre of the 100,000 Genomes Project by </a:t>
            </a:r>
          </a:p>
          <a:p>
            <a:pPr>
              <a:lnSpc>
                <a:spcPct val="92000"/>
              </a:lnSpc>
            </a:pPr>
            <a:r>
              <a:rPr lang="en-GB" sz="1400" dirty="0"/>
              <a:t>Making sure experiences of participants were at the heart of the Project</a:t>
            </a:r>
          </a:p>
          <a:p>
            <a:pPr>
              <a:lnSpc>
                <a:spcPct val="92000"/>
              </a:lnSpc>
            </a:pPr>
            <a:r>
              <a:rPr lang="en-GB" sz="1400" dirty="0"/>
              <a:t>Responding to feedback</a:t>
            </a:r>
          </a:p>
          <a:p>
            <a:pPr>
              <a:lnSpc>
                <a:spcPct val="92000"/>
              </a:lnSpc>
            </a:pPr>
            <a:r>
              <a:rPr lang="en-GB" sz="1400" dirty="0"/>
              <a:t>Providing practical ethical and governance oversight, including overseeing who should have access to participant data</a:t>
            </a:r>
          </a:p>
          <a:p>
            <a:pPr marL="0" indent="0">
              <a:lnSpc>
                <a:spcPct val="92000"/>
              </a:lnSpc>
              <a:spcBef>
                <a:spcPts val="1600"/>
              </a:spcBef>
              <a:buNone/>
            </a:pPr>
            <a:r>
              <a:rPr lang="en-GB" sz="1400" dirty="0"/>
              <a:t>The importance of ethics featured strongly in the Chief Medical Officer’s report </a:t>
            </a:r>
            <a:r>
              <a:rPr lang="en-GB" sz="1400" i="1" dirty="0"/>
              <a:t>Generation Genome</a:t>
            </a:r>
            <a:r>
              <a:rPr lang="en-GB" sz="1400" dirty="0"/>
              <a:t> and through ongoing public dialogue work around developing attitude to genomics.</a:t>
            </a:r>
          </a:p>
        </p:txBody>
      </p:sp>
    </p:spTree>
    <p:extLst>
      <p:ext uri="{BB962C8B-B14F-4D97-AF65-F5344CB8AC3E}">
        <p14:creationId xmlns:p14="http://schemas.microsoft.com/office/powerpoint/2010/main" val="409860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F0B9-2869-4C12-9C1F-0567D63D3AEB}"/>
              </a:ext>
            </a:extLst>
          </p:cNvPr>
          <p:cNvSpPr>
            <a:spLocks noGrp="1"/>
          </p:cNvSpPr>
          <p:nvPr>
            <p:ph type="title"/>
          </p:nvPr>
        </p:nvSpPr>
        <p:spPr>
          <a:xfrm>
            <a:off x="326574" y="276046"/>
            <a:ext cx="10163626" cy="667725"/>
          </a:xfrm>
        </p:spPr>
        <p:txBody>
          <a:bodyPr/>
          <a:lstStyle/>
          <a:p>
            <a:r>
              <a:rPr lang="en-GB" sz="3600" dirty="0"/>
              <a:t>The Project focused on rare disease &amp; cancer</a:t>
            </a:r>
          </a:p>
        </p:txBody>
      </p:sp>
      <p:sp>
        <p:nvSpPr>
          <p:cNvPr id="3" name="Slide Number Placeholder 2">
            <a:extLst>
              <a:ext uri="{FF2B5EF4-FFF2-40B4-BE49-F238E27FC236}">
                <a16:creationId xmlns:a16="http://schemas.microsoft.com/office/drawing/2014/main" id="{2C3488D9-0723-4D7E-9941-D1131935A86C}"/>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sp>
        <p:nvSpPr>
          <p:cNvPr id="4" name="Content Placeholder 3">
            <a:extLst>
              <a:ext uri="{FF2B5EF4-FFF2-40B4-BE49-F238E27FC236}">
                <a16:creationId xmlns:a16="http://schemas.microsoft.com/office/drawing/2014/main" id="{D4F07E78-5E7E-4C65-A61F-E8632F00E0D0}"/>
              </a:ext>
            </a:extLst>
          </p:cNvPr>
          <p:cNvSpPr>
            <a:spLocks noGrp="1"/>
          </p:cNvSpPr>
          <p:nvPr>
            <p:ph idx="1"/>
          </p:nvPr>
        </p:nvSpPr>
        <p:spPr>
          <a:xfrm>
            <a:off x="250374" y="943160"/>
            <a:ext cx="5573483" cy="2877724"/>
          </a:xfrm>
        </p:spPr>
        <p:txBody>
          <a:bodyPr/>
          <a:lstStyle/>
          <a:p>
            <a:pPr marL="0" indent="0">
              <a:buNone/>
            </a:pPr>
            <a:r>
              <a:rPr lang="en-GB" sz="1800" b="1" dirty="0"/>
              <a:t>Rare disease  </a:t>
            </a:r>
          </a:p>
          <a:p>
            <a:pPr>
              <a:buFont typeface="Arial" panose="020B0604020202020204" pitchFamily="34" charset="0"/>
              <a:buChar char="•"/>
            </a:pPr>
            <a:r>
              <a:rPr lang="en-GB" sz="1600" dirty="0"/>
              <a:t>1,200 disorders with unmet need</a:t>
            </a:r>
          </a:p>
          <a:p>
            <a:r>
              <a:rPr lang="en-GB" sz="1600" dirty="0"/>
              <a:t>Standardised eligibility &amp; phenotyping which </a:t>
            </a:r>
            <a:br>
              <a:rPr lang="en-GB" sz="1600" dirty="0"/>
            </a:br>
            <a:r>
              <a:rPr lang="en-GB" sz="1600" dirty="0"/>
              <a:t>enhanced diagnostic yield ( circa 25% over standard of care increasing to 40- 50% in some disorders)</a:t>
            </a:r>
          </a:p>
          <a:p>
            <a:r>
              <a:rPr lang="en-GB" sz="1600" dirty="0"/>
              <a:t>Some of these end a diagnostic odyssey of years</a:t>
            </a:r>
          </a:p>
          <a:p>
            <a:r>
              <a:rPr lang="en-GB" sz="1600" dirty="0"/>
              <a:t>Genomics England developed innovative semi-automated analytics  </a:t>
            </a:r>
          </a:p>
          <a:p>
            <a:r>
              <a:rPr lang="en-GB" sz="1600" dirty="0"/>
              <a:t>Greater HPO characterisation resulted in enhanced diagnostic yield </a:t>
            </a:r>
          </a:p>
          <a:p>
            <a:endParaRPr lang="en-GB" dirty="0"/>
          </a:p>
        </p:txBody>
      </p:sp>
      <p:pic>
        <p:nvPicPr>
          <p:cNvPr id="5" name="Picture 4">
            <a:extLst>
              <a:ext uri="{FF2B5EF4-FFF2-40B4-BE49-F238E27FC236}">
                <a16:creationId xmlns:a16="http://schemas.microsoft.com/office/drawing/2014/main" id="{39BAAA11-CE73-45A3-93C0-A9059DDFA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7439" y="943160"/>
            <a:ext cx="6442125" cy="2181464"/>
          </a:xfrm>
          <a:prstGeom prst="rect">
            <a:avLst/>
          </a:prstGeom>
        </p:spPr>
      </p:pic>
      <p:pic>
        <p:nvPicPr>
          <p:cNvPr id="6" name="Picture 5">
            <a:extLst>
              <a:ext uri="{FF2B5EF4-FFF2-40B4-BE49-F238E27FC236}">
                <a16:creationId xmlns:a16="http://schemas.microsoft.com/office/drawing/2014/main" id="{911D4724-0E2E-4764-9C57-91F90761EB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65371" y="2892855"/>
            <a:ext cx="2505330" cy="1705956"/>
          </a:xfrm>
          <a:custGeom>
            <a:avLst/>
            <a:gdLst>
              <a:gd name="connsiteX0" fmla="*/ 0 w 2976087"/>
              <a:gd name="connsiteY0" fmla="*/ 0 h 2245960"/>
              <a:gd name="connsiteX1" fmla="*/ 181234 w 2976087"/>
              <a:gd name="connsiteY1" fmla="*/ 0 h 2245960"/>
              <a:gd name="connsiteX2" fmla="*/ 181234 w 2976087"/>
              <a:gd name="connsiteY2" fmla="*/ 170024 h 2245960"/>
              <a:gd name="connsiteX3" fmla="*/ 1202726 w 2976087"/>
              <a:gd name="connsiteY3" fmla="*/ 170024 h 2245960"/>
              <a:gd name="connsiteX4" fmla="*/ 1202726 w 2976087"/>
              <a:gd name="connsiteY4" fmla="*/ 0 h 2245960"/>
              <a:gd name="connsiteX5" fmla="*/ 2976087 w 2976087"/>
              <a:gd name="connsiteY5" fmla="*/ 0 h 2245960"/>
              <a:gd name="connsiteX6" fmla="*/ 2976087 w 2976087"/>
              <a:gd name="connsiteY6" fmla="*/ 2245960 h 2245960"/>
              <a:gd name="connsiteX7" fmla="*/ 0 w 2976087"/>
              <a:gd name="connsiteY7" fmla="*/ 2245960 h 224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087" h="2245960">
                <a:moveTo>
                  <a:pt x="0" y="0"/>
                </a:moveTo>
                <a:lnTo>
                  <a:pt x="181234" y="0"/>
                </a:lnTo>
                <a:lnTo>
                  <a:pt x="181234" y="170024"/>
                </a:lnTo>
                <a:lnTo>
                  <a:pt x="1202726" y="170024"/>
                </a:lnTo>
                <a:lnTo>
                  <a:pt x="1202726" y="0"/>
                </a:lnTo>
                <a:lnTo>
                  <a:pt x="2976087" y="0"/>
                </a:lnTo>
                <a:lnTo>
                  <a:pt x="2976087" y="2245960"/>
                </a:lnTo>
                <a:lnTo>
                  <a:pt x="0" y="2245960"/>
                </a:lnTo>
                <a:close/>
              </a:path>
            </a:pathLst>
          </a:custGeom>
          <a:ln>
            <a:noFill/>
          </a:ln>
        </p:spPr>
      </p:pic>
      <p:graphicFrame>
        <p:nvGraphicFramePr>
          <p:cNvPr id="7" name="Chart 6">
            <a:extLst>
              <a:ext uri="{FF2B5EF4-FFF2-40B4-BE49-F238E27FC236}">
                <a16:creationId xmlns:a16="http://schemas.microsoft.com/office/drawing/2014/main" id="{B0ED5EF9-F46D-4503-9805-4A890B5DE114}"/>
              </a:ext>
            </a:extLst>
          </p:cNvPr>
          <p:cNvGraphicFramePr>
            <a:graphicFrameLocks noChangeAspect="1"/>
          </p:cNvGraphicFramePr>
          <p:nvPr/>
        </p:nvGraphicFramePr>
        <p:xfrm>
          <a:off x="9063292" y="2578507"/>
          <a:ext cx="2617076" cy="2233655"/>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A4CE54BC-DFFD-46F6-ABAA-E9813965ED84}"/>
              </a:ext>
            </a:extLst>
          </p:cNvPr>
          <p:cNvSpPr/>
          <p:nvPr/>
        </p:nvSpPr>
        <p:spPr>
          <a:xfrm>
            <a:off x="180148" y="981871"/>
            <a:ext cx="11761477" cy="376934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C59687A-BE6C-4F00-A309-612F613A1A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5737" y="3853542"/>
            <a:ext cx="5772103" cy="2722970"/>
          </a:xfrm>
          <a:prstGeom prst="rect">
            <a:avLst/>
          </a:prstGeom>
          <a:solidFill>
            <a:schemeClr val="bg1">
              <a:lumMod val="85000"/>
            </a:schemeClr>
          </a:solidFill>
        </p:spPr>
      </p:pic>
      <p:sp>
        <p:nvSpPr>
          <p:cNvPr id="8" name="Rectangle 7">
            <a:extLst>
              <a:ext uri="{FF2B5EF4-FFF2-40B4-BE49-F238E27FC236}">
                <a16:creationId xmlns:a16="http://schemas.microsoft.com/office/drawing/2014/main" id="{B2A40C04-6821-42B8-8365-E7F19A986835}"/>
              </a:ext>
            </a:extLst>
          </p:cNvPr>
          <p:cNvSpPr/>
          <p:nvPr/>
        </p:nvSpPr>
        <p:spPr>
          <a:xfrm>
            <a:off x="5834539" y="4763708"/>
            <a:ext cx="6172404" cy="1818959"/>
          </a:xfrm>
          <a:prstGeom prst="rect">
            <a:avLst/>
          </a:prstGeom>
          <a:solidFill>
            <a:schemeClr val="bg1">
              <a:lumMod val="85000"/>
            </a:schemeClr>
          </a:solidFill>
        </p:spPr>
        <p:txBody>
          <a:bodyPr wrap="square">
            <a:spAutoFit/>
          </a:bodyPr>
          <a:lstStyle/>
          <a:p>
            <a:pPr marL="0" marR="0" lvl="0" indent="0" algn="l" defTabSz="609585" rtl="0" eaLnBrk="1" fontAlgn="auto" latinLnBrk="0" hangingPunct="1">
              <a:lnSpc>
                <a:spcPct val="90000"/>
              </a:lnSpc>
              <a:spcBef>
                <a:spcPts val="800"/>
              </a:spcBef>
              <a:spcAft>
                <a:spcPts val="0"/>
              </a:spcAft>
              <a:buClr>
                <a:srgbClr val="005EB8"/>
              </a:buClr>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Cancer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24 cancer types included and total of 18,500 participants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C2855">
                    <a:lumMod val="25000"/>
                  </a:srgbClr>
                </a:solidFill>
                <a:effectLst/>
                <a:uLnTx/>
                <a:uFillTx/>
                <a:latin typeface="Arial"/>
                <a:ea typeface="+mn-ea"/>
                <a:cs typeface="+mn-cs"/>
              </a:rPr>
              <a:t>Identification of somatic small variants in 136 potentially actionable genes across all solid tumours (n=5700)</a:t>
            </a:r>
            <a:endParaRPr kumimoji="0" lang="en-US" sz="1600" b="0" i="0" u="none" strike="noStrike" kern="1200" cap="none" spc="0" normalizeH="0" baseline="0" noProof="0" dirty="0">
              <a:ln>
                <a:noFill/>
              </a:ln>
              <a:solidFill>
                <a:srgbClr val="7C2855">
                  <a:lumMod val="25000"/>
                </a:srgbClr>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7C2855">
                    <a:lumMod val="25000"/>
                  </a:srgbClr>
                </a:solidFill>
                <a:effectLst/>
                <a:uLnTx/>
                <a:uFillTx/>
                <a:latin typeface="Arial"/>
                <a:ea typeface="+mn-ea"/>
                <a:cs typeface="+mn-cs"/>
              </a:rPr>
              <a:t>50% have a known actionable or </a:t>
            </a:r>
            <a:r>
              <a:rPr kumimoji="0" lang="en-US" sz="1600" b="1" i="0" u="none" strike="noStrike" kern="1200" cap="none" spc="0" normalizeH="0" baseline="0" noProof="0" dirty="0">
                <a:ln>
                  <a:noFill/>
                </a:ln>
                <a:solidFill>
                  <a:srgbClr val="7C2855">
                    <a:lumMod val="25000"/>
                  </a:srgbClr>
                </a:solidFill>
                <a:effectLst/>
                <a:uLnTx/>
                <a:uFillTx/>
                <a:latin typeface="Arial"/>
                <a:ea typeface="+mn-ea"/>
                <a:cs typeface="+mn-cs"/>
              </a:rPr>
              <a:t>potentially </a:t>
            </a:r>
            <a:r>
              <a:rPr kumimoji="0" lang="en-US" sz="1600" b="0" i="0" u="none" strike="noStrike" kern="1200" cap="none" spc="0" normalizeH="0" baseline="0" noProof="0" dirty="0">
                <a:ln>
                  <a:noFill/>
                </a:ln>
                <a:solidFill>
                  <a:srgbClr val="7C2855">
                    <a:lumMod val="25000"/>
                  </a:srgbClr>
                </a:solidFill>
                <a:effectLst/>
                <a:uLnTx/>
                <a:uFillTx/>
                <a:latin typeface="Arial"/>
                <a:ea typeface="+mn-ea"/>
                <a:cs typeface="+mn-cs"/>
              </a:rPr>
              <a:t>actionable gene identified - </a:t>
            </a:r>
            <a:r>
              <a:rPr kumimoji="0" lang="en-US" sz="1600" b="0" i="0" u="none" strike="noStrike" kern="1200" cap="none" spc="0" normalizeH="0" baseline="0" noProof="0" dirty="0" err="1">
                <a:ln>
                  <a:noFill/>
                </a:ln>
                <a:solidFill>
                  <a:srgbClr val="7C2855">
                    <a:lumMod val="25000"/>
                  </a:srgbClr>
                </a:solidFill>
                <a:effectLst/>
                <a:uLnTx/>
                <a:uFillTx/>
                <a:latin typeface="Arial"/>
                <a:ea typeface="+mn-ea"/>
                <a:cs typeface="+mn-cs"/>
              </a:rPr>
              <a:t>tumour</a:t>
            </a:r>
            <a:r>
              <a:rPr kumimoji="0" lang="en-US" sz="1600" b="0" i="0" u="none" strike="noStrike" kern="1200" cap="none" spc="0" normalizeH="0" baseline="0" noProof="0" dirty="0">
                <a:ln>
                  <a:noFill/>
                </a:ln>
                <a:solidFill>
                  <a:srgbClr val="7C2855">
                    <a:lumMod val="25000"/>
                  </a:srgbClr>
                </a:solidFill>
                <a:effectLst/>
                <a:uLnTx/>
                <a:uFillTx/>
                <a:latin typeface="Arial"/>
                <a:ea typeface="+mn-ea"/>
                <a:cs typeface="+mn-cs"/>
              </a:rPr>
              <a:t> specific early phase clinical trials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C2855">
                    <a:lumMod val="25000"/>
                  </a:srgbClr>
                </a:solidFill>
                <a:effectLst/>
                <a:uLnTx/>
                <a:uFillTx/>
                <a:latin typeface="Arial"/>
                <a:ea typeface="+mn-ea"/>
                <a:cs typeface="+mn-cs"/>
              </a:rPr>
              <a:t> </a:t>
            </a:r>
          </a:p>
        </p:txBody>
      </p:sp>
    </p:spTree>
    <p:extLst>
      <p:ext uri="{BB962C8B-B14F-4D97-AF65-F5344CB8AC3E}">
        <p14:creationId xmlns:p14="http://schemas.microsoft.com/office/powerpoint/2010/main" val="421409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2ECF7B-EBCD-43D6-9CB5-F9E5F9717A15}"/>
              </a:ext>
            </a:extLst>
          </p:cNvPr>
          <p:cNvSpPr/>
          <p:nvPr/>
        </p:nvSpPr>
        <p:spPr>
          <a:xfrm>
            <a:off x="5503581" y="1262570"/>
            <a:ext cx="6429686" cy="51960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5B8D22CA-D8BB-438E-9A81-410B7A5D6C5A}"/>
              </a:ext>
            </a:extLst>
          </p:cNvPr>
          <p:cNvSpPr/>
          <p:nvPr/>
        </p:nvSpPr>
        <p:spPr>
          <a:xfrm>
            <a:off x="502920" y="1245870"/>
            <a:ext cx="4743450" cy="519608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9C4E106F-0922-4F81-BE5A-15C57ECF2D45}"/>
              </a:ext>
            </a:extLst>
          </p:cNvPr>
          <p:cNvSpPr>
            <a:spLocks noGrp="1"/>
          </p:cNvSpPr>
          <p:nvPr>
            <p:ph type="title"/>
          </p:nvPr>
        </p:nvSpPr>
        <p:spPr>
          <a:xfrm>
            <a:off x="609603" y="416049"/>
            <a:ext cx="9809087" cy="667725"/>
          </a:xfrm>
        </p:spPr>
        <p:txBody>
          <a:bodyPr/>
          <a:lstStyle/>
          <a:p>
            <a:r>
              <a:rPr lang="en-GB" sz="3600" dirty="0"/>
              <a:t>But it’s the outcomes that really matter</a:t>
            </a:r>
          </a:p>
        </p:txBody>
      </p:sp>
      <p:sp>
        <p:nvSpPr>
          <p:cNvPr id="3" name="Slide Number Placeholder 2">
            <a:extLst>
              <a:ext uri="{FF2B5EF4-FFF2-40B4-BE49-F238E27FC236}">
                <a16:creationId xmlns:a16="http://schemas.microsoft.com/office/drawing/2014/main" id="{303F444E-7750-459A-86CA-53AFCEFE472D}"/>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grpSp>
        <p:nvGrpSpPr>
          <p:cNvPr id="5" name="Group 4">
            <a:extLst>
              <a:ext uri="{FF2B5EF4-FFF2-40B4-BE49-F238E27FC236}">
                <a16:creationId xmlns:a16="http://schemas.microsoft.com/office/drawing/2014/main" id="{EFD75B6D-F9BE-4F8F-977F-ABCC8A794319}"/>
              </a:ext>
            </a:extLst>
          </p:cNvPr>
          <p:cNvGrpSpPr/>
          <p:nvPr/>
        </p:nvGrpSpPr>
        <p:grpSpPr>
          <a:xfrm>
            <a:off x="776151" y="1807116"/>
            <a:ext cx="4321629" cy="5050884"/>
            <a:chOff x="776151" y="1562069"/>
            <a:chExt cx="4321629" cy="5050884"/>
          </a:xfrm>
        </p:grpSpPr>
        <p:sp>
          <p:nvSpPr>
            <p:cNvPr id="9" name="TextBox 8">
              <a:extLst>
                <a:ext uri="{FF2B5EF4-FFF2-40B4-BE49-F238E27FC236}">
                  <a16:creationId xmlns:a16="http://schemas.microsoft.com/office/drawing/2014/main" id="{A9E8D3B6-9112-41C0-ACCF-DB2AD57A6583}"/>
                </a:ext>
              </a:extLst>
            </p:cNvPr>
            <p:cNvSpPr txBox="1"/>
            <p:nvPr/>
          </p:nvSpPr>
          <p:spPr>
            <a:xfrm>
              <a:off x="776151" y="3473632"/>
              <a:ext cx="4321629" cy="3139321"/>
            </a:xfrm>
            <a:prstGeom prst="rect">
              <a:avLst/>
            </a:prstGeom>
            <a:noFill/>
          </p:spPr>
          <p:txBody>
            <a:bodyPr wrap="square" rtlCol="0">
              <a:spAutoFit/>
            </a:bodyPr>
            <a:lstStyle/>
            <a:p>
              <a:pPr marL="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Found a genetic variant in the SLC2A1 gene - makes a protein that transports a certain type of sugar into the brain. Mistakes in the SLC2A1 gene can cause ‘</a:t>
              </a:r>
              <a:r>
                <a:rPr kumimoji="0" lang="en-GB" sz="1400" b="1" i="0" u="none" strike="noStrike" kern="1200" cap="none" spc="0" normalizeH="0" baseline="0" noProof="0" dirty="0">
                  <a:ln>
                    <a:noFill/>
                  </a:ln>
                  <a:solidFill>
                    <a:srgbClr val="000000"/>
                  </a:solidFill>
                  <a:effectLst/>
                  <a:uLnTx/>
                  <a:uFillTx/>
                  <a:latin typeface="Arial"/>
                  <a:ea typeface="+mn-ea"/>
                  <a:cs typeface="+mn-cs"/>
                </a:rPr>
                <a:t>Glut1 deficiency syndrome</a:t>
              </a:r>
              <a:r>
                <a:rPr kumimoji="0" lang="en-GB" sz="1400" b="0" i="0" u="none" strike="noStrike" kern="1200" cap="none" spc="0" normalizeH="0" baseline="0" noProof="0" dirty="0">
                  <a:ln>
                    <a:noFill/>
                  </a:ln>
                  <a:solidFill>
                    <a:srgbClr val="000000"/>
                  </a:solidFill>
                  <a:effectLst/>
                  <a:uLnTx/>
                  <a:uFillTx/>
                  <a:latin typeface="Arial"/>
                  <a:ea typeface="+mn-ea"/>
                  <a:cs typeface="+mn-cs"/>
                </a:rPr>
                <a:t>’ </a:t>
              </a:r>
            </a:p>
            <a:p>
              <a:pPr marL="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In some patients who have Glut1 deficiency syndrome a very low-carbohydrate diet (ketogenic) can help reduce the number of seizures.</a:t>
              </a:r>
            </a:p>
            <a:p>
              <a:pPr marL="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Thanks to WGS, Jessica’s clinician was able to recommend this diet for her, which helped with her seizures.  </a:t>
              </a:r>
            </a:p>
            <a:p>
              <a:pPr marL="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DD04298A-37E1-4642-8F86-9916A8E556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2654" y="1621972"/>
              <a:ext cx="1606226" cy="1650078"/>
            </a:xfrm>
            <a:prstGeom prst="rect">
              <a:avLst/>
            </a:prstGeom>
          </p:spPr>
        </p:pic>
        <p:sp>
          <p:nvSpPr>
            <p:cNvPr id="4" name="Rectangle 3">
              <a:extLst>
                <a:ext uri="{FF2B5EF4-FFF2-40B4-BE49-F238E27FC236}">
                  <a16:creationId xmlns:a16="http://schemas.microsoft.com/office/drawing/2014/main" id="{2B74BE86-E598-4531-92B3-D196974E0482}"/>
                </a:ext>
              </a:extLst>
            </p:cNvPr>
            <p:cNvSpPr/>
            <p:nvPr/>
          </p:nvSpPr>
          <p:spPr>
            <a:xfrm>
              <a:off x="2556510" y="1562069"/>
              <a:ext cx="2301240" cy="1908215"/>
            </a:xfrm>
            <a:prstGeom prst="rect">
              <a:avLst/>
            </a:prstGeom>
          </p:spPr>
          <p:txBody>
            <a:bodyPr wrap="square">
              <a:spAutoFit/>
            </a:bodyPr>
            <a:lstStyle/>
            <a:p>
              <a:pPr marL="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Jessica, aged 4 </a:t>
              </a:r>
            </a:p>
            <a:p>
              <a:pPr marL="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Rare condition causes epilepsy, affecting movement &amp; development. </a:t>
              </a:r>
            </a:p>
            <a:p>
              <a:pPr marL="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Took part in the project with parents at Great Ormond Street Hospital. </a:t>
              </a:r>
            </a:p>
          </p:txBody>
        </p:sp>
      </p:grpSp>
      <p:sp>
        <p:nvSpPr>
          <p:cNvPr id="6" name="TextBox 5">
            <a:extLst>
              <a:ext uri="{FF2B5EF4-FFF2-40B4-BE49-F238E27FC236}">
                <a16:creationId xmlns:a16="http://schemas.microsoft.com/office/drawing/2014/main" id="{FC30C3C2-AC1A-4B86-852E-E77A7F313928}"/>
              </a:ext>
            </a:extLst>
          </p:cNvPr>
          <p:cNvSpPr txBox="1"/>
          <p:nvPr/>
        </p:nvSpPr>
        <p:spPr>
          <a:xfrm>
            <a:off x="862654" y="1360170"/>
            <a:ext cx="35150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EB8"/>
                </a:solidFill>
                <a:effectLst/>
                <a:uLnTx/>
                <a:uFillTx/>
                <a:latin typeface="Arial"/>
                <a:ea typeface="+mn-ea"/>
                <a:cs typeface="+mn-cs"/>
              </a:rPr>
              <a:t>Jessica’s story</a:t>
            </a:r>
          </a:p>
        </p:txBody>
      </p:sp>
      <p:sp>
        <p:nvSpPr>
          <p:cNvPr id="13" name="TextBox 12">
            <a:extLst>
              <a:ext uri="{FF2B5EF4-FFF2-40B4-BE49-F238E27FC236}">
                <a16:creationId xmlns:a16="http://schemas.microsoft.com/office/drawing/2014/main" id="{66ECEF1B-357F-40F6-9AE5-8769F96C5BC4}"/>
              </a:ext>
            </a:extLst>
          </p:cNvPr>
          <p:cNvSpPr txBox="1"/>
          <p:nvPr/>
        </p:nvSpPr>
        <p:spPr>
          <a:xfrm>
            <a:off x="5514145" y="1360170"/>
            <a:ext cx="6261960"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EB8"/>
                </a:solidFill>
                <a:effectLst/>
                <a:uLnTx/>
                <a:uFillTx/>
                <a:latin typeface="Arial"/>
                <a:ea typeface="+mn-ea"/>
                <a:cs typeface="+mn-cs"/>
              </a:rPr>
              <a:t>Diagnostic discovery for patients</a:t>
            </a:r>
          </a:p>
          <a:p>
            <a:pPr lvl="0">
              <a:defRPr/>
            </a:pPr>
            <a:r>
              <a:rPr lang="en-GB" sz="1200" b="1" i="1" dirty="0">
                <a:solidFill>
                  <a:srgbClr val="005EB8"/>
                </a:solidFill>
              </a:rPr>
              <a:t>Genomics England Clinical Interpretation Partnership in numbers</a:t>
            </a:r>
            <a:endParaRPr kumimoji="0" lang="en-GB" sz="1200" b="1" i="1" u="none" strike="noStrike" kern="1200" cap="none" spc="0" normalizeH="0" baseline="0" noProof="0" dirty="0">
              <a:ln>
                <a:noFill/>
              </a:ln>
              <a:solidFill>
                <a:srgbClr val="005EB8"/>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8EF90366-5D6E-4151-AA31-85DA7544F34E}"/>
              </a:ext>
            </a:extLst>
          </p:cNvPr>
          <p:cNvGrpSpPr/>
          <p:nvPr/>
        </p:nvGrpSpPr>
        <p:grpSpPr>
          <a:xfrm>
            <a:off x="5713115" y="2091866"/>
            <a:ext cx="5735338" cy="400506"/>
            <a:chOff x="931152" y="642670"/>
            <a:chExt cx="5399959" cy="400506"/>
          </a:xfrm>
        </p:grpSpPr>
        <p:sp>
          <p:nvSpPr>
            <p:cNvPr id="20" name="TextBox 19">
              <a:extLst>
                <a:ext uri="{FF2B5EF4-FFF2-40B4-BE49-F238E27FC236}">
                  <a16:creationId xmlns:a16="http://schemas.microsoft.com/office/drawing/2014/main" id="{497D92D2-6162-485E-A833-64D3765F1AD6}"/>
                </a:ext>
              </a:extLst>
            </p:cNvPr>
            <p:cNvSpPr txBox="1"/>
            <p:nvPr/>
          </p:nvSpPr>
          <p:spPr>
            <a:xfrm>
              <a:off x="2415085" y="695014"/>
              <a:ext cx="391602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GeCIP launched in </a:t>
              </a:r>
              <a:r>
                <a:rPr lang="en-GB" sz="1400" b="1" dirty="0">
                  <a:solidFill>
                    <a:srgbClr val="005EB8"/>
                  </a:solidFill>
                  <a:latin typeface="Arial" panose="020B0604020202020204" pitchFamily="34" charset="0"/>
                  <a:cs typeface="Arial" panose="020B0604020202020204" pitchFamily="34" charset="0"/>
                </a:rPr>
                <a:t>June 2014 </a:t>
              </a:r>
              <a:r>
                <a:rPr lang="en-GB" sz="1400" dirty="0">
                  <a:solidFill>
                    <a:srgbClr val="005EB8"/>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Wellcome Trust</a:t>
              </a:r>
            </a:p>
          </p:txBody>
        </p:sp>
        <p:sp>
          <p:nvSpPr>
            <p:cNvPr id="21" name="Right Bracket 20">
              <a:extLst>
                <a:ext uri="{FF2B5EF4-FFF2-40B4-BE49-F238E27FC236}">
                  <a16:creationId xmlns:a16="http://schemas.microsoft.com/office/drawing/2014/main" id="{73BFDF1C-4AF4-4BF7-B1E1-6814055C8E8B}"/>
                </a:ext>
              </a:extLst>
            </p:cNvPr>
            <p:cNvSpPr/>
            <p:nvPr/>
          </p:nvSpPr>
          <p:spPr>
            <a:xfrm>
              <a:off x="2370144" y="708395"/>
              <a:ext cx="43046" cy="307777"/>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p>
          </p:txBody>
        </p:sp>
        <p:grpSp>
          <p:nvGrpSpPr>
            <p:cNvPr id="22" name="Group 21">
              <a:extLst>
                <a:ext uri="{FF2B5EF4-FFF2-40B4-BE49-F238E27FC236}">
                  <a16:creationId xmlns:a16="http://schemas.microsoft.com/office/drawing/2014/main" id="{C992F1AA-A49D-414D-92CC-BB149FC75260}"/>
                </a:ext>
              </a:extLst>
            </p:cNvPr>
            <p:cNvGrpSpPr/>
            <p:nvPr/>
          </p:nvGrpSpPr>
          <p:grpSpPr>
            <a:xfrm>
              <a:off x="931152" y="642670"/>
              <a:ext cx="1468633" cy="400506"/>
              <a:chOff x="931152" y="642670"/>
              <a:chExt cx="1468633" cy="400506"/>
            </a:xfrm>
          </p:grpSpPr>
          <p:pic>
            <p:nvPicPr>
              <p:cNvPr id="23" name="Picture 22">
                <a:extLst>
                  <a:ext uri="{FF2B5EF4-FFF2-40B4-BE49-F238E27FC236}">
                    <a16:creationId xmlns:a16="http://schemas.microsoft.com/office/drawing/2014/main" id="{A28FD759-38F0-4B02-ADD7-4C15B44C00F3}"/>
                  </a:ext>
                </a:extLst>
              </p:cNvPr>
              <p:cNvPicPr>
                <a:picLocks noChangeAspect="1"/>
              </p:cNvPicPr>
              <p:nvPr/>
            </p:nvPicPr>
            <p:blipFill rotWithShape="1">
              <a:blip r:embed="rId3" cstate="email">
                <a:clrChange>
                  <a:clrFrom>
                    <a:srgbClr val="27B7CC"/>
                  </a:clrFrom>
                  <a:clrTo>
                    <a:srgbClr val="27B7CC">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t="3567"/>
              <a:stretch/>
            </p:blipFill>
            <p:spPr>
              <a:xfrm rot="10800000">
                <a:off x="931152" y="642670"/>
                <a:ext cx="246155" cy="389441"/>
              </a:xfrm>
              <a:prstGeom prst="rect">
                <a:avLst/>
              </a:prstGeom>
            </p:spPr>
          </p:pic>
          <p:pic>
            <p:nvPicPr>
              <p:cNvPr id="24" name="Picture 23">
                <a:extLst>
                  <a:ext uri="{FF2B5EF4-FFF2-40B4-BE49-F238E27FC236}">
                    <a16:creationId xmlns:a16="http://schemas.microsoft.com/office/drawing/2014/main" id="{ABB54A9D-C048-4CEB-A63F-EE39BD5F5447}"/>
                  </a:ext>
                </a:extLst>
              </p:cNvPr>
              <p:cNvPicPr>
                <a:picLocks noChangeAspect="1"/>
              </p:cNvPicPr>
              <p:nvPr/>
            </p:nvPicPr>
            <p:blipFill rotWithShape="1">
              <a:blip r:embed="rId4" cstate="email">
                <a:clrChange>
                  <a:clrFrom>
                    <a:srgbClr val="27B7CC"/>
                  </a:clrFrom>
                  <a:clrTo>
                    <a:srgbClr val="27B7CC">
                      <a:alpha val="0"/>
                    </a:srgbClr>
                  </a:clrTo>
                </a:clrChange>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rot="10800000">
                <a:off x="1177307" y="648807"/>
                <a:ext cx="246155" cy="389441"/>
              </a:xfrm>
              <a:prstGeom prst="rect">
                <a:avLst/>
              </a:prstGeom>
            </p:spPr>
          </p:pic>
          <p:pic>
            <p:nvPicPr>
              <p:cNvPr id="25" name="Picture 24">
                <a:extLst>
                  <a:ext uri="{FF2B5EF4-FFF2-40B4-BE49-F238E27FC236}">
                    <a16:creationId xmlns:a16="http://schemas.microsoft.com/office/drawing/2014/main" id="{272A58E6-B000-43FC-A4CC-CA31DDC33A5B}"/>
                  </a:ext>
                </a:extLst>
              </p:cNvPr>
              <p:cNvPicPr>
                <a:picLocks noChangeAspect="1"/>
              </p:cNvPicPr>
              <p:nvPr/>
            </p:nvPicPr>
            <p:blipFill rotWithShape="1">
              <a:blip r:embed="rId6" cstate="email">
                <a:clrChange>
                  <a:clrFrom>
                    <a:srgbClr val="27B7CC"/>
                  </a:clrFrom>
                  <a:clrTo>
                    <a:srgbClr val="27B7CC">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t="3567"/>
              <a:stretch/>
            </p:blipFill>
            <p:spPr>
              <a:xfrm rot="10800000">
                <a:off x="1411172" y="644881"/>
                <a:ext cx="246155" cy="389441"/>
              </a:xfrm>
              <a:prstGeom prst="rect">
                <a:avLst/>
              </a:prstGeom>
            </p:spPr>
          </p:pic>
          <p:pic>
            <p:nvPicPr>
              <p:cNvPr id="27" name="Picture 26">
                <a:extLst>
                  <a:ext uri="{FF2B5EF4-FFF2-40B4-BE49-F238E27FC236}">
                    <a16:creationId xmlns:a16="http://schemas.microsoft.com/office/drawing/2014/main" id="{62FA59EF-A89C-4505-938D-3EFDCE96D3B2}"/>
                  </a:ext>
                </a:extLst>
              </p:cNvPr>
              <p:cNvPicPr>
                <a:picLocks noChangeAspect="1"/>
              </p:cNvPicPr>
              <p:nvPr/>
            </p:nvPicPr>
            <p:blipFill rotWithShape="1">
              <a:blip r:embed="rId6" cstate="email">
                <a:clrChange>
                  <a:clrFrom>
                    <a:srgbClr val="27B7CC"/>
                  </a:clrFrom>
                  <a:clrTo>
                    <a:srgbClr val="27B7CC">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t="3567"/>
              <a:stretch/>
            </p:blipFill>
            <p:spPr>
              <a:xfrm rot="10800000">
                <a:off x="2153630" y="650466"/>
                <a:ext cx="246155" cy="389441"/>
              </a:xfrm>
              <a:prstGeom prst="rect">
                <a:avLst/>
              </a:prstGeom>
            </p:spPr>
          </p:pic>
          <p:pic>
            <p:nvPicPr>
              <p:cNvPr id="30" name="Picture 29">
                <a:extLst>
                  <a:ext uri="{FF2B5EF4-FFF2-40B4-BE49-F238E27FC236}">
                    <a16:creationId xmlns:a16="http://schemas.microsoft.com/office/drawing/2014/main" id="{5DAB6CE8-037C-4742-B8E6-8D3D4EFA89F5}"/>
                  </a:ext>
                </a:extLst>
              </p:cNvPr>
              <p:cNvPicPr>
                <a:picLocks noChangeAspect="1"/>
              </p:cNvPicPr>
              <p:nvPr/>
            </p:nvPicPr>
            <p:blipFill rotWithShape="1">
              <a:blip r:embed="rId6" cstate="email">
                <a:clrChange>
                  <a:clrFrom>
                    <a:srgbClr val="27B7CC"/>
                  </a:clrFrom>
                  <a:clrTo>
                    <a:srgbClr val="27B7CC">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t="3567"/>
              <a:stretch/>
            </p:blipFill>
            <p:spPr>
              <a:xfrm rot="10800000">
                <a:off x="1667678" y="647598"/>
                <a:ext cx="246155" cy="389441"/>
              </a:xfrm>
              <a:prstGeom prst="rect">
                <a:avLst/>
              </a:prstGeom>
            </p:spPr>
          </p:pic>
          <p:pic>
            <p:nvPicPr>
              <p:cNvPr id="31" name="Picture 30">
                <a:extLst>
                  <a:ext uri="{FF2B5EF4-FFF2-40B4-BE49-F238E27FC236}">
                    <a16:creationId xmlns:a16="http://schemas.microsoft.com/office/drawing/2014/main" id="{D3C2BB1F-7112-4AD2-83E3-86823A916678}"/>
                  </a:ext>
                </a:extLst>
              </p:cNvPr>
              <p:cNvPicPr>
                <a:picLocks noChangeAspect="1"/>
              </p:cNvPicPr>
              <p:nvPr/>
            </p:nvPicPr>
            <p:blipFill rotWithShape="1">
              <a:blip r:embed="rId6" cstate="email">
                <a:clrChange>
                  <a:clrFrom>
                    <a:srgbClr val="27B7CC"/>
                  </a:clrFrom>
                  <a:clrTo>
                    <a:srgbClr val="27B7CC">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t="3567"/>
              <a:stretch/>
            </p:blipFill>
            <p:spPr>
              <a:xfrm rot="10800000">
                <a:off x="1913833" y="653735"/>
                <a:ext cx="246155" cy="389441"/>
              </a:xfrm>
              <a:prstGeom prst="rect">
                <a:avLst/>
              </a:prstGeom>
            </p:spPr>
          </p:pic>
        </p:grpSp>
      </p:grpSp>
      <p:grpSp>
        <p:nvGrpSpPr>
          <p:cNvPr id="32" name="Group 31">
            <a:extLst>
              <a:ext uri="{FF2B5EF4-FFF2-40B4-BE49-F238E27FC236}">
                <a16:creationId xmlns:a16="http://schemas.microsoft.com/office/drawing/2014/main" id="{ED76C17A-CA87-47DB-89F6-F3EA8C3E67DB}"/>
              </a:ext>
            </a:extLst>
          </p:cNvPr>
          <p:cNvGrpSpPr/>
          <p:nvPr/>
        </p:nvGrpSpPr>
        <p:grpSpPr>
          <a:xfrm>
            <a:off x="5713115" y="2584384"/>
            <a:ext cx="5318019" cy="349189"/>
            <a:chOff x="164194" y="1696407"/>
            <a:chExt cx="2843319" cy="355866"/>
          </a:xfrm>
        </p:grpSpPr>
        <p:grpSp>
          <p:nvGrpSpPr>
            <p:cNvPr id="33" name="Group 32">
              <a:extLst>
                <a:ext uri="{FF2B5EF4-FFF2-40B4-BE49-F238E27FC236}">
                  <a16:creationId xmlns:a16="http://schemas.microsoft.com/office/drawing/2014/main" id="{5E379AEB-11A1-4DCF-8417-CD2E803B7446}"/>
                </a:ext>
              </a:extLst>
            </p:cNvPr>
            <p:cNvGrpSpPr/>
            <p:nvPr/>
          </p:nvGrpSpPr>
          <p:grpSpPr>
            <a:xfrm>
              <a:off x="164194" y="1696407"/>
              <a:ext cx="694202" cy="355866"/>
              <a:chOff x="755353" y="4818564"/>
              <a:chExt cx="654348" cy="291757"/>
            </a:xfrm>
          </p:grpSpPr>
          <p:pic>
            <p:nvPicPr>
              <p:cNvPr id="37" name="Picture 6" descr="Image result for icons for scientist">
                <a:extLst>
                  <a:ext uri="{FF2B5EF4-FFF2-40B4-BE49-F238E27FC236}">
                    <a16:creationId xmlns:a16="http://schemas.microsoft.com/office/drawing/2014/main" id="{2F04F0AF-C33B-4337-B766-F2F7B06CF49D}"/>
                  </a:ext>
                </a:extLst>
              </p:cNvPr>
              <p:cNvPicPr>
                <a:picLocks noChangeAspect="1" noChangeArrowheads="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69121" y="4828045"/>
                <a:ext cx="174439" cy="282274"/>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8" descr="Related image">
                <a:extLst>
                  <a:ext uri="{FF2B5EF4-FFF2-40B4-BE49-F238E27FC236}">
                    <a16:creationId xmlns:a16="http://schemas.microsoft.com/office/drawing/2014/main" id="{128B2720-0F41-4FBF-940B-2182F22CA105}"/>
                  </a:ext>
                </a:extLst>
              </p:cNvPr>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35033" y="4827069"/>
                <a:ext cx="174668" cy="282643"/>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6" descr="Image result for icons for scientist">
                <a:extLst>
                  <a:ext uri="{FF2B5EF4-FFF2-40B4-BE49-F238E27FC236}">
                    <a16:creationId xmlns:a16="http://schemas.microsoft.com/office/drawing/2014/main" id="{DDB42303-E974-42CD-A40E-35437CD8DC62}"/>
                  </a:ext>
                </a:extLst>
              </p:cNvPr>
              <p:cNvPicPr>
                <a:picLocks noChangeAspect="1" noChangeArrowheads="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5353" y="4828047"/>
                <a:ext cx="174439" cy="282274"/>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8" descr="Related image">
                <a:extLst>
                  <a:ext uri="{FF2B5EF4-FFF2-40B4-BE49-F238E27FC236}">
                    <a16:creationId xmlns:a16="http://schemas.microsoft.com/office/drawing/2014/main" id="{0CF91D44-ECE9-4DDA-BE83-AE87791C7F11}"/>
                  </a:ext>
                </a:extLst>
              </p:cNvPr>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766" y="4818564"/>
                <a:ext cx="174668" cy="282643"/>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B2D5D2B8-3135-409B-A3BB-83041CC19DA9}"/>
                </a:ext>
              </a:extLst>
            </p:cNvPr>
            <p:cNvGrpSpPr/>
            <p:nvPr/>
          </p:nvGrpSpPr>
          <p:grpSpPr>
            <a:xfrm>
              <a:off x="1168206" y="1720322"/>
              <a:ext cx="1839307" cy="313662"/>
              <a:chOff x="1547042" y="1390408"/>
              <a:chExt cx="1839307" cy="313662"/>
            </a:xfrm>
          </p:grpSpPr>
          <p:sp>
            <p:nvSpPr>
              <p:cNvPr id="35" name="Right Bracket 34">
                <a:extLst>
                  <a:ext uri="{FF2B5EF4-FFF2-40B4-BE49-F238E27FC236}">
                    <a16:creationId xmlns:a16="http://schemas.microsoft.com/office/drawing/2014/main" id="{EFA1247D-BD44-4804-94CB-F33F843CCE85}"/>
                  </a:ext>
                </a:extLst>
              </p:cNvPr>
              <p:cNvSpPr/>
              <p:nvPr/>
            </p:nvSpPr>
            <p:spPr>
              <a:xfrm>
                <a:off x="1547042" y="1418249"/>
                <a:ext cx="51708" cy="263590"/>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p>
            </p:txBody>
          </p:sp>
          <p:sp>
            <p:nvSpPr>
              <p:cNvPr id="36" name="TextBox 35">
                <a:extLst>
                  <a:ext uri="{FF2B5EF4-FFF2-40B4-BE49-F238E27FC236}">
                    <a16:creationId xmlns:a16="http://schemas.microsoft.com/office/drawing/2014/main" id="{978B4B1C-3BED-4868-86D1-CEC7E86A43E6}"/>
                  </a:ext>
                </a:extLst>
              </p:cNvPr>
              <p:cNvSpPr txBox="1"/>
              <p:nvPr/>
            </p:nvSpPr>
            <p:spPr>
              <a:xfrm>
                <a:off x="1608823" y="1390408"/>
                <a:ext cx="1777526" cy="313662"/>
              </a:xfrm>
              <a:prstGeom prst="rect">
                <a:avLst/>
              </a:prstGeom>
              <a:noFill/>
            </p:spPr>
            <p:txBody>
              <a:bodyPr wrap="square" rtlCol="0">
                <a:spAutoFit/>
              </a:bodyPr>
              <a:lstStyle/>
              <a:p>
                <a:r>
                  <a:rPr lang="en-GB" sz="1400" b="1" dirty="0">
                    <a:solidFill>
                      <a:srgbClr val="005EB8"/>
                    </a:solidFill>
                  </a:rPr>
                  <a:t>  3344 </a:t>
                </a:r>
                <a:r>
                  <a:rPr lang="en-GB" sz="1400" dirty="0"/>
                  <a:t>researchers world-wide</a:t>
                </a:r>
              </a:p>
            </p:txBody>
          </p:sp>
        </p:grpSp>
      </p:grpSp>
      <p:pic>
        <p:nvPicPr>
          <p:cNvPr id="41" name="Picture 6" descr="Image result for icons for scientist">
            <a:extLst>
              <a:ext uri="{FF2B5EF4-FFF2-40B4-BE49-F238E27FC236}">
                <a16:creationId xmlns:a16="http://schemas.microsoft.com/office/drawing/2014/main" id="{793C339F-2B3C-47F2-9A29-84F269D05931}"/>
              </a:ext>
            </a:extLst>
          </p:cNvPr>
          <p:cNvPicPr>
            <a:picLocks noChangeAspect="1" noChangeArrowheads="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10046" y="2585317"/>
            <a:ext cx="346135" cy="337839"/>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8" descr="Related image">
            <a:extLst>
              <a:ext uri="{FF2B5EF4-FFF2-40B4-BE49-F238E27FC236}">
                <a16:creationId xmlns:a16="http://schemas.microsoft.com/office/drawing/2014/main" id="{74857F87-3439-4E4E-A1C7-1ED5D05E7D0C}"/>
              </a:ext>
            </a:extLst>
          </p:cNvPr>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26125" y="2584875"/>
            <a:ext cx="346589" cy="33828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B7F5F700-3CC1-4703-80F4-6A114A0021CA}"/>
              </a:ext>
            </a:extLst>
          </p:cNvPr>
          <p:cNvGrpSpPr/>
          <p:nvPr/>
        </p:nvGrpSpPr>
        <p:grpSpPr>
          <a:xfrm>
            <a:off x="5630994" y="2999199"/>
            <a:ext cx="2824407" cy="546395"/>
            <a:chOff x="128517" y="2893686"/>
            <a:chExt cx="2951471" cy="563647"/>
          </a:xfrm>
        </p:grpSpPr>
        <p:pic>
          <p:nvPicPr>
            <p:cNvPr id="44" name="Graphic 43" descr="Bar graph with upward trend">
              <a:extLst>
                <a:ext uri="{FF2B5EF4-FFF2-40B4-BE49-F238E27FC236}">
                  <a16:creationId xmlns:a16="http://schemas.microsoft.com/office/drawing/2014/main" id="{88ECDDCD-5657-410A-8E84-4057CB40322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8517" y="2924524"/>
              <a:ext cx="532809" cy="532809"/>
            </a:xfrm>
            <a:prstGeom prst="rect">
              <a:avLst/>
            </a:prstGeom>
          </p:spPr>
        </p:pic>
        <p:pic>
          <p:nvPicPr>
            <p:cNvPr id="45" name="Graphic 44" descr="Statistics">
              <a:extLst>
                <a:ext uri="{FF2B5EF4-FFF2-40B4-BE49-F238E27FC236}">
                  <a16:creationId xmlns:a16="http://schemas.microsoft.com/office/drawing/2014/main" id="{16BB10A9-BA62-4ADE-A7DA-8777E68CB8F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8846" y="2909105"/>
              <a:ext cx="532809" cy="532809"/>
            </a:xfrm>
            <a:prstGeom prst="rect">
              <a:avLst/>
            </a:prstGeom>
          </p:spPr>
        </p:pic>
        <p:pic>
          <p:nvPicPr>
            <p:cNvPr id="46" name="Graphic 45" descr="Presentation with bar chart">
              <a:extLst>
                <a:ext uri="{FF2B5EF4-FFF2-40B4-BE49-F238E27FC236}">
                  <a16:creationId xmlns:a16="http://schemas.microsoft.com/office/drawing/2014/main" id="{21D14063-8A90-48F9-A7A1-1929B0F30700}"/>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32782" y="2893686"/>
              <a:ext cx="532809" cy="532809"/>
            </a:xfrm>
            <a:prstGeom prst="rect">
              <a:avLst/>
            </a:prstGeom>
          </p:spPr>
        </p:pic>
        <p:pic>
          <p:nvPicPr>
            <p:cNvPr id="47" name="Graphic 46" descr="Bar graph with upward trend">
              <a:extLst>
                <a:ext uri="{FF2B5EF4-FFF2-40B4-BE49-F238E27FC236}">
                  <a16:creationId xmlns:a16="http://schemas.microsoft.com/office/drawing/2014/main" id="{6796E694-1903-41C6-AE8A-B38960D869F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80890" y="2907805"/>
              <a:ext cx="532809" cy="532809"/>
            </a:xfrm>
            <a:prstGeom prst="rect">
              <a:avLst/>
            </a:prstGeom>
          </p:spPr>
        </p:pic>
        <p:pic>
          <p:nvPicPr>
            <p:cNvPr id="48" name="Graphic 47" descr="Statistics">
              <a:extLst>
                <a:ext uri="{FF2B5EF4-FFF2-40B4-BE49-F238E27FC236}">
                  <a16:creationId xmlns:a16="http://schemas.microsoft.com/office/drawing/2014/main" id="{46CB7B47-EF4F-4632-82AF-70C08FAAE1C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996254" y="2902960"/>
              <a:ext cx="532809" cy="532809"/>
            </a:xfrm>
            <a:prstGeom prst="rect">
              <a:avLst/>
            </a:prstGeom>
          </p:spPr>
        </p:pic>
        <p:pic>
          <p:nvPicPr>
            <p:cNvPr id="49" name="Graphic 48" descr="Presentation with bar chart">
              <a:extLst>
                <a:ext uri="{FF2B5EF4-FFF2-40B4-BE49-F238E27FC236}">
                  <a16:creationId xmlns:a16="http://schemas.microsoft.com/office/drawing/2014/main" id="{8280E790-8CFD-4736-8565-C4E0AAEF6A1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547179" y="2898115"/>
              <a:ext cx="532809" cy="532810"/>
            </a:xfrm>
            <a:prstGeom prst="rect">
              <a:avLst/>
            </a:prstGeom>
          </p:spPr>
        </p:pic>
      </p:grpSp>
      <p:sp>
        <p:nvSpPr>
          <p:cNvPr id="50" name="TextBox 49">
            <a:extLst>
              <a:ext uri="{FF2B5EF4-FFF2-40B4-BE49-F238E27FC236}">
                <a16:creationId xmlns:a16="http://schemas.microsoft.com/office/drawing/2014/main" id="{3464951E-7C04-43CA-B2B3-492D9AFD9F8A}"/>
              </a:ext>
            </a:extLst>
          </p:cNvPr>
          <p:cNvSpPr txBox="1"/>
          <p:nvPr/>
        </p:nvSpPr>
        <p:spPr>
          <a:xfrm>
            <a:off x="8545358" y="2962584"/>
            <a:ext cx="2090058" cy="307777"/>
          </a:xfrm>
          <a:prstGeom prst="rect">
            <a:avLst/>
          </a:prstGeom>
          <a:noFill/>
        </p:spPr>
        <p:txBody>
          <a:bodyPr wrap="square" rtlCol="0">
            <a:spAutoFit/>
          </a:bodyPr>
          <a:lstStyle/>
          <a:p>
            <a:r>
              <a:rPr lang="en-GB" sz="1400" b="1" dirty="0">
                <a:solidFill>
                  <a:srgbClr val="005EB8"/>
                </a:solidFill>
              </a:rPr>
              <a:t>121 </a:t>
            </a:r>
            <a:r>
              <a:rPr lang="en-GB" sz="1400" dirty="0"/>
              <a:t>Project publications</a:t>
            </a:r>
          </a:p>
        </p:txBody>
      </p:sp>
      <p:sp>
        <p:nvSpPr>
          <p:cNvPr id="51" name="TextBox 50">
            <a:extLst>
              <a:ext uri="{FF2B5EF4-FFF2-40B4-BE49-F238E27FC236}">
                <a16:creationId xmlns:a16="http://schemas.microsoft.com/office/drawing/2014/main" id="{E165A7D1-2FDF-49EA-B14B-702A3E5B52A3}"/>
              </a:ext>
            </a:extLst>
          </p:cNvPr>
          <p:cNvSpPr txBox="1"/>
          <p:nvPr/>
        </p:nvSpPr>
        <p:spPr>
          <a:xfrm>
            <a:off x="8536663" y="3219774"/>
            <a:ext cx="3508105" cy="307777"/>
          </a:xfrm>
          <a:prstGeom prst="rect">
            <a:avLst/>
          </a:prstGeom>
          <a:noFill/>
        </p:spPr>
        <p:txBody>
          <a:bodyPr wrap="square" rtlCol="0">
            <a:spAutoFit/>
          </a:bodyPr>
          <a:lstStyle/>
          <a:p>
            <a:r>
              <a:rPr lang="en-GB" sz="1400" b="1" dirty="0">
                <a:solidFill>
                  <a:srgbClr val="005EB8"/>
                </a:solidFill>
              </a:rPr>
              <a:t>22 </a:t>
            </a:r>
            <a:r>
              <a:rPr lang="en-GB" sz="1400" dirty="0"/>
              <a:t>Successful grant applications</a:t>
            </a:r>
          </a:p>
        </p:txBody>
      </p:sp>
      <p:sp>
        <p:nvSpPr>
          <p:cNvPr id="52" name="Right Bracket 51">
            <a:extLst>
              <a:ext uri="{FF2B5EF4-FFF2-40B4-BE49-F238E27FC236}">
                <a16:creationId xmlns:a16="http://schemas.microsoft.com/office/drawing/2014/main" id="{6739F576-047C-4636-A84F-1657DECEDBCB}"/>
              </a:ext>
            </a:extLst>
          </p:cNvPr>
          <p:cNvSpPr/>
          <p:nvPr/>
        </p:nvSpPr>
        <p:spPr>
          <a:xfrm>
            <a:off x="8503387" y="2962584"/>
            <a:ext cx="75945" cy="564967"/>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p>
        </p:txBody>
      </p:sp>
      <p:pic>
        <p:nvPicPr>
          <p:cNvPr id="53" name="Picture 52">
            <a:extLst>
              <a:ext uri="{FF2B5EF4-FFF2-40B4-BE49-F238E27FC236}">
                <a16:creationId xmlns:a16="http://schemas.microsoft.com/office/drawing/2014/main" id="{CC817BA5-4615-40B6-A405-FEF34D7C7DC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32383" y="3513496"/>
            <a:ext cx="1359426" cy="850503"/>
          </a:xfrm>
          <a:prstGeom prst="rect">
            <a:avLst/>
          </a:prstGeom>
        </p:spPr>
      </p:pic>
      <p:sp>
        <p:nvSpPr>
          <p:cNvPr id="54" name="TextBox 53">
            <a:extLst>
              <a:ext uri="{FF2B5EF4-FFF2-40B4-BE49-F238E27FC236}">
                <a16:creationId xmlns:a16="http://schemas.microsoft.com/office/drawing/2014/main" id="{0C171686-06E4-4BAB-A1C9-82309E1E3E8E}"/>
              </a:ext>
            </a:extLst>
          </p:cNvPr>
          <p:cNvSpPr txBox="1"/>
          <p:nvPr/>
        </p:nvSpPr>
        <p:spPr>
          <a:xfrm>
            <a:off x="7340012" y="3646330"/>
            <a:ext cx="4477886" cy="307777"/>
          </a:xfrm>
          <a:prstGeom prst="rect">
            <a:avLst/>
          </a:prstGeom>
          <a:noFill/>
        </p:spPr>
        <p:txBody>
          <a:bodyPr wrap="square" rtlCol="0">
            <a:spAutoFit/>
          </a:bodyPr>
          <a:lstStyle/>
          <a:p>
            <a:r>
              <a:rPr lang="en-GB" sz="1400" b="1" dirty="0">
                <a:solidFill>
                  <a:srgbClr val="005EB8"/>
                </a:solidFill>
              </a:rPr>
              <a:t>175 </a:t>
            </a:r>
            <a:r>
              <a:rPr lang="en-GB" sz="1400" dirty="0"/>
              <a:t>institutions with signed Participation Agreement</a:t>
            </a:r>
          </a:p>
        </p:txBody>
      </p:sp>
      <p:sp>
        <p:nvSpPr>
          <p:cNvPr id="55" name="Right Bracket 54">
            <a:extLst>
              <a:ext uri="{FF2B5EF4-FFF2-40B4-BE49-F238E27FC236}">
                <a16:creationId xmlns:a16="http://schemas.microsoft.com/office/drawing/2014/main" id="{D9B106AE-91D5-41CE-8866-0AD616CFC2E8}"/>
              </a:ext>
            </a:extLst>
          </p:cNvPr>
          <p:cNvSpPr/>
          <p:nvPr/>
        </p:nvSpPr>
        <p:spPr>
          <a:xfrm>
            <a:off x="7189960" y="3618239"/>
            <a:ext cx="128687" cy="72848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p>
        </p:txBody>
      </p:sp>
      <p:sp>
        <p:nvSpPr>
          <p:cNvPr id="56" name="Rectangle 55">
            <a:extLst>
              <a:ext uri="{FF2B5EF4-FFF2-40B4-BE49-F238E27FC236}">
                <a16:creationId xmlns:a16="http://schemas.microsoft.com/office/drawing/2014/main" id="{BBD8D47A-4DDA-48AA-88A5-8B9E47646357}"/>
              </a:ext>
            </a:extLst>
          </p:cNvPr>
          <p:cNvSpPr/>
          <p:nvPr/>
        </p:nvSpPr>
        <p:spPr>
          <a:xfrm>
            <a:off x="7361377" y="3929929"/>
            <a:ext cx="4064350" cy="307777"/>
          </a:xfrm>
          <a:prstGeom prst="rect">
            <a:avLst/>
          </a:prstGeom>
        </p:spPr>
        <p:txBody>
          <a:bodyPr wrap="square">
            <a:spAutoFit/>
          </a:bodyPr>
          <a:lstStyle/>
          <a:p>
            <a:r>
              <a:rPr lang="en-GB" sz="1400" b="1" dirty="0">
                <a:solidFill>
                  <a:srgbClr val="005EB8"/>
                </a:solidFill>
              </a:rPr>
              <a:t>3083 </a:t>
            </a:r>
            <a:r>
              <a:rPr lang="en-GB" sz="1400" dirty="0"/>
              <a:t>researchers with access to data</a:t>
            </a:r>
          </a:p>
        </p:txBody>
      </p:sp>
      <p:sp>
        <p:nvSpPr>
          <p:cNvPr id="57" name="Content Placeholder 1">
            <a:extLst>
              <a:ext uri="{FF2B5EF4-FFF2-40B4-BE49-F238E27FC236}">
                <a16:creationId xmlns:a16="http://schemas.microsoft.com/office/drawing/2014/main" id="{C67FFA00-C73B-4FF5-8CBB-DB7A90055407}"/>
              </a:ext>
            </a:extLst>
          </p:cNvPr>
          <p:cNvSpPr txBox="1">
            <a:spLocks/>
          </p:cNvSpPr>
          <p:nvPr/>
        </p:nvSpPr>
        <p:spPr>
          <a:xfrm>
            <a:off x="5514146" y="4435572"/>
            <a:ext cx="6261960" cy="2006379"/>
          </a:xfrm>
          <a:prstGeom prst="rect">
            <a:avLst/>
          </a:prstGeom>
        </p:spPr>
        <p:txBody>
          <a:bodyPr>
            <a:normAutofit fontScale="85000" lnSpcReduction="20000"/>
          </a:bodyPr>
          <a:lstStyle>
            <a:lvl1pPr marL="342892" indent="-342892" algn="l" defTabSz="457189" rtl="0" eaLnBrk="1" latinLnBrk="0" hangingPunct="1">
              <a:lnSpc>
                <a:spcPct val="90000"/>
              </a:lnSpc>
              <a:spcBef>
                <a:spcPts val="600"/>
              </a:spcBef>
              <a:buClr>
                <a:schemeClr val="tx2"/>
              </a:buClr>
              <a:buFont typeface="Arial"/>
              <a:buChar char="•"/>
              <a:defRPr sz="2000" kern="1200">
                <a:solidFill>
                  <a:schemeClr val="tx1"/>
                </a:solidFill>
                <a:latin typeface="+mn-lt"/>
                <a:ea typeface="+mn-ea"/>
                <a:cs typeface="+mn-cs"/>
              </a:defRPr>
            </a:lvl1pPr>
            <a:lvl2pPr marL="742931" indent="-285743" algn="l" defTabSz="457189"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200120" indent="-285743" algn="l" defTabSz="457189"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160"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4pPr>
            <a:lvl5pPr marL="2057348"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b="1" dirty="0">
                <a:latin typeface="Arial" panose="020B0604020202020204" pitchFamily="34" charset="0"/>
                <a:cs typeface="Arial" panose="020B0604020202020204" pitchFamily="34" charset="0"/>
              </a:rPr>
              <a:t>141 diagnoses</a:t>
            </a:r>
            <a:r>
              <a:rPr lang="en-GB" sz="1400" dirty="0">
                <a:latin typeface="Arial" panose="020B0604020202020204" pitchFamily="34" charset="0"/>
                <a:cs typeface="Arial" panose="020B0604020202020204" pitchFamily="34" charset="0"/>
              </a:rPr>
              <a:t> returned to NHS laboratories since January 2020</a:t>
            </a:r>
          </a:p>
          <a:p>
            <a:pPr algn="just"/>
            <a:r>
              <a:rPr lang="en-GB" sz="1400" b="1" dirty="0">
                <a:latin typeface="Arial" panose="020B0604020202020204" pitchFamily="34" charset="0"/>
                <a:cs typeface="Arial" panose="020B0604020202020204" pitchFamily="34" charset="0"/>
              </a:rPr>
              <a:t>Collaborations contributing to patient care:</a:t>
            </a:r>
          </a:p>
          <a:p>
            <a:pPr lvl="1" algn="just"/>
            <a:r>
              <a:rPr lang="en-GB" sz="1400" dirty="0">
                <a:latin typeface="Arial" panose="020B0604020202020204" pitchFamily="34" charset="0"/>
                <a:cs typeface="Arial" panose="020B0604020202020204" pitchFamily="34" charset="0"/>
              </a:rPr>
              <a:t>Proband diagnosed with osteogenesis imperfecta</a:t>
            </a:r>
          </a:p>
          <a:p>
            <a:pPr lvl="1" algn="just"/>
            <a:r>
              <a:rPr lang="en-GB" sz="1400" dirty="0">
                <a:latin typeface="Arial" panose="020B0604020202020204" pitchFamily="34" charset="0"/>
                <a:cs typeface="Arial" panose="020B0604020202020204" pitchFamily="34" charset="0"/>
              </a:rPr>
              <a:t>Researchers identified compound heterozygous variants in a known OI gene</a:t>
            </a:r>
            <a:endParaRPr lang="en-GB" sz="1400" i="1" dirty="0">
              <a:latin typeface="Arial" panose="020B0604020202020204" pitchFamily="34" charset="0"/>
              <a:cs typeface="Arial" panose="020B0604020202020204" pitchFamily="34" charset="0"/>
            </a:endParaRPr>
          </a:p>
          <a:p>
            <a:pPr lvl="1" algn="just"/>
            <a:r>
              <a:rPr lang="en-GB" sz="1400" dirty="0">
                <a:latin typeface="Arial" panose="020B0604020202020204" pitchFamily="34" charset="0"/>
                <a:cs typeface="Arial" panose="020B0604020202020204" pitchFamily="34" charset="0"/>
              </a:rPr>
              <a:t>One variant was a 1.7Mb deletion, and the other was an intronic variant predicted to affect splicing</a:t>
            </a:r>
          </a:p>
          <a:p>
            <a:pPr lvl="1" algn="just"/>
            <a:r>
              <a:rPr lang="en-GB" sz="1400" dirty="0">
                <a:latin typeface="Arial" panose="020B0604020202020204" pitchFamily="34" charset="0"/>
                <a:cs typeface="Arial" panose="020B0604020202020204" pitchFamily="34" charset="0"/>
              </a:rPr>
              <a:t>Result had immediate relevance for the next generation in the family</a:t>
            </a:r>
          </a:p>
          <a:p>
            <a:pPr lvl="1" algn="just"/>
            <a:r>
              <a:rPr lang="en-GB" sz="1400" dirty="0">
                <a:latin typeface="Arial" panose="020B0604020202020204" pitchFamily="34" charset="0"/>
                <a:cs typeface="Arial" panose="020B0604020202020204" pitchFamily="34" charset="0"/>
              </a:rPr>
              <a:t>Recruiting centre collaborating with researchers to test and confirm both variants</a:t>
            </a:r>
            <a:endParaRPr lang="en-GB" sz="1400" i="1" dirty="0">
              <a:latin typeface="Arial" panose="020B0604020202020204" pitchFamily="34" charset="0"/>
              <a:cs typeface="Arial" panose="020B0604020202020204" pitchFamily="34" charset="0"/>
            </a:endParaRPr>
          </a:p>
          <a:p>
            <a:pPr algn="just"/>
            <a:r>
              <a:rPr lang="en-GB" sz="1400" b="1" dirty="0">
                <a:latin typeface="Arial" panose="020B0604020202020204" pitchFamily="34" charset="0"/>
                <a:cs typeface="Arial" panose="020B0604020202020204" pitchFamily="34" charset="0"/>
              </a:rPr>
              <a:t>Further 135 variants </a:t>
            </a:r>
            <a:r>
              <a:rPr lang="en-GB" sz="1400" dirty="0">
                <a:latin typeface="Arial" panose="020B0604020202020204" pitchFamily="34" charset="0"/>
                <a:cs typeface="Arial" panose="020B0604020202020204" pitchFamily="34" charset="0"/>
              </a:rPr>
              <a:t>undergoing triage to establish suitability for return to the NHS</a:t>
            </a:r>
          </a:p>
        </p:txBody>
      </p:sp>
    </p:spTree>
    <p:extLst>
      <p:ext uri="{BB962C8B-B14F-4D97-AF65-F5344CB8AC3E}">
        <p14:creationId xmlns:p14="http://schemas.microsoft.com/office/powerpoint/2010/main" val="291856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B56A-5D40-48FB-B824-1A1F799EC177}"/>
              </a:ext>
            </a:extLst>
          </p:cNvPr>
          <p:cNvSpPr>
            <a:spLocks noGrp="1"/>
          </p:cNvSpPr>
          <p:nvPr>
            <p:ph type="title"/>
          </p:nvPr>
        </p:nvSpPr>
        <p:spPr/>
        <p:txBody>
          <a:bodyPr/>
          <a:lstStyle/>
          <a:p>
            <a:r>
              <a:rPr lang="en-GB" sz="3600" dirty="0"/>
              <a:t>Still more to do and learn – work is  continuing to complete the Project</a:t>
            </a:r>
          </a:p>
        </p:txBody>
      </p:sp>
      <p:sp>
        <p:nvSpPr>
          <p:cNvPr id="3" name="Slide Number Placeholder 2">
            <a:extLst>
              <a:ext uri="{FF2B5EF4-FFF2-40B4-BE49-F238E27FC236}">
                <a16:creationId xmlns:a16="http://schemas.microsoft.com/office/drawing/2014/main" id="{D3D1BF03-3989-4EFA-B1CC-F7A1594490C4}"/>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sp>
        <p:nvSpPr>
          <p:cNvPr id="4" name="Content Placeholder 3">
            <a:extLst>
              <a:ext uri="{FF2B5EF4-FFF2-40B4-BE49-F238E27FC236}">
                <a16:creationId xmlns:a16="http://schemas.microsoft.com/office/drawing/2014/main" id="{89854C8E-F5A2-4DE3-80CF-2EF3474088ED}"/>
              </a:ext>
            </a:extLst>
          </p:cNvPr>
          <p:cNvSpPr>
            <a:spLocks noGrp="1"/>
          </p:cNvSpPr>
          <p:nvPr>
            <p:ph idx="1"/>
          </p:nvPr>
        </p:nvSpPr>
        <p:spPr>
          <a:xfrm>
            <a:off x="4880610" y="1680294"/>
            <a:ext cx="6741961" cy="4881372"/>
          </a:xfrm>
        </p:spPr>
        <p:txBody>
          <a:bodyPr/>
          <a:lstStyle/>
          <a:p>
            <a:pPr marL="0" lvl="0" indent="0">
              <a:buNone/>
            </a:pPr>
            <a:r>
              <a:rPr lang="en-GB" altLang="en-US" sz="1800" dirty="0"/>
              <a:t>Lots of challenges and opportunities ahead, insight to gather and big questions to answer:</a:t>
            </a:r>
          </a:p>
          <a:p>
            <a:pPr lvl="0"/>
            <a:r>
              <a:rPr lang="en-GB" altLang="en-US" sz="1800" dirty="0"/>
              <a:t>Reanalysis of results - when, what and frequency to reanalyse?  Potential implications for patients, resources and clinical time.  Balancing the need to meet demand for new patients versus management  of patients already in the system. </a:t>
            </a:r>
            <a:endParaRPr lang="en-GB" sz="1800" dirty="0"/>
          </a:p>
          <a:p>
            <a:pPr lvl="0"/>
            <a:r>
              <a:rPr lang="en-GB" sz="1800" dirty="0"/>
              <a:t>Results yet to be returned for pharmacogenomic and additional looked-for findings however have opportunities to improve care from a single WGS test .  What impact do they have on NHS services?  On participants and professionals ? </a:t>
            </a:r>
          </a:p>
          <a:p>
            <a:pPr lvl="0"/>
            <a:r>
              <a:rPr lang="en-GB" sz="1800" dirty="0"/>
              <a:t>What should the criteria be for introducing incidental and additional looked-for-findings into the NHS – role of the UK National Screening Committee, threshold for evidence etc.</a:t>
            </a:r>
          </a:p>
          <a:p>
            <a:pPr lvl="0"/>
            <a:r>
              <a:rPr lang="en-GB" sz="1800" dirty="0"/>
              <a:t>Understanding clinical utility of new and emerging approaches, eg Polygenic Risk Scores and relationship to risk profiling  </a:t>
            </a:r>
          </a:p>
          <a:p>
            <a:endParaRPr lang="en-GB" dirty="0"/>
          </a:p>
        </p:txBody>
      </p:sp>
      <p:graphicFrame>
        <p:nvGraphicFramePr>
          <p:cNvPr id="5" name="Content Placeholder 4">
            <a:extLst>
              <a:ext uri="{FF2B5EF4-FFF2-40B4-BE49-F238E27FC236}">
                <a16:creationId xmlns:a16="http://schemas.microsoft.com/office/drawing/2014/main" id="{B93FE93B-E55E-4EDC-BF01-CF99923556AE}"/>
              </a:ext>
            </a:extLst>
          </p:cNvPr>
          <p:cNvGraphicFramePr>
            <a:graphicFrameLocks/>
          </p:cNvGraphicFramePr>
          <p:nvPr>
            <p:extLst>
              <p:ext uri="{D42A27DB-BD31-4B8C-83A1-F6EECF244321}">
                <p14:modId xmlns:p14="http://schemas.microsoft.com/office/powerpoint/2010/main" val="3954117466"/>
              </p:ext>
            </p:extLst>
          </p:nvPr>
        </p:nvGraphicFramePr>
        <p:xfrm>
          <a:off x="1105872" y="1680294"/>
          <a:ext cx="3601423" cy="4283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50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D0128-86F5-42C2-BB58-6136B6BB70A4}"/>
              </a:ext>
            </a:extLst>
          </p:cNvPr>
          <p:cNvSpPr>
            <a:spLocks noGrp="1"/>
          </p:cNvSpPr>
          <p:nvPr>
            <p:ph type="sldNum" sz="quarter" idx="12"/>
          </p:nvPr>
        </p:nvSpPr>
        <p:spPr/>
        <p:txBody>
          <a:bodyPr/>
          <a:lstStyle/>
          <a:p>
            <a:endParaRPr lang="en-GB" dirty="0"/>
          </a:p>
          <a:p>
            <a:endParaRPr lang="en-GB" dirty="0"/>
          </a:p>
        </p:txBody>
      </p:sp>
      <p:sp>
        <p:nvSpPr>
          <p:cNvPr id="3" name="Title 1">
            <a:extLst>
              <a:ext uri="{FF2B5EF4-FFF2-40B4-BE49-F238E27FC236}">
                <a16:creationId xmlns:a16="http://schemas.microsoft.com/office/drawing/2014/main" id="{171DF595-6561-4421-8D6B-3F10156F1880}"/>
              </a:ext>
            </a:extLst>
          </p:cNvPr>
          <p:cNvSpPr txBox="1">
            <a:spLocks/>
          </p:cNvSpPr>
          <p:nvPr/>
        </p:nvSpPr>
        <p:spPr>
          <a:xfrm>
            <a:off x="546651" y="1634488"/>
            <a:ext cx="10641498" cy="2043151"/>
          </a:xfrm>
          <a:prstGeom prst="rect">
            <a:avLst/>
          </a:prstGeom>
        </p:spPr>
        <p:txBody>
          <a:bodyPr>
            <a:normAutofit/>
          </a:bodyPr>
          <a:lstStyle>
            <a:lvl1pPr algn="l" defTabSz="609585" rtl="0" eaLnBrk="1" latinLnBrk="0" hangingPunct="1">
              <a:lnSpc>
                <a:spcPct val="90000"/>
              </a:lnSpc>
              <a:spcBef>
                <a:spcPct val="0"/>
              </a:spcBef>
              <a:buNone/>
              <a:defRPr lang="en-GB" sz="4800" b="1" i="0" kern="1200" baseline="0" smtClean="0">
                <a:solidFill>
                  <a:schemeClr val="tx2"/>
                </a:solidFill>
                <a:latin typeface="Arial"/>
                <a:ea typeface="+mj-ea"/>
                <a:cs typeface="Arial"/>
              </a:defRPr>
            </a:lvl1pPr>
          </a:lstStyle>
          <a:p>
            <a:r>
              <a:rPr lang="en-GB" dirty="0"/>
              <a:t>Creating the future NHS service</a:t>
            </a:r>
          </a:p>
        </p:txBody>
      </p:sp>
      <p:pic>
        <p:nvPicPr>
          <p:cNvPr id="4" name="Graphic 3" descr="DNA">
            <a:extLst>
              <a:ext uri="{FF2B5EF4-FFF2-40B4-BE49-F238E27FC236}">
                <a16:creationId xmlns:a16="http://schemas.microsoft.com/office/drawing/2014/main" id="{83734078-3581-4F37-A1DF-9033347333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01200" y="4403369"/>
            <a:ext cx="1969770" cy="1969770"/>
          </a:xfrm>
          <a:prstGeom prst="rect">
            <a:avLst/>
          </a:prstGeom>
        </p:spPr>
      </p:pic>
    </p:spTree>
    <p:extLst>
      <p:ext uri="{BB962C8B-B14F-4D97-AF65-F5344CB8AC3E}">
        <p14:creationId xmlns:p14="http://schemas.microsoft.com/office/powerpoint/2010/main" val="255242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A065-70BB-42E9-88D5-B5B051F0F60B}"/>
              </a:ext>
            </a:extLst>
          </p:cNvPr>
          <p:cNvSpPr>
            <a:spLocks noGrp="1"/>
          </p:cNvSpPr>
          <p:nvPr>
            <p:ph type="title"/>
          </p:nvPr>
        </p:nvSpPr>
        <p:spPr>
          <a:xfrm>
            <a:off x="278990" y="1007208"/>
            <a:ext cx="10274294" cy="667725"/>
          </a:xfrm>
        </p:spPr>
        <p:txBody>
          <a:bodyPr/>
          <a:lstStyle/>
          <a:p>
            <a:r>
              <a:rPr lang="en-GB" sz="3600" dirty="0"/>
              <a:t>The NHS Long Term Plan has set the strategic focus on genomics for the next 10 years</a:t>
            </a:r>
            <a:endParaRPr lang="en-GB" sz="3600" dirty="0">
              <a:solidFill>
                <a:srgbClr val="FF0000"/>
              </a:solidFill>
            </a:endParaRPr>
          </a:p>
        </p:txBody>
      </p:sp>
      <p:sp>
        <p:nvSpPr>
          <p:cNvPr id="3" name="Slide Number Placeholder 2">
            <a:extLst>
              <a:ext uri="{FF2B5EF4-FFF2-40B4-BE49-F238E27FC236}">
                <a16:creationId xmlns:a16="http://schemas.microsoft.com/office/drawing/2014/main" id="{6A86318F-4025-4D82-B51F-12F164927FF6}"/>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sp>
        <p:nvSpPr>
          <p:cNvPr id="7" name="Rectangle: Rounded Corners 6">
            <a:extLst>
              <a:ext uri="{FF2B5EF4-FFF2-40B4-BE49-F238E27FC236}">
                <a16:creationId xmlns:a16="http://schemas.microsoft.com/office/drawing/2014/main" id="{89A9C76D-E30C-432C-863E-F76EE785576C}"/>
              </a:ext>
            </a:extLst>
          </p:cNvPr>
          <p:cNvSpPr/>
          <p:nvPr/>
        </p:nvSpPr>
        <p:spPr>
          <a:xfrm>
            <a:off x="6093267" y="2008260"/>
            <a:ext cx="2874722" cy="1409310"/>
          </a:xfrm>
          <a:prstGeom prst="roundRect">
            <a:avLst>
              <a:gd name="adj" fmla="val 8253"/>
            </a:avLst>
          </a:prstGeom>
        </p:spPr>
        <p:style>
          <a:lnRef idx="2">
            <a:schemeClr val="accent2"/>
          </a:lnRef>
          <a:fillRef idx="1">
            <a:schemeClr val="lt1"/>
          </a:fillRef>
          <a:effectRef idx="0">
            <a:schemeClr val="accent2"/>
          </a:effectRef>
          <a:fontRef idx="minor">
            <a:schemeClr val="dk1"/>
          </a:fontRef>
        </p:style>
        <p:txBody>
          <a:bodyPr lIns="18000" rIns="18000" rtlCol="0" anchor="t" anchorCtr="0"/>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a:ea typeface="+mn-ea"/>
                <a:cs typeface="+mn-cs"/>
              </a:rPr>
              <a:t>Cancer</a:t>
            </a:r>
          </a:p>
          <a:p>
            <a:pPr marL="0" marR="0" lvl="0" indent="0" algn="l" defTabSz="457200" rtl="0" eaLnBrk="1" fontAlgn="auto" latinLnBrk="0" hangingPunct="1">
              <a:lnSpc>
                <a:spcPct val="85000"/>
              </a:lnSpc>
              <a:spcBef>
                <a:spcPts val="20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85000"/>
              </a:lnSpc>
              <a:spcBef>
                <a:spcPts val="20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Rapid Diagnostic Centres</a:t>
            </a:r>
          </a:p>
          <a:p>
            <a:pPr marL="0" marR="0" lvl="0" indent="0" algn="l" defTabSz="457200" rtl="0" eaLnBrk="1" fontAlgn="auto" latinLnBrk="0" hangingPunct="1">
              <a:lnSpc>
                <a:spcPct val="85000"/>
              </a:lnSpc>
              <a:spcBef>
                <a:spcPts val="20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Access to personalised care</a:t>
            </a:r>
          </a:p>
          <a:p>
            <a:pPr marL="0" marR="0" lvl="0" indent="0" algn="l" defTabSz="457200" rtl="0" eaLnBrk="1" fontAlgn="auto" latinLnBrk="0" hangingPunct="1">
              <a:lnSpc>
                <a:spcPct val="85000"/>
              </a:lnSpc>
              <a:spcBef>
                <a:spcPts val="20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Stratified follow-up pathways</a:t>
            </a:r>
          </a:p>
          <a:p>
            <a:pPr marL="0" marR="0" lvl="0" indent="0" algn="l" defTabSz="457200" rtl="0" eaLnBrk="1" fontAlgn="auto" latinLnBrk="0" hangingPunct="1">
              <a:lnSpc>
                <a:spcPct val="85000"/>
              </a:lnSpc>
              <a:spcBef>
                <a:spcPts val="20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Earlier diagnosis</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C9ECF398-3E5C-4A32-9821-F895C946E2E1}"/>
              </a:ext>
            </a:extLst>
          </p:cNvPr>
          <p:cNvSpPr/>
          <p:nvPr/>
        </p:nvSpPr>
        <p:spPr>
          <a:xfrm>
            <a:off x="8821112" y="2080262"/>
            <a:ext cx="3167222" cy="1507644"/>
          </a:xfrm>
          <a:prstGeom prst="roundRect">
            <a:avLst>
              <a:gd name="adj" fmla="val 8253"/>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marL="0" marR="0" lvl="0" indent="0" algn="l" defTabSz="457200" rtl="0" eaLnBrk="1" fontAlgn="auto" latinLnBrk="0" hangingPunct="1">
              <a:lnSpc>
                <a:spcPct val="9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Extended access to molecular diagnostics</a:t>
            </a:r>
          </a:p>
          <a:p>
            <a:pPr marL="0" marR="0" lvl="0" indent="0" algn="l" defTabSz="457200" rtl="0" eaLnBrk="1" fontAlgn="auto" latinLnBrk="0" hangingPunct="1">
              <a:lnSpc>
                <a:spcPct val="90000"/>
              </a:lnSpc>
              <a:spcBef>
                <a:spcPts val="60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Genomic testing routinely offered to all people with cancer</a:t>
            </a:r>
            <a:endParaRPr kumimoji="0" lang="en-GB" sz="1400" b="0" i="1"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90000"/>
              </a:lnSpc>
              <a:spcBef>
                <a:spcPts val="60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C246B1C5-33F1-4392-9F04-480B24021A1C}"/>
              </a:ext>
            </a:extLst>
          </p:cNvPr>
          <p:cNvSpPr/>
          <p:nvPr/>
        </p:nvSpPr>
        <p:spPr>
          <a:xfrm>
            <a:off x="6083882" y="3852580"/>
            <a:ext cx="2884105" cy="1198221"/>
          </a:xfrm>
          <a:prstGeom prst="roundRect">
            <a:avLst>
              <a:gd name="adj" fmla="val 8253"/>
            </a:avLst>
          </a:prstGeom>
        </p:spPr>
        <p:style>
          <a:lnRef idx="2">
            <a:schemeClr val="accent2"/>
          </a:lnRef>
          <a:fillRef idx="1">
            <a:schemeClr val="lt1"/>
          </a:fillRef>
          <a:effectRef idx="0">
            <a:schemeClr val="accent2"/>
          </a:effectRef>
          <a:fontRef idx="minor">
            <a:schemeClr val="dk1"/>
          </a:fontRef>
        </p:style>
        <p:txBody>
          <a:bodyPr lIns="18000" rIns="18000" rtlCol="0" anchor="t" anchorCtr="0"/>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a:ea typeface="+mn-ea"/>
                <a:cs typeface="+mn-cs"/>
              </a:rPr>
              <a:t>Cardiovascular</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Early detection and treatment</a:t>
            </a:r>
            <a:br>
              <a:rPr kumimoji="0" lang="en-GB" sz="1400" b="0" i="0" u="none" strike="noStrike" kern="1200" cap="none" spc="0" normalizeH="0" baseline="0" noProof="0" dirty="0">
                <a:ln>
                  <a:noFill/>
                </a:ln>
                <a:solidFill>
                  <a:srgbClr val="000000"/>
                </a:solidFill>
                <a:effectLst/>
                <a:uLnTx/>
                <a:uFillTx/>
                <a:latin typeface="Arial"/>
                <a:ea typeface="+mn-ea"/>
                <a:cs typeface="+mn-cs"/>
              </a:rPr>
            </a:br>
            <a:r>
              <a:rPr kumimoji="0" lang="en-GB" sz="1400" b="0" i="0" u="none" strike="noStrike" kern="1200" cap="none" spc="0" normalizeH="0" baseline="0" noProof="0" dirty="0">
                <a:ln>
                  <a:noFill/>
                </a:ln>
                <a:solidFill>
                  <a:srgbClr val="000000"/>
                </a:solidFill>
                <a:effectLst/>
                <a:uLnTx/>
                <a:uFillTx/>
                <a:latin typeface="Arial"/>
                <a:ea typeface="+mn-ea"/>
                <a:cs typeface="+mn-cs"/>
              </a:rPr>
              <a:t>Rapid identification of high-risk conditions</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E40F9074-E651-44BA-8169-9CC420D3E1E6}"/>
              </a:ext>
            </a:extLst>
          </p:cNvPr>
          <p:cNvSpPr/>
          <p:nvPr/>
        </p:nvSpPr>
        <p:spPr>
          <a:xfrm>
            <a:off x="8851328" y="3924580"/>
            <a:ext cx="3139242" cy="1199520"/>
          </a:xfrm>
          <a:prstGeom prst="roundRect">
            <a:avLst>
              <a:gd name="adj" fmla="val 8253"/>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Expanding access to genomic testing for </a:t>
            </a:r>
            <a:r>
              <a:rPr kumimoji="0" lang="en-GB" sz="1400" b="1" i="0" u="none" strike="noStrike" kern="1200" cap="none" spc="0" normalizeH="0" baseline="0" noProof="0" dirty="0">
                <a:ln>
                  <a:noFill/>
                </a:ln>
                <a:solidFill>
                  <a:srgbClr val="FFFFFF"/>
                </a:solidFill>
                <a:effectLst/>
                <a:uLnTx/>
                <a:uFillTx/>
                <a:latin typeface="Arial"/>
                <a:ea typeface="+mn-ea"/>
                <a:cs typeface="+mn-cs"/>
              </a:rPr>
              <a:t>Familial Hypercholesterolaemia</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6A606F3F-50AF-441F-9785-CEE33193210C}"/>
              </a:ext>
            </a:extLst>
          </p:cNvPr>
          <p:cNvSpPr/>
          <p:nvPr/>
        </p:nvSpPr>
        <p:spPr>
          <a:xfrm>
            <a:off x="278990" y="2010356"/>
            <a:ext cx="2996408" cy="1530950"/>
          </a:xfrm>
          <a:prstGeom prst="roundRect">
            <a:avLst>
              <a:gd name="adj" fmla="val 8253"/>
            </a:avLst>
          </a:prstGeom>
        </p:spPr>
        <p:style>
          <a:lnRef idx="2">
            <a:schemeClr val="accent2"/>
          </a:lnRef>
          <a:fillRef idx="1">
            <a:schemeClr val="lt1"/>
          </a:fillRef>
          <a:effectRef idx="0">
            <a:schemeClr val="accent2"/>
          </a:effectRef>
          <a:fontRef idx="minor">
            <a:schemeClr val="dk1"/>
          </a:fontRef>
        </p:style>
        <p:txBody>
          <a:bodyPr rtlCol="0" anchor="t" anchorCtr="0"/>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a:ea typeface="+mn-ea"/>
                <a:cs typeface="+mn-cs"/>
              </a:rPr>
              <a:t>Technology</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Targeted investment in </a:t>
            </a:r>
            <a:br>
              <a:rPr kumimoji="0" lang="en-GB" sz="1400" b="0" i="0" u="none" strike="noStrike" kern="1200" cap="none" spc="0" normalizeH="0" baseline="0" noProof="0" dirty="0">
                <a:ln>
                  <a:noFill/>
                </a:ln>
                <a:solidFill>
                  <a:srgbClr val="000000"/>
                </a:solidFill>
                <a:effectLst/>
                <a:uLnTx/>
                <a:uFillTx/>
                <a:latin typeface="Arial"/>
                <a:ea typeface="+mn-ea"/>
                <a:cs typeface="+mn-cs"/>
              </a:rPr>
            </a:br>
            <a:r>
              <a:rPr kumimoji="0" lang="en-GB" sz="1400" b="0" i="0" u="none" strike="noStrike" kern="1200" cap="none" spc="0" normalizeH="0" baseline="0" noProof="0" dirty="0">
                <a:ln>
                  <a:noFill/>
                </a:ln>
                <a:solidFill>
                  <a:srgbClr val="000000"/>
                </a:solidFill>
                <a:effectLst/>
                <a:uLnTx/>
                <a:uFillTx/>
                <a:latin typeface="Arial"/>
                <a:ea typeface="+mn-ea"/>
                <a:cs typeface="+mn-cs"/>
              </a:rPr>
              <a:t>areas of innovation that </a:t>
            </a:r>
            <a:br>
              <a:rPr kumimoji="0" lang="en-GB" sz="1400" b="0" i="0" u="none" strike="noStrike" kern="1200" cap="none" spc="0" normalizeH="0" baseline="0" noProof="0" dirty="0">
                <a:ln>
                  <a:noFill/>
                </a:ln>
                <a:solidFill>
                  <a:srgbClr val="000000"/>
                </a:solidFill>
                <a:effectLst/>
                <a:uLnTx/>
                <a:uFillTx/>
                <a:latin typeface="Arial"/>
                <a:ea typeface="+mn-ea"/>
                <a:cs typeface="+mn-cs"/>
              </a:rPr>
            </a:br>
            <a:r>
              <a:rPr kumimoji="0" lang="en-GB" sz="1400" b="0" i="0" u="none" strike="noStrike" kern="1200" cap="none" spc="0" normalizeH="0" baseline="0" noProof="0" dirty="0">
                <a:ln>
                  <a:noFill/>
                </a:ln>
                <a:solidFill>
                  <a:srgbClr val="000000"/>
                </a:solidFill>
                <a:effectLst/>
                <a:uLnTx/>
                <a:uFillTx/>
                <a:latin typeface="Arial"/>
                <a:ea typeface="+mn-ea"/>
                <a:cs typeface="+mn-cs"/>
              </a:rPr>
              <a:t>we believe will be </a:t>
            </a:r>
            <a:br>
              <a:rPr kumimoji="0" lang="en-GB" sz="1400" b="0" i="0" u="none" strike="noStrike" kern="1200" cap="none" spc="0" normalizeH="0" baseline="0" noProof="0" dirty="0">
                <a:ln>
                  <a:noFill/>
                </a:ln>
                <a:solidFill>
                  <a:srgbClr val="000000"/>
                </a:solidFill>
                <a:effectLst/>
                <a:uLnTx/>
                <a:uFillTx/>
                <a:latin typeface="Arial"/>
                <a:ea typeface="+mn-ea"/>
                <a:cs typeface="+mn-cs"/>
              </a:rPr>
            </a:br>
            <a:r>
              <a:rPr kumimoji="0" lang="en-GB" sz="1400" b="0" i="0" u="none" strike="noStrike" kern="1200" cap="none" spc="0" normalizeH="0" baseline="0" noProof="0" dirty="0">
                <a:ln>
                  <a:noFill/>
                </a:ln>
                <a:solidFill>
                  <a:srgbClr val="000000"/>
                </a:solidFill>
                <a:effectLst/>
                <a:uLnTx/>
                <a:uFillTx/>
                <a:latin typeface="Arial"/>
                <a:ea typeface="+mn-ea"/>
                <a:cs typeface="+mn-cs"/>
              </a:rPr>
              <a:t>transformative, particularly genomics</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E0A3B935-6883-4DB8-B2F8-94F551CB210B}"/>
              </a:ext>
            </a:extLst>
          </p:cNvPr>
          <p:cNvSpPr/>
          <p:nvPr/>
        </p:nvSpPr>
        <p:spPr>
          <a:xfrm>
            <a:off x="2823211" y="2092097"/>
            <a:ext cx="2986341" cy="1570365"/>
          </a:xfrm>
          <a:prstGeom prst="roundRect">
            <a:avLst>
              <a:gd name="adj" fmla="val 8253"/>
            </a:avLst>
          </a:prstGeom>
        </p:spPr>
        <p:style>
          <a:lnRef idx="2">
            <a:schemeClr val="accent2">
              <a:shade val="50000"/>
            </a:schemeClr>
          </a:lnRef>
          <a:fillRef idx="1">
            <a:schemeClr val="accent2"/>
          </a:fillRef>
          <a:effectRef idx="0">
            <a:schemeClr val="accent2"/>
          </a:effectRef>
          <a:fontRef idx="minor">
            <a:schemeClr val="lt1"/>
          </a:fontRef>
        </p:style>
        <p:txBody>
          <a:bodyPr lIns="18000" rIns="36000" rtlCol="0" anchor="t" anchorCtr="0"/>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NHS Genomic Medicine Service will sequence </a:t>
            </a:r>
            <a:r>
              <a:rPr kumimoji="0" lang="en-GB" sz="1400" b="1" i="0" u="none" strike="noStrike" kern="1200" cap="none" spc="0" normalizeH="0" baseline="0" noProof="0" dirty="0">
                <a:ln>
                  <a:noFill/>
                </a:ln>
                <a:solidFill>
                  <a:srgbClr val="FFFFFF"/>
                </a:solidFill>
                <a:effectLst/>
                <a:uLnTx/>
                <a:uFillTx/>
                <a:latin typeface="Arial"/>
                <a:ea typeface="+mn-ea"/>
                <a:cs typeface="+mn-cs"/>
              </a:rPr>
              <a:t>500,000 whole genomes by 2023/24</a:t>
            </a:r>
            <a:r>
              <a:rPr kumimoji="0" lang="en-GB" sz="1400" b="0" i="0" u="none" strike="noStrike" kern="1200" cap="none" spc="0" normalizeH="0" baseline="0" noProof="0" dirty="0">
                <a:ln>
                  <a:noFill/>
                </a:ln>
                <a:solidFill>
                  <a:srgbClr val="FFFFFF"/>
                </a:solidFill>
                <a:effectLst/>
                <a:uLnTx/>
                <a:uFillTx/>
                <a:latin typeface="Arial"/>
                <a:ea typeface="+mn-ea"/>
                <a:cs typeface="+mn-cs"/>
              </a:rPr>
              <a:t>.</a:t>
            </a:r>
          </a:p>
          <a:p>
            <a:pPr marL="0" marR="0" lvl="0" indent="0" algn="l" defTabSz="457200" rtl="0" eaLnBrk="1" fontAlgn="auto" latinLnBrk="0" hangingPunct="1">
              <a:lnSpc>
                <a:spcPct val="9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Improving recruitment to clinical trials and supporting research</a:t>
            </a:r>
          </a:p>
        </p:txBody>
      </p:sp>
      <p:sp>
        <p:nvSpPr>
          <p:cNvPr id="15" name="Rectangle: Rounded Corners 14">
            <a:extLst>
              <a:ext uri="{FF2B5EF4-FFF2-40B4-BE49-F238E27FC236}">
                <a16:creationId xmlns:a16="http://schemas.microsoft.com/office/drawing/2014/main" id="{77EAB142-12F6-44EC-8CFC-455EA514BED8}"/>
              </a:ext>
            </a:extLst>
          </p:cNvPr>
          <p:cNvSpPr/>
          <p:nvPr/>
        </p:nvSpPr>
        <p:spPr>
          <a:xfrm>
            <a:off x="277734" y="3853839"/>
            <a:ext cx="3005791" cy="1198221"/>
          </a:xfrm>
          <a:prstGeom prst="roundRect">
            <a:avLst>
              <a:gd name="adj" fmla="val 8253"/>
            </a:avLst>
          </a:prstGeom>
        </p:spPr>
        <p:style>
          <a:lnRef idx="2">
            <a:schemeClr val="accent2"/>
          </a:lnRef>
          <a:fillRef idx="1">
            <a:schemeClr val="lt1"/>
          </a:fillRef>
          <a:effectRef idx="0">
            <a:schemeClr val="accent2"/>
          </a:effectRef>
          <a:fontRef idx="minor">
            <a:schemeClr val="dk1"/>
          </a:fontRef>
        </p:style>
        <p:txBody>
          <a:bodyPr rtlCol="0" anchor="t" anchorCtr="0"/>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a:ea typeface="+mn-ea"/>
                <a:cs typeface="+mn-cs"/>
              </a:rPr>
              <a:t>Children &amp; Young people</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 strong start in life for </a:t>
            </a:r>
            <a:br>
              <a:rPr kumimoji="0" lang="en-GB" sz="1400" b="0" i="0" u="none" strike="noStrike" kern="1200" cap="none" spc="0" normalizeH="0" baseline="0" noProof="0" dirty="0">
                <a:ln>
                  <a:noFill/>
                </a:ln>
                <a:solidFill>
                  <a:srgbClr val="000000"/>
                </a:solidFill>
                <a:effectLst/>
                <a:uLnTx/>
                <a:uFillTx/>
                <a:latin typeface="Arial"/>
                <a:ea typeface="+mn-ea"/>
                <a:cs typeface="+mn-cs"/>
              </a:rPr>
            </a:br>
            <a:r>
              <a:rPr kumimoji="0" lang="en-GB" sz="1400" b="0" i="0" u="none" strike="noStrike" kern="1200" cap="none" spc="0" normalizeH="0" baseline="0" noProof="0" dirty="0">
                <a:ln>
                  <a:noFill/>
                </a:ln>
                <a:solidFill>
                  <a:srgbClr val="000000"/>
                </a:solidFill>
                <a:effectLst/>
                <a:uLnTx/>
                <a:uFillTx/>
                <a:latin typeface="Arial"/>
                <a:ea typeface="+mn-ea"/>
                <a:cs typeface="+mn-cs"/>
              </a:rPr>
              <a:t>children and young people</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0C826C52-FAB9-418A-BDDE-0386B048D1E9}"/>
              </a:ext>
            </a:extLst>
          </p:cNvPr>
          <p:cNvSpPr/>
          <p:nvPr/>
        </p:nvSpPr>
        <p:spPr>
          <a:xfrm>
            <a:off x="2812158" y="3925879"/>
            <a:ext cx="2986341" cy="1198221"/>
          </a:xfrm>
          <a:prstGeom prst="roundRect">
            <a:avLst>
              <a:gd name="adj" fmla="val 8253"/>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t" anchorCtr="0"/>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All children with cancer to be offered WGS</a:t>
            </a:r>
          </a:p>
          <a:p>
            <a:pPr marL="0" marR="0" lvl="0" indent="0" algn="l" defTabSz="457200" rtl="0" eaLnBrk="1" fontAlgn="auto" latinLnBrk="0" hangingPunct="1">
              <a:lnSpc>
                <a:spcPct val="90000"/>
              </a:lnSpc>
              <a:spcBef>
                <a:spcPts val="30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Seriously-ill children likely to have genetic disorder to be offered WGS</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DE2BD75E-4526-44E5-8B3F-5B9C1BB5B8E1}"/>
              </a:ext>
            </a:extLst>
          </p:cNvPr>
          <p:cNvSpPr/>
          <p:nvPr/>
        </p:nvSpPr>
        <p:spPr>
          <a:xfrm>
            <a:off x="3300347" y="5315476"/>
            <a:ext cx="3005791" cy="1198221"/>
          </a:xfrm>
          <a:prstGeom prst="roundRect">
            <a:avLst>
              <a:gd name="adj" fmla="val 8253"/>
            </a:avLst>
          </a:prstGeom>
        </p:spPr>
        <p:style>
          <a:lnRef idx="2">
            <a:schemeClr val="accent2"/>
          </a:lnRef>
          <a:fillRef idx="1">
            <a:schemeClr val="lt1"/>
          </a:fillRef>
          <a:effectRef idx="0">
            <a:schemeClr val="accent2"/>
          </a:effectRef>
          <a:fontRef idx="minor">
            <a:schemeClr val="dk1"/>
          </a:fontRef>
        </p:style>
        <p:txBody>
          <a:bodyPr rtlCol="0" anchor="t" anchorCtr="0"/>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a:ea typeface="+mn-ea"/>
                <a:cs typeface="+mn-cs"/>
              </a:rPr>
              <a:t>Research</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Patient benefit from research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and discovery</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F2D88CFE-4BFA-45D2-B95F-C3010129BCDF}"/>
              </a:ext>
            </a:extLst>
          </p:cNvPr>
          <p:cNvSpPr/>
          <p:nvPr/>
        </p:nvSpPr>
        <p:spPr>
          <a:xfrm>
            <a:off x="5834771" y="5387516"/>
            <a:ext cx="2986341" cy="1296263"/>
          </a:xfrm>
          <a:prstGeom prst="roundRect">
            <a:avLst>
              <a:gd name="adj" fmla="val 8253"/>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t" anchorCtr="0"/>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Linking and correlating genomic, clinical data and patient data </a:t>
            </a:r>
            <a:r>
              <a:rPr kumimoji="0" lang="en-GB" sz="1400" b="0" i="0" u="none" strike="noStrike" kern="1200" cap="none" spc="0" normalizeH="0" baseline="0" noProof="0" dirty="0">
                <a:ln>
                  <a:noFill/>
                </a:ln>
                <a:solidFill>
                  <a:srgbClr val="FFFFFF"/>
                </a:solidFill>
                <a:effectLst/>
                <a:uLnTx/>
                <a:uFillTx/>
                <a:latin typeface="Arial"/>
                <a:ea typeface="+mn-ea"/>
                <a:cs typeface="+mn-cs"/>
              </a:rPr>
              <a:t>Provide routes to new treatments, diagnostic patterns and help patients make informed decisions about their care</a:t>
            </a:r>
          </a:p>
        </p:txBody>
      </p:sp>
      <p:pic>
        <p:nvPicPr>
          <p:cNvPr id="18" name="Picture 17">
            <a:extLst>
              <a:ext uri="{FF2B5EF4-FFF2-40B4-BE49-F238E27FC236}">
                <a16:creationId xmlns:a16="http://schemas.microsoft.com/office/drawing/2014/main" id="{540F79F1-6FFF-44A6-AFCF-EC656C73E99E}"/>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277734" y="5180903"/>
            <a:ext cx="1139586" cy="1613850"/>
          </a:xfrm>
          <a:prstGeom prst="rect">
            <a:avLst/>
          </a:prstGeom>
        </p:spPr>
      </p:pic>
    </p:spTree>
    <p:extLst>
      <p:ext uri="{BB962C8B-B14F-4D97-AF65-F5344CB8AC3E}">
        <p14:creationId xmlns:p14="http://schemas.microsoft.com/office/powerpoint/2010/main" val="103164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178EBE-2E59-4EA1-92BF-7DF6D3C2B9A6}"/>
              </a:ext>
            </a:extLst>
          </p:cNvPr>
          <p:cNvSpPr>
            <a:spLocks noGrp="1"/>
          </p:cNvSpPr>
          <p:nvPr>
            <p:ph sz="quarter" idx="10"/>
          </p:nvPr>
        </p:nvSpPr>
        <p:spPr>
          <a:xfrm>
            <a:off x="372863" y="1649627"/>
            <a:ext cx="9233884" cy="4733417"/>
          </a:xfrm>
        </p:spPr>
        <p:txBody>
          <a:bodyPr/>
          <a:lstStyle/>
          <a:p>
            <a:pPr marL="0" indent="0">
              <a:buNone/>
            </a:pPr>
            <a:r>
              <a:rPr lang="en-GB" sz="1600" dirty="0"/>
              <a:t>The NHS will have a national </a:t>
            </a:r>
            <a:r>
              <a:rPr lang="en-GB" sz="1600" b="1" dirty="0"/>
              <a:t>NHS Genomic Medicine Service </a:t>
            </a:r>
            <a:r>
              <a:rPr lang="en-GB" sz="1600" dirty="0"/>
              <a:t>providing consistent &amp; equitable care for the country’s 55 million population with : </a:t>
            </a:r>
          </a:p>
          <a:p>
            <a:r>
              <a:rPr lang="en-GB" sz="1600" b="1" dirty="0"/>
              <a:t>National approach </a:t>
            </a:r>
            <a:r>
              <a:rPr lang="en-GB" sz="1600" dirty="0"/>
              <a:t>to patient consent, patient &amp; public involvement  &amp; strong ethical framework</a:t>
            </a:r>
          </a:p>
          <a:p>
            <a:r>
              <a:rPr lang="en-GB" sz="1600" b="1" dirty="0"/>
              <a:t>Common national standards</a:t>
            </a:r>
            <a:r>
              <a:rPr lang="en-GB" sz="1600" dirty="0"/>
              <a:t>, specifications, protocols, contracts, activity monitoring &amp;  pricing frameworks </a:t>
            </a:r>
          </a:p>
          <a:p>
            <a:r>
              <a:rPr lang="en-GB" sz="1600" b="1" dirty="0"/>
              <a:t>A consolidated national genomic laboratory network </a:t>
            </a:r>
            <a:r>
              <a:rPr lang="en-GB" sz="1600" dirty="0"/>
              <a:t>made up of seven Genomic Laboratory Hubs with quality at the core &amp; driving rapid adoption of technology </a:t>
            </a:r>
          </a:p>
          <a:p>
            <a:r>
              <a:rPr lang="en-GB" sz="1600" b="1" dirty="0"/>
              <a:t>Partnerships across local providers to support front-line delivery </a:t>
            </a:r>
            <a:r>
              <a:rPr lang="en-GB" sz="1600" dirty="0"/>
              <a:t>-building on NHS GMC model &amp; integrated with clinical specialties across secondary/tertiary care to primary care &amp; with linked workforce development </a:t>
            </a:r>
          </a:p>
          <a:p>
            <a:r>
              <a:rPr lang="en-GB" sz="1600" b="1" dirty="0"/>
              <a:t>A single national testing directory </a:t>
            </a:r>
            <a:r>
              <a:rPr lang="en-GB" sz="1600" dirty="0"/>
              <a:t>–covering use of all technologies from single gene to whole genome sequencing inclusive of cancer</a:t>
            </a:r>
          </a:p>
          <a:p>
            <a:r>
              <a:rPr lang="en-GB" sz="1600" b="1" dirty="0"/>
              <a:t>A national genomic knowledge base </a:t>
            </a:r>
            <a:r>
              <a:rPr lang="en-GB" sz="1600" dirty="0"/>
              <a:t>to inform academic &amp; industry research &amp; discovery including clinical trials recruitment</a:t>
            </a:r>
          </a:p>
          <a:p>
            <a:r>
              <a:rPr lang="en-GB" sz="1600" b="1" dirty="0"/>
              <a:t>Single, national co-ordination and oversight of the service </a:t>
            </a:r>
            <a:r>
              <a:rPr lang="en-GB" sz="1600" dirty="0"/>
              <a:t>from the genomics unit in NHS England &amp; NHS Improvement</a:t>
            </a:r>
          </a:p>
          <a:p>
            <a:endParaRPr lang="en-GB" dirty="0"/>
          </a:p>
        </p:txBody>
      </p:sp>
      <p:sp>
        <p:nvSpPr>
          <p:cNvPr id="3" name="Title 2">
            <a:extLst>
              <a:ext uri="{FF2B5EF4-FFF2-40B4-BE49-F238E27FC236}">
                <a16:creationId xmlns:a16="http://schemas.microsoft.com/office/drawing/2014/main" id="{C90AE97D-B2B3-48B0-8FCE-E4AD460C8B1F}"/>
              </a:ext>
            </a:extLst>
          </p:cNvPr>
          <p:cNvSpPr>
            <a:spLocks noGrp="1"/>
          </p:cNvSpPr>
          <p:nvPr>
            <p:ph type="title"/>
          </p:nvPr>
        </p:nvSpPr>
        <p:spPr>
          <a:xfrm>
            <a:off x="230819" y="375071"/>
            <a:ext cx="10064319" cy="611649"/>
          </a:xfrm>
        </p:spPr>
        <p:txBody>
          <a:bodyPr/>
          <a:lstStyle/>
          <a:p>
            <a:r>
              <a:rPr lang="en-GB" b="1" dirty="0"/>
              <a:t>NHS Genomic Medicine Service launched in October 2018</a:t>
            </a:r>
          </a:p>
        </p:txBody>
      </p:sp>
      <p:pic>
        <p:nvPicPr>
          <p:cNvPr id="5" name="Picture 4">
            <a:extLst>
              <a:ext uri="{FF2B5EF4-FFF2-40B4-BE49-F238E27FC236}">
                <a16:creationId xmlns:a16="http://schemas.microsoft.com/office/drawing/2014/main" id="{DE087504-1E36-4034-8E6B-C9373E5C05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6747" y="4403065"/>
            <a:ext cx="2212390" cy="2212390"/>
          </a:xfrm>
          <a:prstGeom prst="rect">
            <a:avLst/>
          </a:prstGeom>
        </p:spPr>
      </p:pic>
    </p:spTree>
    <p:extLst>
      <p:ext uri="{BB962C8B-B14F-4D97-AF65-F5344CB8AC3E}">
        <p14:creationId xmlns:p14="http://schemas.microsoft.com/office/powerpoint/2010/main" val="1687524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0AE97D-B2B3-48B0-8FCE-E4AD460C8B1F}"/>
              </a:ext>
            </a:extLst>
          </p:cNvPr>
          <p:cNvSpPr>
            <a:spLocks noGrp="1"/>
          </p:cNvSpPr>
          <p:nvPr>
            <p:ph type="title"/>
          </p:nvPr>
        </p:nvSpPr>
        <p:spPr>
          <a:xfrm>
            <a:off x="230819" y="375071"/>
            <a:ext cx="10064319" cy="611649"/>
          </a:xfrm>
        </p:spPr>
        <p:txBody>
          <a:bodyPr/>
          <a:lstStyle/>
          <a:p>
            <a:r>
              <a:rPr lang="en-GB" b="1" dirty="0"/>
              <a:t>NHS GMS Infrastructure</a:t>
            </a:r>
          </a:p>
        </p:txBody>
      </p:sp>
      <p:grpSp>
        <p:nvGrpSpPr>
          <p:cNvPr id="8" name="Group 7">
            <a:extLst>
              <a:ext uri="{FF2B5EF4-FFF2-40B4-BE49-F238E27FC236}">
                <a16:creationId xmlns:a16="http://schemas.microsoft.com/office/drawing/2014/main" id="{333568B6-A847-4DE5-A769-DFD46E1B39CA}"/>
              </a:ext>
            </a:extLst>
          </p:cNvPr>
          <p:cNvGrpSpPr/>
          <p:nvPr/>
        </p:nvGrpSpPr>
        <p:grpSpPr>
          <a:xfrm>
            <a:off x="716717" y="833635"/>
            <a:ext cx="11070454" cy="5724703"/>
            <a:chOff x="849602" y="689806"/>
            <a:chExt cx="11081121" cy="5981800"/>
          </a:xfrm>
        </p:grpSpPr>
        <p:sp>
          <p:nvSpPr>
            <p:cNvPr id="9" name="Rectangle 8">
              <a:extLst>
                <a:ext uri="{FF2B5EF4-FFF2-40B4-BE49-F238E27FC236}">
                  <a16:creationId xmlns:a16="http://schemas.microsoft.com/office/drawing/2014/main" id="{44FBD750-EA9F-43B1-AE53-E143D42F4205}"/>
                </a:ext>
              </a:extLst>
            </p:cNvPr>
            <p:cNvSpPr/>
            <p:nvPr/>
          </p:nvSpPr>
          <p:spPr>
            <a:xfrm>
              <a:off x="849602" y="689806"/>
              <a:ext cx="11081121" cy="85630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3EED951B-C3C2-4363-AA3C-9984F796BB4A}"/>
                </a:ext>
              </a:extLst>
            </p:cNvPr>
            <p:cNvSpPr/>
            <p:nvPr/>
          </p:nvSpPr>
          <p:spPr>
            <a:xfrm>
              <a:off x="4998667" y="3100144"/>
              <a:ext cx="2792500" cy="967108"/>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a:ea typeface="+mn-ea"/>
                  <a:cs typeface="+mn-cs"/>
                </a:rPr>
                <a:t>	</a:t>
              </a:r>
              <a:r>
                <a:rPr kumimoji="0" lang="en-GB" b="1" i="0" u="none" strike="noStrike" kern="1200" cap="none" spc="0" normalizeH="0" baseline="0" noProof="0" dirty="0">
                  <a:ln>
                    <a:noFill/>
                  </a:ln>
                  <a:solidFill>
                    <a:srgbClr val="FFFFFF"/>
                  </a:solidFill>
                  <a:effectLst/>
                  <a:uLnTx/>
                  <a:uFillTx/>
                  <a:latin typeface="Arial"/>
                  <a:ea typeface="+mn-ea"/>
                  <a:cs typeface="+mn-cs"/>
                </a:rPr>
                <a:t>National Genomic </a:t>
              </a:r>
            </a:p>
            <a:p>
              <a:pPr marL="0" marR="0" lvl="0" indent="0" algn="l" defTabSz="3429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Arial"/>
                </a:rPr>
                <a:t>          </a:t>
              </a:r>
              <a:r>
                <a:rPr kumimoji="0" lang="en-GB" b="1" i="0" u="none" strike="noStrike" kern="1200" cap="none" spc="0" normalizeH="0" baseline="0" noProof="0" dirty="0">
                  <a:ln>
                    <a:noFill/>
                  </a:ln>
                  <a:solidFill>
                    <a:srgbClr val="FFFFFF"/>
                  </a:solidFill>
                  <a:effectLst/>
                  <a:uLnTx/>
                  <a:uFillTx/>
                  <a:latin typeface="Arial"/>
                  <a:ea typeface="+mn-ea"/>
                  <a:cs typeface="+mn-cs"/>
                </a:rPr>
                <a:t>Test Directory</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F5616FFA-9F47-44E3-9307-7A20DCABBC40}"/>
                </a:ext>
              </a:extLst>
            </p:cNvPr>
            <p:cNvSpPr/>
            <p:nvPr/>
          </p:nvSpPr>
          <p:spPr>
            <a:xfrm>
              <a:off x="1030881" y="2642815"/>
              <a:ext cx="1598014" cy="1541193"/>
            </a:xfrm>
            <a:prstGeom prst="ellipse">
              <a:avLst/>
            </a:prstGeom>
            <a:solidFill>
              <a:schemeClr val="tx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FFFFFF"/>
                  </a:solidFill>
                  <a:effectLst/>
                  <a:uLnTx/>
                  <a:uFillTx/>
                  <a:latin typeface="Arial"/>
                  <a:ea typeface="+mn-ea"/>
                  <a:cs typeface="+mn-cs"/>
                </a:rPr>
                <a:t>Test ordering &amp; Genomic MDT clinicians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2" name="Oval 11">
              <a:extLst>
                <a:ext uri="{FF2B5EF4-FFF2-40B4-BE49-F238E27FC236}">
                  <a16:creationId xmlns:a16="http://schemas.microsoft.com/office/drawing/2014/main" id="{C5F11B89-0D1F-4039-8A81-F091A5EB06D0}"/>
                </a:ext>
              </a:extLst>
            </p:cNvPr>
            <p:cNvSpPr/>
            <p:nvPr/>
          </p:nvSpPr>
          <p:spPr>
            <a:xfrm>
              <a:off x="2671591" y="2710975"/>
              <a:ext cx="1383977" cy="1440250"/>
            </a:xfrm>
            <a:prstGeom prst="ellipse">
              <a:avLst/>
            </a:prstGeom>
            <a:solidFill>
              <a:schemeClr val="tx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Patients &amp; families</a:t>
              </a:r>
            </a:p>
          </p:txBody>
        </p:sp>
        <p:pic>
          <p:nvPicPr>
            <p:cNvPr id="13" name="Graphic 12" descr="Group">
              <a:extLst>
                <a:ext uri="{FF2B5EF4-FFF2-40B4-BE49-F238E27FC236}">
                  <a16:creationId xmlns:a16="http://schemas.microsoft.com/office/drawing/2014/main" id="{B2E72205-9629-4FC0-BAC0-4EE30D4E69F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42146" y="2713838"/>
              <a:ext cx="914400" cy="914400"/>
            </a:xfrm>
            <a:prstGeom prst="rect">
              <a:avLst/>
            </a:prstGeom>
          </p:spPr>
        </p:pic>
        <p:sp>
          <p:nvSpPr>
            <p:cNvPr id="14" name="Rectangle 13">
              <a:extLst>
                <a:ext uri="{FF2B5EF4-FFF2-40B4-BE49-F238E27FC236}">
                  <a16:creationId xmlns:a16="http://schemas.microsoft.com/office/drawing/2014/main" id="{C15BD28F-E123-454D-A6F2-8674A1CA48A4}"/>
                </a:ext>
              </a:extLst>
            </p:cNvPr>
            <p:cNvSpPr/>
            <p:nvPr/>
          </p:nvSpPr>
          <p:spPr>
            <a:xfrm>
              <a:off x="4467677" y="1602651"/>
              <a:ext cx="3780381" cy="2548573"/>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National Genomic Testing service</a:t>
              </a:r>
            </a:p>
            <a:p>
              <a:pPr marL="128588" marR="0" lvl="0" indent="-128588" algn="ctr"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D504D37D-85DD-492E-8A1F-988A559FC6E2}"/>
                </a:ext>
              </a:extLst>
            </p:cNvPr>
            <p:cNvSpPr/>
            <p:nvPr/>
          </p:nvSpPr>
          <p:spPr>
            <a:xfrm>
              <a:off x="4666751" y="4242745"/>
              <a:ext cx="1583716" cy="581067"/>
            </a:xfrm>
            <a:prstGeom prst="rect">
              <a:avLst/>
            </a:prstGeom>
            <a:solidFill>
              <a:srgbClr val="0F777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mn-ea"/>
                  <a:cs typeface="+mn-cs"/>
                </a:rPr>
                <a:t>National Whole Genome Sequencing provision</a:t>
              </a:r>
            </a:p>
          </p:txBody>
        </p:sp>
        <p:sp>
          <p:nvSpPr>
            <p:cNvPr id="16" name="Rectangle: Rounded Corners 15">
              <a:extLst>
                <a:ext uri="{FF2B5EF4-FFF2-40B4-BE49-F238E27FC236}">
                  <a16:creationId xmlns:a16="http://schemas.microsoft.com/office/drawing/2014/main" id="{0160A6C9-072B-4909-80E4-9C8F36E7EA06}"/>
                </a:ext>
              </a:extLst>
            </p:cNvPr>
            <p:cNvSpPr/>
            <p:nvPr/>
          </p:nvSpPr>
          <p:spPr>
            <a:xfrm>
              <a:off x="8637708" y="2413484"/>
              <a:ext cx="3205664" cy="1515108"/>
            </a:xfrm>
            <a:prstGeom prst="roundRect">
              <a:avLst/>
            </a:prstGeom>
            <a:solidFill>
              <a:srgbClr val="0F777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Arial"/>
                  <a:ea typeface="+mn-ea"/>
                  <a:cs typeface="+mn-cs"/>
                </a:rPr>
                <a:t>UK genomic </a:t>
              </a:r>
            </a:p>
            <a:p>
              <a:pPr marL="0" marR="0" lvl="0" indent="0" algn="ctr" defTabSz="3429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Arial"/>
                </a:rPr>
                <a:t>     </a:t>
              </a:r>
              <a:r>
                <a:rPr kumimoji="0" lang="en-GB" b="1" i="0" u="none" strike="noStrike" kern="1200" cap="none" spc="0" normalizeH="0" baseline="0" noProof="0" dirty="0">
                  <a:ln>
                    <a:noFill/>
                  </a:ln>
                  <a:solidFill>
                    <a:srgbClr val="FFFFFF"/>
                  </a:solidFill>
                  <a:effectLst/>
                  <a:uLnTx/>
                  <a:uFillTx/>
                  <a:latin typeface="Arial"/>
                  <a:ea typeface="+mn-ea"/>
                  <a:cs typeface="+mn-cs"/>
                </a:rPr>
                <a:t>knowledge ba</a:t>
              </a:r>
              <a:r>
                <a:rPr kumimoji="0" lang="en-GB" b="0" i="0" u="none" strike="noStrike" kern="1200" cap="none" spc="0" normalizeH="0" baseline="0" noProof="0" dirty="0">
                  <a:ln>
                    <a:noFill/>
                  </a:ln>
                  <a:solidFill>
                    <a:srgbClr val="FFFFFF"/>
                  </a:solidFill>
                  <a:effectLst/>
                  <a:uLnTx/>
                  <a:uFillTx/>
                  <a:latin typeface="Arial"/>
                  <a:ea typeface="+mn-ea"/>
                  <a:cs typeface="+mn-cs"/>
                </a:rPr>
                <a:t>se</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FFFFFF"/>
                </a:solidFill>
                <a:effectLst/>
                <a:uLnTx/>
                <a:uFillTx/>
                <a:latin typeface="Arial"/>
                <a:ea typeface="+mn-ea"/>
                <a:cs typeface="+mn-cs"/>
              </a:endParaRPr>
            </a:p>
          </p:txBody>
        </p:sp>
        <p:pic>
          <p:nvPicPr>
            <p:cNvPr id="17" name="Graphic 16" descr="Stethoscope">
              <a:extLst>
                <a:ext uri="{FF2B5EF4-FFF2-40B4-BE49-F238E27FC236}">
                  <a16:creationId xmlns:a16="http://schemas.microsoft.com/office/drawing/2014/main" id="{DFB45E5C-BA00-401D-A93D-B614ECD8B81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03237" y="3516426"/>
              <a:ext cx="453300" cy="453301"/>
            </a:xfrm>
            <a:prstGeom prst="rect">
              <a:avLst/>
            </a:prstGeom>
          </p:spPr>
        </p:pic>
        <p:sp>
          <p:nvSpPr>
            <p:cNvPr id="18" name="Rectangle: Rounded Corners 17">
              <a:extLst>
                <a:ext uri="{FF2B5EF4-FFF2-40B4-BE49-F238E27FC236}">
                  <a16:creationId xmlns:a16="http://schemas.microsoft.com/office/drawing/2014/main" id="{E184E109-E348-4306-947F-DCF599D89EFB}"/>
                </a:ext>
              </a:extLst>
            </p:cNvPr>
            <p:cNvSpPr/>
            <p:nvPr/>
          </p:nvSpPr>
          <p:spPr>
            <a:xfrm>
              <a:off x="4964046" y="2098494"/>
              <a:ext cx="2869817" cy="980550"/>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NHS Genomic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     Laboratory Hubs</a:t>
              </a:r>
            </a:p>
            <a:p>
              <a:pPr marL="0" marR="0" lvl="0" indent="0" algn="r"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FFFFFF"/>
                </a:solidFill>
                <a:effectLst/>
                <a:uLnTx/>
                <a:uFillTx/>
                <a:latin typeface="Arial"/>
                <a:ea typeface="+mn-ea"/>
                <a:cs typeface="+mn-cs"/>
              </a:endParaRPr>
            </a:p>
          </p:txBody>
        </p:sp>
        <p:pic>
          <p:nvPicPr>
            <p:cNvPr id="19" name="Graphic 18" descr="Scientist">
              <a:extLst>
                <a:ext uri="{FF2B5EF4-FFF2-40B4-BE49-F238E27FC236}">
                  <a16:creationId xmlns:a16="http://schemas.microsoft.com/office/drawing/2014/main" id="{0E0C193D-59D4-4E0B-9F43-46B4A272AED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09518" y="2111954"/>
              <a:ext cx="571965" cy="571965"/>
            </a:xfrm>
            <a:prstGeom prst="rect">
              <a:avLst/>
            </a:prstGeom>
          </p:spPr>
        </p:pic>
        <p:sp>
          <p:nvSpPr>
            <p:cNvPr id="20" name="Rectangle 19">
              <a:extLst>
                <a:ext uri="{FF2B5EF4-FFF2-40B4-BE49-F238E27FC236}">
                  <a16:creationId xmlns:a16="http://schemas.microsoft.com/office/drawing/2014/main" id="{6B24F60B-DF99-48AB-8BFF-F0AE26819FD6}"/>
                </a:ext>
              </a:extLst>
            </p:cNvPr>
            <p:cNvSpPr/>
            <p:nvPr/>
          </p:nvSpPr>
          <p:spPr>
            <a:xfrm>
              <a:off x="6495926" y="4230734"/>
              <a:ext cx="1907982" cy="593079"/>
            </a:xfrm>
            <a:prstGeom prst="rect">
              <a:avLst/>
            </a:prstGeom>
            <a:solidFill>
              <a:srgbClr val="0F777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342900">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 Whole Genome Sequencing interpretation &amp; </a:t>
              </a:r>
              <a:r>
                <a:rPr lang="en-GB" sz="1000" dirty="0">
                  <a:solidFill>
                    <a:srgbClr val="FFFFFF"/>
                  </a:solidFill>
                  <a:latin typeface="Arial"/>
                </a:rPr>
                <a:t>decision </a:t>
              </a:r>
              <a:r>
                <a:rPr kumimoji="0" lang="en-GB" sz="1000" b="0" i="0" u="none" strike="noStrike" kern="1200" cap="none" spc="0" normalizeH="0" baseline="0" noProof="0" dirty="0">
                  <a:ln>
                    <a:noFill/>
                  </a:ln>
                  <a:solidFill>
                    <a:srgbClr val="FFFFFF"/>
                  </a:solidFill>
                  <a:effectLst/>
                  <a:uLnTx/>
                  <a:uFillTx/>
                  <a:latin typeface="Arial"/>
                  <a:ea typeface="+mn-ea"/>
                  <a:cs typeface="+mn-cs"/>
                </a:rPr>
                <a:t>support</a:t>
              </a:r>
            </a:p>
          </p:txBody>
        </p:sp>
        <p:sp>
          <p:nvSpPr>
            <p:cNvPr id="21" name="Rectangle 20">
              <a:extLst>
                <a:ext uri="{FF2B5EF4-FFF2-40B4-BE49-F238E27FC236}">
                  <a16:creationId xmlns:a16="http://schemas.microsoft.com/office/drawing/2014/main" id="{A7E2FF53-A5C9-4617-ACE4-794588DFD244}"/>
                </a:ext>
              </a:extLst>
            </p:cNvPr>
            <p:cNvSpPr/>
            <p:nvPr/>
          </p:nvSpPr>
          <p:spPr>
            <a:xfrm>
              <a:off x="4455455" y="4215144"/>
              <a:ext cx="7475267" cy="701108"/>
            </a:xfrm>
            <a:prstGeom prst="rect">
              <a:avLst/>
            </a:prstGeom>
            <a:no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D2A280E4-35FB-4883-87FF-67EF6401F15C}"/>
                </a:ext>
              </a:extLst>
            </p:cNvPr>
            <p:cNvSpPr/>
            <p:nvPr/>
          </p:nvSpPr>
          <p:spPr>
            <a:xfrm>
              <a:off x="8412787" y="1602650"/>
              <a:ext cx="3517935" cy="3302356"/>
            </a:xfrm>
            <a:prstGeom prst="rect">
              <a:avLst/>
            </a:prstGeom>
            <a:no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a:ea typeface="+mn-ea"/>
                  <a:cs typeface="+mn-cs"/>
                </a:rPr>
                <a:t>Ongoing research &amp; discovery</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 name="Graphic 22" descr="Database">
              <a:extLst>
                <a:ext uri="{FF2B5EF4-FFF2-40B4-BE49-F238E27FC236}">
                  <a16:creationId xmlns:a16="http://schemas.microsoft.com/office/drawing/2014/main" id="{D5FCC280-998F-4E82-B466-79476A1CC6C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71324" y="2799967"/>
              <a:ext cx="687359" cy="687359"/>
            </a:xfrm>
            <a:prstGeom prst="rect">
              <a:avLst/>
            </a:prstGeom>
          </p:spPr>
        </p:pic>
        <p:pic>
          <p:nvPicPr>
            <p:cNvPr id="24" name="Picture 23">
              <a:extLst>
                <a:ext uri="{FF2B5EF4-FFF2-40B4-BE49-F238E27FC236}">
                  <a16:creationId xmlns:a16="http://schemas.microsoft.com/office/drawing/2014/main" id="{1832FF9A-C74D-4119-8307-DE7067290DF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44318" y="4303236"/>
              <a:ext cx="1022155" cy="460563"/>
            </a:xfrm>
            <a:prstGeom prst="rect">
              <a:avLst/>
            </a:prstGeom>
            <a:ln w="28575">
              <a:solidFill>
                <a:srgbClr val="3BA9B5">
                  <a:alpha val="34000"/>
                </a:srgbClr>
              </a:solidFill>
            </a:ln>
          </p:spPr>
        </p:pic>
        <p:pic>
          <p:nvPicPr>
            <p:cNvPr id="25" name="Graphic 24" descr="Checklist">
              <a:extLst>
                <a:ext uri="{FF2B5EF4-FFF2-40B4-BE49-F238E27FC236}">
                  <a16:creationId xmlns:a16="http://schemas.microsoft.com/office/drawing/2014/main" id="{EE7AD88D-F608-418A-9A54-3FD14F7D7861}"/>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97294" y="5348337"/>
              <a:ext cx="417794" cy="417794"/>
            </a:xfrm>
            <a:prstGeom prst="rect">
              <a:avLst/>
            </a:prstGeom>
          </p:spPr>
        </p:pic>
        <p:sp>
          <p:nvSpPr>
            <p:cNvPr id="26" name="Rectangle: Rounded Corners 25">
              <a:extLst>
                <a:ext uri="{FF2B5EF4-FFF2-40B4-BE49-F238E27FC236}">
                  <a16:creationId xmlns:a16="http://schemas.microsoft.com/office/drawing/2014/main" id="{A0B6035E-C413-43DE-A362-55717DF94127}"/>
                </a:ext>
              </a:extLst>
            </p:cNvPr>
            <p:cNvSpPr/>
            <p:nvPr/>
          </p:nvSpPr>
          <p:spPr>
            <a:xfrm>
              <a:off x="1107272" y="795450"/>
              <a:ext cx="10583363" cy="599342"/>
            </a:xfrm>
            <a:prstGeom prst="roundRect">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mn-ea"/>
                  <a:cs typeface="+mn-cs"/>
                </a:rPr>
                <a:t>NHS Genomic Medicine Service </a:t>
              </a:r>
              <a:r>
                <a:rPr kumimoji="0" lang="en-GB" sz="11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FFFFFF"/>
                </a:solidFill>
                <a:effectLst/>
                <a:uLnTx/>
                <a:uFillTx/>
                <a:latin typeface="Arial"/>
                <a:ea typeface="+mn-ea"/>
                <a:cs typeface="+mn-cs"/>
              </a:endParaRPr>
            </a:p>
          </p:txBody>
        </p:sp>
        <p:pic>
          <p:nvPicPr>
            <p:cNvPr id="27" name="Graphic 26" descr="Meeting">
              <a:extLst>
                <a:ext uri="{FF2B5EF4-FFF2-40B4-BE49-F238E27FC236}">
                  <a16:creationId xmlns:a16="http://schemas.microsoft.com/office/drawing/2014/main" id="{EDC7A990-DD96-4B82-8235-CFB4C54F5F7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06191" y="779950"/>
              <a:ext cx="606013" cy="606013"/>
            </a:xfrm>
            <a:prstGeom prst="rect">
              <a:avLst/>
            </a:prstGeom>
          </p:spPr>
        </p:pic>
        <p:sp>
          <p:nvSpPr>
            <p:cNvPr id="28" name="Rectangle: Rounded Corners 27">
              <a:extLst>
                <a:ext uri="{FF2B5EF4-FFF2-40B4-BE49-F238E27FC236}">
                  <a16:creationId xmlns:a16="http://schemas.microsoft.com/office/drawing/2014/main" id="{4E3FFDC5-5753-47A0-9D75-D0DCD93753B5}"/>
                </a:ext>
              </a:extLst>
            </p:cNvPr>
            <p:cNvSpPr/>
            <p:nvPr/>
          </p:nvSpPr>
          <p:spPr>
            <a:xfrm>
              <a:off x="1060723" y="6313528"/>
              <a:ext cx="10605749" cy="333341"/>
            </a:xfrm>
            <a:prstGeom prst="roundRect">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Integrated &amp; co-ordinated workforce development linked to HEE Genomics Education Programme and appointed workforce development leads </a:t>
              </a:r>
              <a:endParaRPr kumimoji="0" lang="en-GB"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Arrow: Left-Right 28">
              <a:extLst>
                <a:ext uri="{FF2B5EF4-FFF2-40B4-BE49-F238E27FC236}">
                  <a16:creationId xmlns:a16="http://schemas.microsoft.com/office/drawing/2014/main" id="{F47052C4-85D5-4CCC-A08B-2F7DC8DDDC5F}"/>
                </a:ext>
              </a:extLst>
            </p:cNvPr>
            <p:cNvSpPr/>
            <p:nvPr/>
          </p:nvSpPr>
          <p:spPr>
            <a:xfrm>
              <a:off x="7833863" y="3442997"/>
              <a:ext cx="738872" cy="139027"/>
            </a:xfrm>
            <a:prstGeom prst="lef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Left-Right 29">
              <a:extLst>
                <a:ext uri="{FF2B5EF4-FFF2-40B4-BE49-F238E27FC236}">
                  <a16:creationId xmlns:a16="http://schemas.microsoft.com/office/drawing/2014/main" id="{F590CB99-85A7-4EB7-AF6D-5DF497588F90}"/>
                </a:ext>
              </a:extLst>
            </p:cNvPr>
            <p:cNvSpPr/>
            <p:nvPr/>
          </p:nvSpPr>
          <p:spPr>
            <a:xfrm rot="5400000">
              <a:off x="6154849" y="4227630"/>
              <a:ext cx="418644" cy="159080"/>
            </a:xfrm>
            <a:prstGeom prst="lef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43EB9138-120D-4524-B00D-B5059AE419DA}"/>
                </a:ext>
              </a:extLst>
            </p:cNvPr>
            <p:cNvSpPr/>
            <p:nvPr/>
          </p:nvSpPr>
          <p:spPr>
            <a:xfrm>
              <a:off x="849603" y="1602651"/>
              <a:ext cx="3532681" cy="3302356"/>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Clinical genetics services</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Informed patients &amp; clinical teams</a:t>
              </a:r>
            </a:p>
            <a:p>
              <a:pPr marL="128588" marR="0" lvl="0" indent="-128588" algn="ctr"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pic>
          <p:nvPicPr>
            <p:cNvPr id="32" name="Graphic 31" descr="Closed Book">
              <a:extLst>
                <a:ext uri="{FF2B5EF4-FFF2-40B4-BE49-F238E27FC236}">
                  <a16:creationId xmlns:a16="http://schemas.microsoft.com/office/drawing/2014/main" id="{EACBD36D-6CD0-44B7-927B-4C8D1E0DC55E}"/>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094526" y="3229412"/>
              <a:ext cx="362286" cy="362286"/>
            </a:xfrm>
            <a:prstGeom prst="rect">
              <a:avLst/>
            </a:prstGeom>
          </p:spPr>
        </p:pic>
        <p:sp>
          <p:nvSpPr>
            <p:cNvPr id="33" name="Arrow: Left-Right 32">
              <a:extLst>
                <a:ext uri="{FF2B5EF4-FFF2-40B4-BE49-F238E27FC236}">
                  <a16:creationId xmlns:a16="http://schemas.microsoft.com/office/drawing/2014/main" id="{C63814D8-9A2A-46F8-891F-3DDEE97F085C}"/>
                </a:ext>
              </a:extLst>
            </p:cNvPr>
            <p:cNvSpPr/>
            <p:nvPr/>
          </p:nvSpPr>
          <p:spPr>
            <a:xfrm>
              <a:off x="3848486" y="3403605"/>
              <a:ext cx="1050646" cy="159080"/>
            </a:xfrm>
            <a:prstGeom prst="lef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1B40030C-B9E8-493E-95D9-6E366334501C}"/>
                </a:ext>
              </a:extLst>
            </p:cNvPr>
            <p:cNvCxnSpPr>
              <a:cxnSpLocks/>
            </p:cNvCxnSpPr>
            <p:nvPr/>
          </p:nvCxnSpPr>
          <p:spPr>
            <a:xfrm>
              <a:off x="8403909" y="5229178"/>
              <a:ext cx="3517935" cy="1656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B976AF5-1C3A-49F0-A56C-52654238D18F}"/>
                </a:ext>
              </a:extLst>
            </p:cNvPr>
            <p:cNvCxnSpPr>
              <a:cxnSpLocks/>
            </p:cNvCxnSpPr>
            <p:nvPr/>
          </p:nvCxnSpPr>
          <p:spPr>
            <a:xfrm>
              <a:off x="8412787" y="5254622"/>
              <a:ext cx="0" cy="6797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481CB957-1C80-4EC2-8C67-5C5C6549C071}"/>
                </a:ext>
              </a:extLst>
            </p:cNvPr>
            <p:cNvSpPr/>
            <p:nvPr/>
          </p:nvSpPr>
          <p:spPr>
            <a:xfrm>
              <a:off x="849602" y="5992592"/>
              <a:ext cx="11081121" cy="679014"/>
            </a:xfrm>
            <a:prstGeom prst="rect">
              <a:avLst/>
            </a:prstGeom>
            <a:no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a:ea typeface="+mn-ea"/>
                  <a:cs typeface="+mn-cs"/>
                </a:rPr>
                <a:t>Workforce development and education</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573191C3-50A2-4BBE-BC0B-99F497E8A6AA}"/>
                </a:ext>
              </a:extLst>
            </p:cNvPr>
            <p:cNvSpPr/>
            <p:nvPr/>
          </p:nvSpPr>
          <p:spPr>
            <a:xfrm>
              <a:off x="8468232" y="4267060"/>
              <a:ext cx="2025251" cy="617470"/>
            </a:xfrm>
            <a:prstGeom prst="rect">
              <a:avLst/>
            </a:prstGeom>
            <a:solidFill>
              <a:schemeClr val="bg1"/>
            </a:solidFill>
            <a:ln>
              <a:noFill/>
              <a:prstDash val="sysDot"/>
            </a:ln>
          </p:spPr>
          <p:txBody>
            <a:bodyPr wrap="square">
              <a:spAutoFit/>
            </a:bodyPr>
            <a:lstStyle/>
            <a:p>
              <a:pPr marL="0" marR="0" lvl="0" indent="0" algn="ctr" defTabSz="342892" rtl="0" eaLnBrk="1" fontAlgn="auto" latinLnBrk="0" hangingPunct="1">
                <a:lnSpc>
                  <a:spcPct val="9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3EB1BD"/>
                  </a:solidFill>
                  <a:effectLst/>
                  <a:uLnTx/>
                  <a:uFillTx/>
                  <a:latin typeface="Arial Narrow" panose="020B0606020202030204" pitchFamily="34" charset="0"/>
                  <a:ea typeface="+mn-ea"/>
                  <a:cs typeface="+mn-cs"/>
                </a:rPr>
                <a:t>Elements delivered in partnership with Genomics England</a:t>
              </a:r>
            </a:p>
          </p:txBody>
        </p:sp>
      </p:grpSp>
      <p:sp>
        <p:nvSpPr>
          <p:cNvPr id="38" name="Rectangle 37">
            <a:extLst>
              <a:ext uri="{FF2B5EF4-FFF2-40B4-BE49-F238E27FC236}">
                <a16:creationId xmlns:a16="http://schemas.microsoft.com/office/drawing/2014/main" id="{9FD126C8-D80D-47C8-A00F-15BBA6A64FA1}"/>
              </a:ext>
            </a:extLst>
          </p:cNvPr>
          <p:cNvSpPr/>
          <p:nvPr/>
        </p:nvSpPr>
        <p:spPr>
          <a:xfrm>
            <a:off x="725500" y="5017032"/>
            <a:ext cx="11070454" cy="766508"/>
          </a:xfrm>
          <a:prstGeom prst="rect">
            <a:avLst/>
          </a:prstGeom>
          <a:noFill/>
          <a:ln>
            <a:solidFill>
              <a:srgbClr val="B51345"/>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a:ea typeface="+mn-ea"/>
                <a:cs typeface="+mn-cs"/>
              </a:rPr>
              <a:t>Genomic Medicine Service Alliances</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5CE1B712-2370-4A94-93E4-239DDAFAC5AD}"/>
              </a:ext>
            </a:extLst>
          </p:cNvPr>
          <p:cNvSpPr/>
          <p:nvPr/>
        </p:nvSpPr>
        <p:spPr>
          <a:xfrm>
            <a:off x="855985" y="5314557"/>
            <a:ext cx="10843917" cy="396323"/>
          </a:xfrm>
          <a:prstGeom prst="roundRect">
            <a:avLst/>
          </a:prstGeom>
          <a:solidFill>
            <a:srgbClr val="B5134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Multidisciplinary clinical leadership to embed genomic medicine across end-to-end patient pathways through engagement with networks across defined geographies</a:t>
            </a:r>
            <a:endParaRPr kumimoji="0" lang="en-GB"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Arrow: Left-Right 39">
            <a:extLst>
              <a:ext uri="{FF2B5EF4-FFF2-40B4-BE49-F238E27FC236}">
                <a16:creationId xmlns:a16="http://schemas.microsoft.com/office/drawing/2014/main" id="{9288EDA3-9315-4D14-9845-EE4B5D472773}"/>
              </a:ext>
            </a:extLst>
          </p:cNvPr>
          <p:cNvSpPr/>
          <p:nvPr/>
        </p:nvSpPr>
        <p:spPr>
          <a:xfrm rot="16200000">
            <a:off x="2353906" y="4869661"/>
            <a:ext cx="400759" cy="158927"/>
          </a:xfrm>
          <a:prstGeom prst="lef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1" name="Arrow: Left-Right 40">
            <a:extLst>
              <a:ext uri="{FF2B5EF4-FFF2-40B4-BE49-F238E27FC236}">
                <a16:creationId xmlns:a16="http://schemas.microsoft.com/office/drawing/2014/main" id="{10824DB9-78C0-4CF2-95AD-A217EB1DF11A}"/>
              </a:ext>
            </a:extLst>
          </p:cNvPr>
          <p:cNvSpPr/>
          <p:nvPr/>
        </p:nvSpPr>
        <p:spPr>
          <a:xfrm rot="16200000">
            <a:off x="6140911" y="4872727"/>
            <a:ext cx="234724" cy="94337"/>
          </a:xfrm>
          <a:prstGeom prst="lef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2" name="Arrow: Left-Right 41">
            <a:extLst>
              <a:ext uri="{FF2B5EF4-FFF2-40B4-BE49-F238E27FC236}">
                <a16:creationId xmlns:a16="http://schemas.microsoft.com/office/drawing/2014/main" id="{CBA4D2C9-E946-4F4C-88CD-403E6D450536}"/>
              </a:ext>
            </a:extLst>
          </p:cNvPr>
          <p:cNvSpPr/>
          <p:nvPr/>
        </p:nvSpPr>
        <p:spPr>
          <a:xfrm rot="16200000">
            <a:off x="9704577" y="4869661"/>
            <a:ext cx="400759" cy="158927"/>
          </a:xfrm>
          <a:prstGeom prst="lef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3" name="Arrow: Left-Right 42">
            <a:extLst>
              <a:ext uri="{FF2B5EF4-FFF2-40B4-BE49-F238E27FC236}">
                <a16:creationId xmlns:a16="http://schemas.microsoft.com/office/drawing/2014/main" id="{B5609D2B-CBF4-4652-9E49-EBA08F33C3D6}"/>
              </a:ext>
            </a:extLst>
          </p:cNvPr>
          <p:cNvSpPr/>
          <p:nvPr/>
        </p:nvSpPr>
        <p:spPr>
          <a:xfrm rot="16200000">
            <a:off x="6151960" y="5840796"/>
            <a:ext cx="234724" cy="94337"/>
          </a:xfrm>
          <a:prstGeom prst="lef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8531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C615-F8E3-43E0-B8B2-0E58286FAF05}"/>
              </a:ext>
            </a:extLst>
          </p:cNvPr>
          <p:cNvSpPr>
            <a:spLocks noGrp="1"/>
          </p:cNvSpPr>
          <p:nvPr>
            <p:ph type="title"/>
          </p:nvPr>
        </p:nvSpPr>
        <p:spPr>
          <a:xfrm>
            <a:off x="575048" y="413958"/>
            <a:ext cx="10641499" cy="611649"/>
          </a:xfrm>
        </p:spPr>
        <p:txBody>
          <a:bodyPr/>
          <a:lstStyle/>
          <a:p>
            <a:r>
              <a:rPr lang="en-GB" b="1" dirty="0"/>
              <a:t>Bristol and Exeter within National NHS </a:t>
            </a:r>
            <a:br>
              <a:rPr lang="en-GB" b="1" dirty="0"/>
            </a:br>
            <a:r>
              <a:rPr lang="en-GB" b="1" dirty="0"/>
              <a:t>Genomic Partnerships</a:t>
            </a:r>
          </a:p>
        </p:txBody>
      </p:sp>
      <p:sp>
        <p:nvSpPr>
          <p:cNvPr id="53" name="Rounded Rectangle 4">
            <a:extLst>
              <a:ext uri="{FF2B5EF4-FFF2-40B4-BE49-F238E27FC236}">
                <a16:creationId xmlns:a16="http://schemas.microsoft.com/office/drawing/2014/main" id="{21299E89-40F8-4241-BCCE-7D36A7099467}"/>
              </a:ext>
            </a:extLst>
          </p:cNvPr>
          <p:cNvSpPr/>
          <p:nvPr/>
        </p:nvSpPr>
        <p:spPr>
          <a:xfrm>
            <a:off x="297467" y="1471837"/>
            <a:ext cx="3550573" cy="4521632"/>
          </a:xfrm>
          <a:prstGeom prst="round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Rounded Rectangle 6">
            <a:extLst>
              <a:ext uri="{FF2B5EF4-FFF2-40B4-BE49-F238E27FC236}">
                <a16:creationId xmlns:a16="http://schemas.microsoft.com/office/drawing/2014/main" id="{955DCC8C-65FA-4403-9673-E86727E7AF98}"/>
              </a:ext>
            </a:extLst>
          </p:cNvPr>
          <p:cNvSpPr/>
          <p:nvPr/>
        </p:nvSpPr>
        <p:spPr>
          <a:xfrm>
            <a:off x="8343962" y="1516933"/>
            <a:ext cx="3550578" cy="4454288"/>
          </a:xfrm>
          <a:prstGeom prst="round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C9FD36F3-CCF7-4DFF-ACEB-BC961A2F0220}"/>
              </a:ext>
            </a:extLst>
          </p:cNvPr>
          <p:cNvSpPr txBox="1"/>
          <p:nvPr/>
        </p:nvSpPr>
        <p:spPr>
          <a:xfrm>
            <a:off x="3132321" y="4955726"/>
            <a:ext cx="579204" cy="200055"/>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Bath</a:t>
            </a:r>
          </a:p>
        </p:txBody>
      </p:sp>
      <p:cxnSp>
        <p:nvCxnSpPr>
          <p:cNvPr id="56" name="Straight Arrow Connector 55">
            <a:extLst>
              <a:ext uri="{FF2B5EF4-FFF2-40B4-BE49-F238E27FC236}">
                <a16:creationId xmlns:a16="http://schemas.microsoft.com/office/drawing/2014/main" id="{F7743DDA-0013-4983-9C99-6A9AC617803B}"/>
              </a:ext>
            </a:extLst>
          </p:cNvPr>
          <p:cNvCxnSpPr>
            <a:cxnSpLocks/>
            <a:stCxn id="55" idx="1"/>
          </p:cNvCxnSpPr>
          <p:nvPr/>
        </p:nvCxnSpPr>
        <p:spPr>
          <a:xfrm flipH="1">
            <a:off x="2556693" y="5055754"/>
            <a:ext cx="575628" cy="355039"/>
          </a:xfrm>
          <a:prstGeom prst="straightConnector1">
            <a:avLst/>
          </a:prstGeom>
          <a:ln>
            <a:solidFill>
              <a:schemeClr val="accent1">
                <a:lumMod val="20000"/>
                <a:lumOff val="80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1A90D43B-0135-4C52-AFBA-E3407718958D}"/>
              </a:ext>
            </a:extLst>
          </p:cNvPr>
          <p:cNvSpPr txBox="1"/>
          <p:nvPr/>
        </p:nvSpPr>
        <p:spPr>
          <a:xfrm>
            <a:off x="385864" y="4620612"/>
            <a:ext cx="1302196"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Avenir Book" charset="0"/>
                <a:cs typeface="Arial" panose="020B0604020202020204" pitchFamily="34" charset="0"/>
              </a:rPr>
              <a:t>North </a:t>
            </a: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Bristol</a:t>
            </a: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Avenir Book" charset="0"/>
              <a:cs typeface="Arial" panose="020B0604020202020204" pitchFamily="34" charset="0"/>
            </a:endParaRPr>
          </a:p>
        </p:txBody>
      </p:sp>
      <p:cxnSp>
        <p:nvCxnSpPr>
          <p:cNvPr id="58" name="Straight Arrow Connector 57">
            <a:extLst>
              <a:ext uri="{FF2B5EF4-FFF2-40B4-BE49-F238E27FC236}">
                <a16:creationId xmlns:a16="http://schemas.microsoft.com/office/drawing/2014/main" id="{29C9A1D3-9D02-4C00-8AA2-81487B74A486}"/>
              </a:ext>
            </a:extLst>
          </p:cNvPr>
          <p:cNvCxnSpPr>
            <a:cxnSpLocks/>
            <a:stCxn id="57" idx="3"/>
          </p:cNvCxnSpPr>
          <p:nvPr/>
        </p:nvCxnSpPr>
        <p:spPr>
          <a:xfrm>
            <a:off x="1688060" y="4736028"/>
            <a:ext cx="445936" cy="285879"/>
          </a:xfrm>
          <a:prstGeom prst="straightConnector1">
            <a:avLst/>
          </a:prstGeom>
          <a:ln>
            <a:solidFill>
              <a:schemeClr val="accent1">
                <a:lumMod val="20000"/>
                <a:lumOff val="80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35927783-7181-442F-9D8A-77717D3D3C91}"/>
              </a:ext>
            </a:extLst>
          </p:cNvPr>
          <p:cNvSpPr txBox="1"/>
          <p:nvPr/>
        </p:nvSpPr>
        <p:spPr>
          <a:xfrm>
            <a:off x="395401" y="4926591"/>
            <a:ext cx="930366" cy="243208"/>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Avenir Book" charset="0"/>
                <a:cs typeface="Arial" panose="020B0604020202020204" pitchFamily="34" charset="0"/>
              </a:rPr>
              <a:t>UH Bristol</a:t>
            </a:r>
          </a:p>
        </p:txBody>
      </p:sp>
      <p:cxnSp>
        <p:nvCxnSpPr>
          <p:cNvPr id="60" name="Straight Arrow Connector 59">
            <a:extLst>
              <a:ext uri="{FF2B5EF4-FFF2-40B4-BE49-F238E27FC236}">
                <a16:creationId xmlns:a16="http://schemas.microsoft.com/office/drawing/2014/main" id="{1CD600A4-CC3C-4A1D-B213-77E469066756}"/>
              </a:ext>
            </a:extLst>
          </p:cNvPr>
          <p:cNvCxnSpPr>
            <a:cxnSpLocks/>
          </p:cNvCxnSpPr>
          <p:nvPr/>
        </p:nvCxnSpPr>
        <p:spPr>
          <a:xfrm>
            <a:off x="1265864" y="5062649"/>
            <a:ext cx="834184" cy="0"/>
          </a:xfrm>
          <a:prstGeom prst="straightConnector1">
            <a:avLst/>
          </a:prstGeom>
          <a:ln w="19050">
            <a:solidFill>
              <a:schemeClr val="accent1">
                <a:lumMod val="60000"/>
                <a:lumOff val="4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BC1112F3-9567-440C-B7D6-77A5B98D0584}"/>
              </a:ext>
            </a:extLst>
          </p:cNvPr>
          <p:cNvSpPr txBox="1"/>
          <p:nvPr/>
        </p:nvSpPr>
        <p:spPr>
          <a:xfrm>
            <a:off x="385864" y="5261607"/>
            <a:ext cx="731426" cy="200055"/>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Avenir Book" charset="0"/>
                <a:cs typeface="Arial" panose="020B0604020202020204" pitchFamily="34" charset="0"/>
              </a:rPr>
              <a:t>Weston</a:t>
            </a:r>
          </a:p>
        </p:txBody>
      </p:sp>
      <p:cxnSp>
        <p:nvCxnSpPr>
          <p:cNvPr id="62" name="Straight Arrow Connector 61">
            <a:extLst>
              <a:ext uri="{FF2B5EF4-FFF2-40B4-BE49-F238E27FC236}">
                <a16:creationId xmlns:a16="http://schemas.microsoft.com/office/drawing/2014/main" id="{7D609F67-CE2B-4B0F-A383-1BA0E6404B3D}"/>
              </a:ext>
            </a:extLst>
          </p:cNvPr>
          <p:cNvCxnSpPr>
            <a:cxnSpLocks/>
            <a:stCxn id="61" idx="3"/>
          </p:cNvCxnSpPr>
          <p:nvPr/>
        </p:nvCxnSpPr>
        <p:spPr>
          <a:xfrm>
            <a:off x="1117290" y="5361635"/>
            <a:ext cx="412436" cy="166363"/>
          </a:xfrm>
          <a:prstGeom prst="straightConnector1">
            <a:avLst/>
          </a:prstGeom>
          <a:ln>
            <a:solidFill>
              <a:schemeClr val="accent1">
                <a:lumMod val="20000"/>
                <a:lumOff val="80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6A947AC4-791E-4FBA-AABB-1648F26C1C20}"/>
              </a:ext>
            </a:extLst>
          </p:cNvPr>
          <p:cNvGrpSpPr/>
          <p:nvPr/>
        </p:nvGrpSpPr>
        <p:grpSpPr>
          <a:xfrm>
            <a:off x="713660" y="1825944"/>
            <a:ext cx="2615463" cy="3981245"/>
            <a:chOff x="713660" y="2012224"/>
            <a:chExt cx="2302065" cy="3981245"/>
          </a:xfrm>
        </p:grpSpPr>
        <p:pic>
          <p:nvPicPr>
            <p:cNvPr id="64" name="Picture 63">
              <a:extLst>
                <a:ext uri="{FF2B5EF4-FFF2-40B4-BE49-F238E27FC236}">
                  <a16:creationId xmlns:a16="http://schemas.microsoft.com/office/drawing/2014/main" id="{7C0D6F05-9A09-43D6-9DAA-8F7565B237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51121" y="2793576"/>
              <a:ext cx="1149263" cy="892221"/>
            </a:xfrm>
            <a:prstGeom prst="rect">
              <a:avLst/>
            </a:prstGeom>
          </p:spPr>
        </p:pic>
        <p:grpSp>
          <p:nvGrpSpPr>
            <p:cNvPr id="65" name="Group 64">
              <a:extLst>
                <a:ext uri="{FF2B5EF4-FFF2-40B4-BE49-F238E27FC236}">
                  <a16:creationId xmlns:a16="http://schemas.microsoft.com/office/drawing/2014/main" id="{35093D40-DEA0-4908-904A-C37EAA5EE847}"/>
                </a:ext>
              </a:extLst>
            </p:cNvPr>
            <p:cNvGrpSpPr/>
            <p:nvPr/>
          </p:nvGrpSpPr>
          <p:grpSpPr>
            <a:xfrm>
              <a:off x="990293" y="4003315"/>
              <a:ext cx="2025432" cy="1990154"/>
              <a:chOff x="2588444" y="1317057"/>
              <a:chExt cx="6041355" cy="5042077"/>
            </a:xfrm>
          </p:grpSpPr>
          <p:pic>
            <p:nvPicPr>
              <p:cNvPr id="67" name="Picture 66">
                <a:extLst>
                  <a:ext uri="{FF2B5EF4-FFF2-40B4-BE49-F238E27FC236}">
                    <a16:creationId xmlns:a16="http://schemas.microsoft.com/office/drawing/2014/main" id="{535C5C1C-3D74-4E3C-A617-AEE9300ED9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3516" y="1633742"/>
                <a:ext cx="5506283" cy="4725392"/>
              </a:xfrm>
              <a:prstGeom prst="rect">
                <a:avLst/>
              </a:prstGeom>
            </p:spPr>
          </p:pic>
          <p:cxnSp>
            <p:nvCxnSpPr>
              <p:cNvPr id="68" name="Straight Arrow Connector 67">
                <a:extLst>
                  <a:ext uri="{FF2B5EF4-FFF2-40B4-BE49-F238E27FC236}">
                    <a16:creationId xmlns:a16="http://schemas.microsoft.com/office/drawing/2014/main" id="{EA353D06-AD66-4DDB-87D1-E9314083D0D4}"/>
                  </a:ext>
                </a:extLst>
              </p:cNvPr>
              <p:cNvCxnSpPr>
                <a:cxnSpLocks/>
                <a:stCxn id="69" idx="3"/>
              </p:cNvCxnSpPr>
              <p:nvPr/>
            </p:nvCxnSpPr>
            <p:spPr>
              <a:xfrm>
                <a:off x="5164066" y="1570479"/>
                <a:ext cx="1712187" cy="691274"/>
              </a:xfrm>
              <a:prstGeom prst="straightConnector1">
                <a:avLst/>
              </a:prstGeom>
              <a:ln>
                <a:solidFill>
                  <a:schemeClr val="tx2">
                    <a:lumMod val="20000"/>
                    <a:lumOff val="80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DF90F026-37DC-4CA3-81BF-D762ABC3D924}"/>
                  </a:ext>
                </a:extLst>
              </p:cNvPr>
              <p:cNvSpPr txBox="1"/>
              <p:nvPr/>
            </p:nvSpPr>
            <p:spPr>
              <a:xfrm>
                <a:off x="2594332" y="1317057"/>
                <a:ext cx="2569734" cy="50684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Avenir Book" charset="0"/>
                    <a:cs typeface="Arial" panose="020B0604020202020204" pitchFamily="34" charset="0"/>
                  </a:rPr>
                  <a:t>Cheltenham</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Avenir Book" charset="0"/>
                  <a:cs typeface="Arial" panose="020B0604020202020204" pitchFamily="34" charset="0"/>
                </a:endParaRPr>
              </a:p>
            </p:txBody>
          </p:sp>
          <p:cxnSp>
            <p:nvCxnSpPr>
              <p:cNvPr id="70" name="Straight Arrow Connector 69">
                <a:extLst>
                  <a:ext uri="{FF2B5EF4-FFF2-40B4-BE49-F238E27FC236}">
                    <a16:creationId xmlns:a16="http://schemas.microsoft.com/office/drawing/2014/main" id="{25228615-98E1-4033-BB03-1163DB78537D}"/>
                  </a:ext>
                </a:extLst>
              </p:cNvPr>
              <p:cNvCxnSpPr>
                <a:cxnSpLocks/>
                <a:stCxn id="71" idx="3"/>
              </p:cNvCxnSpPr>
              <p:nvPr/>
            </p:nvCxnSpPr>
            <p:spPr>
              <a:xfrm>
                <a:off x="5158175" y="2242260"/>
                <a:ext cx="1718081" cy="263999"/>
              </a:xfrm>
              <a:prstGeom prst="straightConnector1">
                <a:avLst/>
              </a:prstGeom>
              <a:ln>
                <a:solidFill>
                  <a:schemeClr val="accent1">
                    <a:lumMod val="20000"/>
                    <a:lumOff val="80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359289B1-7128-44C3-A1F4-326E85183F03}"/>
                  </a:ext>
                </a:extLst>
              </p:cNvPr>
              <p:cNvSpPr txBox="1"/>
              <p:nvPr/>
            </p:nvSpPr>
            <p:spPr>
              <a:xfrm>
                <a:off x="2588444" y="1988838"/>
                <a:ext cx="2569731" cy="50684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Avenir Book" charset="0"/>
                    <a:cs typeface="Arial" panose="020B0604020202020204" pitchFamily="34" charset="0"/>
                  </a:rPr>
                  <a:t>Gloucester</a:t>
                </a:r>
                <a:endParaRPr kumimoji="0" lang="en-US" sz="500" b="1" i="0" u="none" strike="noStrike" kern="1200" cap="none" spc="0" normalizeH="0" baseline="0" noProof="0" dirty="0">
                  <a:ln>
                    <a:noFill/>
                  </a:ln>
                  <a:solidFill>
                    <a:prstClr val="black"/>
                  </a:solidFill>
                  <a:effectLst/>
                  <a:uLnTx/>
                  <a:uFillTx/>
                  <a:latin typeface="Arial" panose="020B0604020202020204" pitchFamily="34" charset="0"/>
                  <a:ea typeface="Avenir Book" charset="0"/>
                  <a:cs typeface="Arial" panose="020B0604020202020204" pitchFamily="34" charset="0"/>
                </a:endParaRPr>
              </a:p>
            </p:txBody>
          </p:sp>
        </p:grpSp>
        <p:pic>
          <p:nvPicPr>
            <p:cNvPr id="66" name="Picture 65" descr="WEGMC updated logo.jpg">
              <a:extLst>
                <a:ext uri="{FF2B5EF4-FFF2-40B4-BE49-F238E27FC236}">
                  <a16:creationId xmlns:a16="http://schemas.microsoft.com/office/drawing/2014/main" id="{736D994B-97BD-4415-871A-D923BBA878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660" y="2012224"/>
              <a:ext cx="2044866" cy="607225"/>
            </a:xfrm>
            <a:prstGeom prst="rect">
              <a:avLst/>
            </a:prstGeom>
          </p:spPr>
        </p:pic>
      </p:grpSp>
      <p:sp>
        <p:nvSpPr>
          <p:cNvPr id="72" name="TextBox 71">
            <a:extLst>
              <a:ext uri="{FF2B5EF4-FFF2-40B4-BE49-F238E27FC236}">
                <a16:creationId xmlns:a16="http://schemas.microsoft.com/office/drawing/2014/main" id="{014099A3-59E4-45E9-9763-58D5FF37F0A8}"/>
              </a:ext>
            </a:extLst>
          </p:cNvPr>
          <p:cNvSpPr txBox="1"/>
          <p:nvPr/>
        </p:nvSpPr>
        <p:spPr>
          <a:xfrm>
            <a:off x="1169682" y="6150905"/>
            <a:ext cx="1826888" cy="400110"/>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2015-2019</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3" name="Group 72">
            <a:extLst>
              <a:ext uri="{FF2B5EF4-FFF2-40B4-BE49-F238E27FC236}">
                <a16:creationId xmlns:a16="http://schemas.microsoft.com/office/drawing/2014/main" id="{609B7DBC-ACE5-4341-944C-E1266E77A090}"/>
              </a:ext>
            </a:extLst>
          </p:cNvPr>
          <p:cNvGrpSpPr/>
          <p:nvPr/>
        </p:nvGrpSpPr>
        <p:grpSpPr>
          <a:xfrm>
            <a:off x="4507653" y="1818300"/>
            <a:ext cx="3084265" cy="4055450"/>
            <a:chOff x="4507653" y="1818300"/>
            <a:chExt cx="3084265" cy="4055450"/>
          </a:xfrm>
        </p:grpSpPr>
        <p:pic>
          <p:nvPicPr>
            <p:cNvPr id="74" name="Picture 73">
              <a:extLst>
                <a:ext uri="{FF2B5EF4-FFF2-40B4-BE49-F238E27FC236}">
                  <a16:creationId xmlns:a16="http://schemas.microsoft.com/office/drawing/2014/main" id="{094321ED-A60C-432D-94BC-C9286D75D0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0261" y="1818300"/>
              <a:ext cx="2649539" cy="948738"/>
            </a:xfrm>
            <a:prstGeom prst="rect">
              <a:avLst/>
            </a:prstGeom>
          </p:spPr>
        </p:pic>
        <p:grpSp>
          <p:nvGrpSpPr>
            <p:cNvPr id="75" name="Group 74">
              <a:extLst>
                <a:ext uri="{FF2B5EF4-FFF2-40B4-BE49-F238E27FC236}">
                  <a16:creationId xmlns:a16="http://schemas.microsoft.com/office/drawing/2014/main" id="{54E24ED7-16F6-4CEA-B4EE-505581793139}"/>
                </a:ext>
              </a:extLst>
            </p:cNvPr>
            <p:cNvGrpSpPr/>
            <p:nvPr/>
          </p:nvGrpSpPr>
          <p:grpSpPr>
            <a:xfrm>
              <a:off x="4507653" y="2947163"/>
              <a:ext cx="3073598" cy="2926587"/>
              <a:chOff x="5134791" y="3948171"/>
              <a:chExt cx="2350145" cy="1999829"/>
            </a:xfrm>
          </p:grpSpPr>
          <p:grpSp>
            <p:nvGrpSpPr>
              <p:cNvPr id="83" name="Group 82">
                <a:extLst>
                  <a:ext uri="{FF2B5EF4-FFF2-40B4-BE49-F238E27FC236}">
                    <a16:creationId xmlns:a16="http://schemas.microsoft.com/office/drawing/2014/main" id="{965FCFBB-4B8C-4DA5-8075-FC030100C794}"/>
                  </a:ext>
                </a:extLst>
              </p:cNvPr>
              <p:cNvGrpSpPr/>
              <p:nvPr/>
            </p:nvGrpSpPr>
            <p:grpSpPr>
              <a:xfrm>
                <a:off x="5134791" y="3948171"/>
                <a:ext cx="2350145" cy="1947759"/>
                <a:chOff x="4726473" y="3845754"/>
                <a:chExt cx="2350145" cy="1947759"/>
              </a:xfrm>
            </p:grpSpPr>
            <p:pic>
              <p:nvPicPr>
                <p:cNvPr id="85" name="Picture 2">
                  <a:extLst>
                    <a:ext uri="{FF2B5EF4-FFF2-40B4-BE49-F238E27FC236}">
                      <a16:creationId xmlns:a16="http://schemas.microsoft.com/office/drawing/2014/main" id="{80AAAE98-383D-4494-9581-77B41FBBCE45}"/>
                    </a:ext>
                  </a:extLst>
                </p:cNvPr>
                <p:cNvPicPr>
                  <a:picLocks noChangeAspect="1" noChangeArrowheads="1"/>
                </p:cNvPicPr>
                <p:nvPr/>
              </p:nvPicPr>
              <p:blipFill rotWithShape="1">
                <a:blip r:embed="rId7" cstate="email">
                  <a:alphaModFix amt="56000"/>
                  <a:extLst>
                    <a:ext uri="{28A0092B-C50C-407E-A947-70E740481C1C}">
                      <a14:useLocalDpi xmlns:a14="http://schemas.microsoft.com/office/drawing/2010/main"/>
                    </a:ext>
                  </a:extLst>
                </a:blip>
                <a:srcRect/>
                <a:stretch/>
              </p:blipFill>
              <p:spPr bwMode="auto">
                <a:xfrm>
                  <a:off x="4726473" y="3845980"/>
                  <a:ext cx="2350145" cy="194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Rectangle 85">
                  <a:extLst>
                    <a:ext uri="{FF2B5EF4-FFF2-40B4-BE49-F238E27FC236}">
                      <a16:creationId xmlns:a16="http://schemas.microsoft.com/office/drawing/2014/main" id="{1CF314F4-4DEC-40E7-BD88-03FD2D206DCF}"/>
                    </a:ext>
                  </a:extLst>
                </p:cNvPr>
                <p:cNvSpPr/>
                <p:nvPr/>
              </p:nvSpPr>
              <p:spPr>
                <a:xfrm>
                  <a:off x="4726473" y="3845754"/>
                  <a:ext cx="1023841" cy="274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84" name="Rectangle 83">
                <a:extLst>
                  <a:ext uri="{FF2B5EF4-FFF2-40B4-BE49-F238E27FC236}">
                    <a16:creationId xmlns:a16="http://schemas.microsoft.com/office/drawing/2014/main" id="{94452641-9E30-4987-BEBC-58B67BB37091}"/>
                  </a:ext>
                </a:extLst>
              </p:cNvPr>
              <p:cNvSpPr/>
              <p:nvPr/>
            </p:nvSpPr>
            <p:spPr>
              <a:xfrm>
                <a:off x="6983870" y="5740319"/>
                <a:ext cx="501066" cy="20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76" name="Group 75">
              <a:extLst>
                <a:ext uri="{FF2B5EF4-FFF2-40B4-BE49-F238E27FC236}">
                  <a16:creationId xmlns:a16="http://schemas.microsoft.com/office/drawing/2014/main" id="{C169AE09-6CD7-4F94-B270-28E7EE82D069}"/>
                </a:ext>
              </a:extLst>
            </p:cNvPr>
            <p:cNvGrpSpPr/>
            <p:nvPr/>
          </p:nvGrpSpPr>
          <p:grpSpPr>
            <a:xfrm>
              <a:off x="4591234" y="3187700"/>
              <a:ext cx="3000684" cy="2223094"/>
              <a:chOff x="7900169" y="1365758"/>
              <a:chExt cx="4511768" cy="4906381"/>
            </a:xfrm>
          </p:grpSpPr>
          <p:grpSp>
            <p:nvGrpSpPr>
              <p:cNvPr id="77" name="Group 76">
                <a:extLst>
                  <a:ext uri="{FF2B5EF4-FFF2-40B4-BE49-F238E27FC236}">
                    <a16:creationId xmlns:a16="http://schemas.microsoft.com/office/drawing/2014/main" id="{26A01454-F8F5-433F-A330-AA6356C0CC3B}"/>
                  </a:ext>
                </a:extLst>
              </p:cNvPr>
              <p:cNvGrpSpPr/>
              <p:nvPr/>
            </p:nvGrpSpPr>
            <p:grpSpPr>
              <a:xfrm>
                <a:off x="7900169" y="4061156"/>
                <a:ext cx="4511768" cy="2210983"/>
                <a:chOff x="6459516" y="3800653"/>
                <a:chExt cx="6498489" cy="2557577"/>
              </a:xfrm>
            </p:grpSpPr>
            <p:pic>
              <p:nvPicPr>
                <p:cNvPr id="81" name="Picture 2">
                  <a:extLst>
                    <a:ext uri="{FF2B5EF4-FFF2-40B4-BE49-F238E27FC236}">
                      <a16:creationId xmlns:a16="http://schemas.microsoft.com/office/drawing/2014/main" id="{A363863C-35FF-42A7-BF65-DF349F35E83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59516" y="3800653"/>
                  <a:ext cx="3702881" cy="255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TextBox 81">
                  <a:extLst>
                    <a:ext uri="{FF2B5EF4-FFF2-40B4-BE49-F238E27FC236}">
                      <a16:creationId xmlns:a16="http://schemas.microsoft.com/office/drawing/2014/main" id="{71EAB2AE-7BF7-47AF-836C-484A024FF524}"/>
                    </a:ext>
                  </a:extLst>
                </p:cNvPr>
                <p:cNvSpPr txBox="1"/>
                <p:nvPr/>
              </p:nvSpPr>
              <p:spPr>
                <a:xfrm>
                  <a:off x="10205641" y="4020526"/>
                  <a:ext cx="2752364" cy="18857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Exeter Genomics Laboratory</a:t>
                  </a:r>
                </a:p>
              </p:txBody>
            </p:sp>
          </p:grpSp>
          <p:grpSp>
            <p:nvGrpSpPr>
              <p:cNvPr id="78" name="Group 77">
                <a:extLst>
                  <a:ext uri="{FF2B5EF4-FFF2-40B4-BE49-F238E27FC236}">
                    <a16:creationId xmlns:a16="http://schemas.microsoft.com/office/drawing/2014/main" id="{7651C289-3B84-410C-9B26-D4CECFDBA5AB}"/>
                  </a:ext>
                </a:extLst>
              </p:cNvPr>
              <p:cNvGrpSpPr/>
              <p:nvPr/>
            </p:nvGrpSpPr>
            <p:grpSpPr>
              <a:xfrm>
                <a:off x="7900169" y="1365758"/>
                <a:ext cx="4511767" cy="2377134"/>
                <a:chOff x="2858013" y="1264188"/>
                <a:chExt cx="6167750" cy="2422627"/>
              </a:xfrm>
            </p:grpSpPr>
            <p:pic>
              <p:nvPicPr>
                <p:cNvPr id="79" name="Picture 2">
                  <a:extLst>
                    <a:ext uri="{FF2B5EF4-FFF2-40B4-BE49-F238E27FC236}">
                      <a16:creationId xmlns:a16="http://schemas.microsoft.com/office/drawing/2014/main" id="{EAE7F71F-A7B0-4F3A-9821-573A9E301B8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58013" y="1264188"/>
                  <a:ext cx="3551622" cy="242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a:extLst>
                    <a:ext uri="{FF2B5EF4-FFF2-40B4-BE49-F238E27FC236}">
                      <a16:creationId xmlns:a16="http://schemas.microsoft.com/office/drawing/2014/main" id="{D155C858-ED43-46E6-9560-90113B00FB61}"/>
                    </a:ext>
                  </a:extLst>
                </p:cNvPr>
                <p:cNvSpPr txBox="1"/>
                <p:nvPr/>
              </p:nvSpPr>
              <p:spPr>
                <a:xfrm>
                  <a:off x="6409635" y="1647405"/>
                  <a:ext cx="2616128" cy="1661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Bristol Genetics Laboratory</a:t>
                  </a:r>
                </a:p>
              </p:txBody>
            </p:sp>
          </p:grpSp>
        </p:grpSp>
      </p:grpSp>
      <p:sp>
        <p:nvSpPr>
          <p:cNvPr id="87" name="TextBox 86">
            <a:extLst>
              <a:ext uri="{FF2B5EF4-FFF2-40B4-BE49-F238E27FC236}">
                <a16:creationId xmlns:a16="http://schemas.microsoft.com/office/drawing/2014/main" id="{AA8062ED-6E72-4214-9F1B-7F51FD70B120}"/>
              </a:ext>
            </a:extLst>
          </p:cNvPr>
          <p:cNvSpPr txBox="1"/>
          <p:nvPr/>
        </p:nvSpPr>
        <p:spPr>
          <a:xfrm>
            <a:off x="5104610" y="6137675"/>
            <a:ext cx="1821330" cy="40011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88" name="Group 87">
            <a:extLst>
              <a:ext uri="{FF2B5EF4-FFF2-40B4-BE49-F238E27FC236}">
                <a16:creationId xmlns:a16="http://schemas.microsoft.com/office/drawing/2014/main" id="{497C40AB-A8F4-4E2D-9B2D-41452A9170A0}"/>
              </a:ext>
            </a:extLst>
          </p:cNvPr>
          <p:cNvGrpSpPr/>
          <p:nvPr/>
        </p:nvGrpSpPr>
        <p:grpSpPr>
          <a:xfrm>
            <a:off x="8499063" y="2635814"/>
            <a:ext cx="3200254" cy="2998092"/>
            <a:chOff x="5134791" y="3948171"/>
            <a:chExt cx="2350145" cy="1999829"/>
          </a:xfrm>
        </p:grpSpPr>
        <p:grpSp>
          <p:nvGrpSpPr>
            <p:cNvPr id="89" name="Group 88">
              <a:extLst>
                <a:ext uri="{FF2B5EF4-FFF2-40B4-BE49-F238E27FC236}">
                  <a16:creationId xmlns:a16="http://schemas.microsoft.com/office/drawing/2014/main" id="{D4692000-18C2-4F3B-8972-0D94BF26A087}"/>
                </a:ext>
              </a:extLst>
            </p:cNvPr>
            <p:cNvGrpSpPr/>
            <p:nvPr/>
          </p:nvGrpSpPr>
          <p:grpSpPr>
            <a:xfrm>
              <a:off x="5134791" y="3948171"/>
              <a:ext cx="2350145" cy="1957085"/>
              <a:chOff x="4726473" y="3845754"/>
              <a:chExt cx="2350145" cy="1957085"/>
            </a:xfrm>
          </p:grpSpPr>
          <p:pic>
            <p:nvPicPr>
              <p:cNvPr id="91" name="Picture 2">
                <a:extLst>
                  <a:ext uri="{FF2B5EF4-FFF2-40B4-BE49-F238E27FC236}">
                    <a16:creationId xmlns:a16="http://schemas.microsoft.com/office/drawing/2014/main" id="{AD83BBE8-EA38-4860-AF4B-F7ADBED06E1B}"/>
                  </a:ext>
                </a:extLst>
              </p:cNvPr>
              <p:cNvPicPr>
                <a:picLocks noChangeAspect="1" noChangeArrowheads="1"/>
              </p:cNvPicPr>
              <p:nvPr/>
            </p:nvPicPr>
            <p:blipFill rotWithShape="1">
              <a:blip r:embed="rId10" cstate="email">
                <a:alphaModFix amt="30000"/>
                <a:extLst>
                  <a:ext uri="{28A0092B-C50C-407E-A947-70E740481C1C}">
                    <a14:useLocalDpi xmlns:a14="http://schemas.microsoft.com/office/drawing/2010/main"/>
                  </a:ext>
                </a:extLst>
              </a:blip>
              <a:srcRect/>
              <a:stretch/>
            </p:blipFill>
            <p:spPr bwMode="auto">
              <a:xfrm>
                <a:off x="4726473" y="3845980"/>
                <a:ext cx="2350145" cy="195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Rectangle 91">
                <a:extLst>
                  <a:ext uri="{FF2B5EF4-FFF2-40B4-BE49-F238E27FC236}">
                    <a16:creationId xmlns:a16="http://schemas.microsoft.com/office/drawing/2014/main" id="{A2D780A8-CCBE-49D4-99D7-56BECC760428}"/>
                  </a:ext>
                </a:extLst>
              </p:cNvPr>
              <p:cNvSpPr/>
              <p:nvPr/>
            </p:nvSpPr>
            <p:spPr>
              <a:xfrm>
                <a:off x="4726473" y="3845754"/>
                <a:ext cx="1023841" cy="274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90" name="Rectangle 89">
              <a:extLst>
                <a:ext uri="{FF2B5EF4-FFF2-40B4-BE49-F238E27FC236}">
                  <a16:creationId xmlns:a16="http://schemas.microsoft.com/office/drawing/2014/main" id="{B16690D5-68CF-408D-9175-67666A6B6ED5}"/>
                </a:ext>
              </a:extLst>
            </p:cNvPr>
            <p:cNvSpPr/>
            <p:nvPr/>
          </p:nvSpPr>
          <p:spPr>
            <a:xfrm>
              <a:off x="6983870" y="5740319"/>
              <a:ext cx="501066" cy="20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93" name="TextBox 92">
            <a:extLst>
              <a:ext uri="{FF2B5EF4-FFF2-40B4-BE49-F238E27FC236}">
                <a16:creationId xmlns:a16="http://schemas.microsoft.com/office/drawing/2014/main" id="{BD846FB2-5B64-409C-BB58-12134D85FF08}"/>
              </a:ext>
            </a:extLst>
          </p:cNvPr>
          <p:cNvSpPr txBox="1"/>
          <p:nvPr/>
        </p:nvSpPr>
        <p:spPr>
          <a:xfrm>
            <a:off x="9176432" y="6095147"/>
            <a:ext cx="1845516" cy="40011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2021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 name="TextBox 93">
            <a:extLst>
              <a:ext uri="{FF2B5EF4-FFF2-40B4-BE49-F238E27FC236}">
                <a16:creationId xmlns:a16="http://schemas.microsoft.com/office/drawing/2014/main" id="{694EFF36-3B52-4A40-A34E-67E6D20E905B}"/>
              </a:ext>
            </a:extLst>
          </p:cNvPr>
          <p:cNvSpPr txBox="1"/>
          <p:nvPr/>
        </p:nvSpPr>
        <p:spPr>
          <a:xfrm>
            <a:off x="8667265" y="1746835"/>
            <a:ext cx="2863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South West NHS Genomic Medicine Service Alliance*</a:t>
            </a:r>
          </a:p>
        </p:txBody>
      </p:sp>
      <p:sp>
        <p:nvSpPr>
          <p:cNvPr id="95" name="Rounded Rectangle 5">
            <a:extLst>
              <a:ext uri="{FF2B5EF4-FFF2-40B4-BE49-F238E27FC236}">
                <a16:creationId xmlns:a16="http://schemas.microsoft.com/office/drawing/2014/main" id="{9228E9D8-C53F-446A-9643-E48A257DDBC5}"/>
              </a:ext>
            </a:extLst>
          </p:cNvPr>
          <p:cNvSpPr/>
          <p:nvPr/>
        </p:nvSpPr>
        <p:spPr>
          <a:xfrm>
            <a:off x="4282126" y="1513325"/>
            <a:ext cx="3550574" cy="4454288"/>
          </a:xfrm>
          <a:prstGeom prst="round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6" name="TextBox 95">
            <a:extLst>
              <a:ext uri="{FF2B5EF4-FFF2-40B4-BE49-F238E27FC236}">
                <a16:creationId xmlns:a16="http://schemas.microsoft.com/office/drawing/2014/main" id="{5AD2F91A-5E67-4FD9-8E11-5FEEDDE9ABA0}"/>
              </a:ext>
            </a:extLst>
          </p:cNvPr>
          <p:cNvSpPr txBox="1"/>
          <p:nvPr/>
        </p:nvSpPr>
        <p:spPr>
          <a:xfrm>
            <a:off x="11131550" y="6469685"/>
            <a:ext cx="9271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proposal</a:t>
            </a:r>
          </a:p>
        </p:txBody>
      </p:sp>
      <p:grpSp>
        <p:nvGrpSpPr>
          <p:cNvPr id="97" name="Group 96">
            <a:extLst>
              <a:ext uri="{FF2B5EF4-FFF2-40B4-BE49-F238E27FC236}">
                <a16:creationId xmlns:a16="http://schemas.microsoft.com/office/drawing/2014/main" id="{3391FA81-891A-4C04-9183-861C7FD89683}"/>
              </a:ext>
            </a:extLst>
          </p:cNvPr>
          <p:cNvGrpSpPr/>
          <p:nvPr/>
        </p:nvGrpSpPr>
        <p:grpSpPr>
          <a:xfrm>
            <a:off x="8406610" y="3062649"/>
            <a:ext cx="3390897" cy="1867657"/>
            <a:chOff x="8415239" y="3289683"/>
            <a:chExt cx="3390897" cy="1666043"/>
          </a:xfrm>
        </p:grpSpPr>
        <p:pic>
          <p:nvPicPr>
            <p:cNvPr id="98" name="Picture 97">
              <a:extLst>
                <a:ext uri="{FF2B5EF4-FFF2-40B4-BE49-F238E27FC236}">
                  <a16:creationId xmlns:a16="http://schemas.microsoft.com/office/drawing/2014/main" id="{37083A0E-6084-44B5-AAE4-F3092C245DA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15239" y="3289683"/>
              <a:ext cx="3390897" cy="1577149"/>
            </a:xfrm>
            <a:prstGeom prst="rect">
              <a:avLst/>
            </a:prstGeom>
          </p:spPr>
        </p:pic>
        <p:sp>
          <p:nvSpPr>
            <p:cNvPr id="99" name="Rectangle 98">
              <a:extLst>
                <a:ext uri="{FF2B5EF4-FFF2-40B4-BE49-F238E27FC236}">
                  <a16:creationId xmlns:a16="http://schemas.microsoft.com/office/drawing/2014/main" id="{9A7AC78C-B2A3-4933-B16A-04C8D4B8E26E}"/>
                </a:ext>
              </a:extLst>
            </p:cNvPr>
            <p:cNvSpPr/>
            <p:nvPr/>
          </p:nvSpPr>
          <p:spPr>
            <a:xfrm>
              <a:off x="11199733" y="4533812"/>
              <a:ext cx="606403" cy="421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0" name="TextBox 99">
            <a:extLst>
              <a:ext uri="{FF2B5EF4-FFF2-40B4-BE49-F238E27FC236}">
                <a16:creationId xmlns:a16="http://schemas.microsoft.com/office/drawing/2014/main" id="{B818912D-E9FE-498D-802F-9A9FA852728D}"/>
              </a:ext>
            </a:extLst>
          </p:cNvPr>
          <p:cNvSpPr txBox="1"/>
          <p:nvPr/>
        </p:nvSpPr>
        <p:spPr>
          <a:xfrm>
            <a:off x="8718509" y="4722391"/>
            <a:ext cx="2866467"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Hospitals Bristol and Weston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 Bristol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Royal Devon and Exeter</a:t>
            </a:r>
          </a:p>
        </p:txBody>
      </p:sp>
    </p:spTree>
    <p:extLst>
      <p:ext uri="{BB962C8B-B14F-4D97-AF65-F5344CB8AC3E}">
        <p14:creationId xmlns:p14="http://schemas.microsoft.com/office/powerpoint/2010/main" val="200545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EB00-B5AD-45FE-9959-6B89C71C15D5}"/>
              </a:ext>
            </a:extLst>
          </p:cNvPr>
          <p:cNvSpPr>
            <a:spLocks noGrp="1"/>
          </p:cNvSpPr>
          <p:nvPr>
            <p:ph type="title"/>
          </p:nvPr>
        </p:nvSpPr>
        <p:spPr/>
        <p:txBody>
          <a:bodyPr/>
          <a:lstStyle/>
          <a:p>
            <a:r>
              <a:rPr lang="en-GB" sz="3600" dirty="0">
                <a:ea typeface="Cambria" panose="02040503050406030204" pitchFamily="18" charset="0"/>
              </a:rPr>
              <a:t>Elizabeth Blackwell - honouring a trailblazer</a:t>
            </a:r>
            <a:endParaRPr lang="en-GB" sz="3600" dirty="0"/>
          </a:p>
        </p:txBody>
      </p:sp>
      <p:pic>
        <p:nvPicPr>
          <p:cNvPr id="3" name="Picture 2" descr="A picture containing text, wall, person, old&#10;&#10;Description automatically generated">
            <a:extLst>
              <a:ext uri="{FF2B5EF4-FFF2-40B4-BE49-F238E27FC236}">
                <a16:creationId xmlns:a16="http://schemas.microsoft.com/office/drawing/2014/main" id="{F0783C9A-5DF1-495A-8FC6-E0C3319C7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380" y="1600367"/>
            <a:ext cx="3579392" cy="4440486"/>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A5D4AA13-D905-446E-A2EE-9E32D4DD9C3A}"/>
              </a:ext>
            </a:extLst>
          </p:cNvPr>
          <p:cNvSpPr txBox="1"/>
          <p:nvPr/>
        </p:nvSpPr>
        <p:spPr>
          <a:xfrm>
            <a:off x="4791542" y="2353403"/>
            <a:ext cx="7083220"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t>Originally from Bristol, she emigrated to the US with her family and went on to become the first woman to receive a M.D. from an American medical school.</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Later she became the first woman to be placed on the General Medical Council’s medical register.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Pioneered in promoting education for women in medicine</a:t>
            </a:r>
          </a:p>
          <a:p>
            <a:endParaRPr lang="en-GB" sz="2000" dirty="0"/>
          </a:p>
          <a:p>
            <a:pPr marL="285750" indent="-285750">
              <a:buFont typeface="Arial" panose="020B0604020202020204" pitchFamily="34" charset="0"/>
              <a:buChar char="•"/>
            </a:pPr>
            <a:r>
              <a:rPr lang="en-GB" sz="2000" dirty="0"/>
              <a:t>She set-up the National Health Society and used the motto ‘Prevention is better than Cure’ – a motto all of us in healthcare live by.</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09659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5401-FBD6-4B1B-A0F8-04949E33E802}"/>
              </a:ext>
            </a:extLst>
          </p:cNvPr>
          <p:cNvSpPr>
            <a:spLocks noGrp="1"/>
          </p:cNvSpPr>
          <p:nvPr>
            <p:ph type="title"/>
          </p:nvPr>
        </p:nvSpPr>
        <p:spPr/>
        <p:txBody>
          <a:bodyPr/>
          <a:lstStyle/>
          <a:p>
            <a:r>
              <a:rPr lang="en-GB" sz="3600" dirty="0"/>
              <a:t>Delivering the full breadth of genomic testing</a:t>
            </a:r>
          </a:p>
        </p:txBody>
      </p:sp>
      <p:sp>
        <p:nvSpPr>
          <p:cNvPr id="3" name="Slide Number Placeholder 2">
            <a:extLst>
              <a:ext uri="{FF2B5EF4-FFF2-40B4-BE49-F238E27FC236}">
                <a16:creationId xmlns:a16="http://schemas.microsoft.com/office/drawing/2014/main" id="{7030212A-B2B9-4C7B-997D-8D548922393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sp>
        <p:nvSpPr>
          <p:cNvPr id="5" name="Content Placeholder 2">
            <a:extLst>
              <a:ext uri="{FF2B5EF4-FFF2-40B4-BE49-F238E27FC236}">
                <a16:creationId xmlns:a16="http://schemas.microsoft.com/office/drawing/2014/main" id="{ECA73861-CBFB-42CC-9B88-8BE956146C3E}"/>
              </a:ext>
            </a:extLst>
          </p:cNvPr>
          <p:cNvSpPr txBox="1">
            <a:spLocks/>
          </p:cNvSpPr>
          <p:nvPr/>
        </p:nvSpPr>
        <p:spPr>
          <a:xfrm>
            <a:off x="621033" y="1416757"/>
            <a:ext cx="10104309" cy="500795"/>
          </a:xfrm>
          <a:prstGeom prst="rect">
            <a:avLst/>
          </a:prstGeom>
        </p:spPr>
        <p:txBody>
          <a:bodyPr vert="horz" lIns="91440" tIns="45720" rIns="91440" bIns="45720" rtlCol="0">
            <a:noAutofit/>
          </a:bodyPr>
          <a:lstStyle>
            <a:lvl1pPr marL="179388" indent="-179388" algn="l" defTabSz="457200" rtl="0" eaLnBrk="1" latinLnBrk="0" hangingPunct="1">
              <a:lnSpc>
                <a:spcPct val="90000"/>
              </a:lnSpc>
              <a:spcBef>
                <a:spcPts val="600"/>
              </a:spcBef>
              <a:buClr>
                <a:schemeClr val="tx2"/>
              </a:buClr>
              <a:buFont typeface="Arial"/>
              <a:buChar char="•"/>
              <a:tabLst>
                <a:tab pos="179388" algn="l"/>
              </a:tabLst>
              <a:defRPr sz="1800" kern="1200">
                <a:solidFill>
                  <a:schemeClr val="tx1"/>
                </a:solidFill>
                <a:latin typeface="+mn-lt"/>
                <a:ea typeface="+mn-ea"/>
                <a:cs typeface="+mn-cs"/>
              </a:defRPr>
            </a:lvl1pPr>
            <a:lvl2pPr marL="357188" indent="-177800" algn="l" defTabSz="4572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200150" indent="-285750" algn="l" defTabSz="457200"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NHS Genomic Medicine Service and Test Directory have a deliberate focus on the </a:t>
            </a:r>
            <a:r>
              <a:rPr kumimoji="0" lang="en-GB" sz="1800" b="1" i="0" u="none" strike="noStrike" kern="1200" cap="none" spc="0" normalizeH="0" baseline="0" noProof="0" dirty="0">
                <a:ln>
                  <a:noFill/>
                </a:ln>
                <a:solidFill>
                  <a:srgbClr val="000000"/>
                </a:solidFill>
                <a:effectLst/>
                <a:uLnTx/>
                <a:uFillTx/>
                <a:latin typeface="Arial"/>
                <a:ea typeface="+mn-ea"/>
                <a:cs typeface="+mn-cs"/>
              </a:rPr>
              <a:t>whole continuum of genomic testing</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3170D957-C130-4DB0-92B8-C43F106B57C8}"/>
              </a:ext>
            </a:extLst>
          </p:cNvPr>
          <p:cNvGrpSpPr/>
          <p:nvPr/>
        </p:nvGrpSpPr>
        <p:grpSpPr>
          <a:xfrm>
            <a:off x="781878" y="3937707"/>
            <a:ext cx="10522391" cy="747974"/>
            <a:chOff x="228601" y="2435771"/>
            <a:chExt cx="8765379" cy="915565"/>
          </a:xfrm>
        </p:grpSpPr>
        <p:sp>
          <p:nvSpPr>
            <p:cNvPr id="7" name="Arrow: Left-Right 6">
              <a:extLst>
                <a:ext uri="{FF2B5EF4-FFF2-40B4-BE49-F238E27FC236}">
                  <a16:creationId xmlns:a16="http://schemas.microsoft.com/office/drawing/2014/main" id="{28926453-DC45-4F5D-B6DF-0925DD5B505F}"/>
                </a:ext>
              </a:extLst>
            </p:cNvPr>
            <p:cNvSpPr/>
            <p:nvPr/>
          </p:nvSpPr>
          <p:spPr>
            <a:xfrm>
              <a:off x="228601" y="2435771"/>
              <a:ext cx="8765379" cy="915565"/>
            </a:xfrm>
            <a:prstGeom prst="leftRightArrow">
              <a:avLst>
                <a:gd name="adj1" fmla="val 71138"/>
                <a:gd name="adj2" fmla="val 50000"/>
              </a:avLst>
            </a:prstGeom>
            <a:solidFill>
              <a:srgbClr val="41B6E6"/>
            </a:solidFill>
            <a:ln w="25400" cap="flat" cmpd="sng" algn="ctr">
              <a:solidFill>
                <a:srgbClr val="41B6E6">
                  <a:shade val="50000"/>
                </a:srgbClr>
              </a:solidFill>
              <a:prstDash val="solid"/>
            </a:ln>
            <a:effectLst/>
          </p:spPr>
          <p:txBody>
            <a:bodyPr rtlCol="0" anchor="ctr"/>
            <a:lstStyle/>
            <a:p>
              <a:pPr marL="0" marR="0" lvl="0" indent="0" algn="ctr" defTabSz="457189" rtl="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0ACCB0F6-5D24-44BB-983D-DAB31A40C0AD}"/>
                </a:ext>
              </a:extLst>
            </p:cNvPr>
            <p:cNvSpPr txBox="1"/>
            <p:nvPr/>
          </p:nvSpPr>
          <p:spPr>
            <a:xfrm>
              <a:off x="614856" y="2574974"/>
              <a:ext cx="1529888" cy="655522"/>
            </a:xfrm>
            <a:prstGeom prst="rect">
              <a:avLst/>
            </a:prstGeom>
            <a:noFill/>
          </p:spPr>
          <p:txBody>
            <a:bodyPr wrap="square" rtlCol="0">
              <a:spAutoFit/>
            </a:bodyPr>
            <a:lstStyle/>
            <a:p>
              <a:pPr marL="0" marR="0" lvl="0" indent="0" algn="l" defTabSz="457189" rtl="0" eaLnBrk="1" fontAlgn="auto"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Arial Narrow" panose="020B0606020202030204" pitchFamily="34" charset="0"/>
                  <a:ea typeface="+mn-ea"/>
                  <a:cs typeface="+mn-cs"/>
                </a:rPr>
                <a:t>TARGETED TESTIG</a:t>
              </a:r>
            </a:p>
            <a:p>
              <a:pPr marL="0" marR="0" lvl="0" indent="0" algn="l" defTabSz="457189" rtl="0" eaLnBrk="1" fontAlgn="auto" latinLnBrk="0" hangingPunct="1">
                <a:lnSpc>
                  <a:spcPct val="9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692487E0-D9A1-4490-9E20-80E88632C595}"/>
                </a:ext>
              </a:extLst>
            </p:cNvPr>
            <p:cNvSpPr txBox="1"/>
            <p:nvPr/>
          </p:nvSpPr>
          <p:spPr>
            <a:xfrm>
              <a:off x="2743200" y="2628173"/>
              <a:ext cx="1072055" cy="584775"/>
            </a:xfrm>
            <a:prstGeom prst="rect">
              <a:avLst/>
            </a:prstGeom>
            <a:noFill/>
          </p:spPr>
          <p:txBody>
            <a:bodyPr wrap="square" rtlCol="0" anchor="ctr" anchorCtr="0">
              <a:no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Arial Narrow" panose="020B0606020202030204" pitchFamily="34" charset="0"/>
                  <a:ea typeface="+mn-ea"/>
                  <a:cs typeface="+mn-cs"/>
                </a:rPr>
                <a:t>PANELS</a:t>
              </a:r>
            </a:p>
            <a:p>
              <a:pPr marL="0" marR="0" lvl="0" indent="0" algn="ctr" defTabSz="457189" rtl="0" eaLnBrk="1" fontAlgn="auto" latinLnBrk="0" hangingPunct="1">
                <a:lnSpc>
                  <a:spcPct val="9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10" name="TextBox 9">
              <a:extLst>
                <a:ext uri="{FF2B5EF4-FFF2-40B4-BE49-F238E27FC236}">
                  <a16:creationId xmlns:a16="http://schemas.microsoft.com/office/drawing/2014/main" id="{A23ADE43-449B-4FCD-A49D-320BA8F686E8}"/>
                </a:ext>
              </a:extLst>
            </p:cNvPr>
            <p:cNvSpPr txBox="1"/>
            <p:nvPr/>
          </p:nvSpPr>
          <p:spPr>
            <a:xfrm>
              <a:off x="5439104" y="2628174"/>
              <a:ext cx="1560786" cy="584775"/>
            </a:xfrm>
            <a:prstGeom prst="rect">
              <a:avLst/>
            </a:prstGeom>
            <a:noFill/>
          </p:spPr>
          <p:txBody>
            <a:bodyPr wrap="square" rtlCol="0" anchor="ctr" anchorCtr="0">
              <a:no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Arial Narrow" panose="020B0606020202030204" pitchFamily="34" charset="0"/>
                  <a:ea typeface="+mn-ea"/>
                  <a:cs typeface="+mn-cs"/>
                </a:rPr>
                <a:t>EXOME SEQUENCING </a:t>
              </a:r>
            </a:p>
          </p:txBody>
        </p:sp>
        <p:sp>
          <p:nvSpPr>
            <p:cNvPr id="11" name="TextBox 10">
              <a:extLst>
                <a:ext uri="{FF2B5EF4-FFF2-40B4-BE49-F238E27FC236}">
                  <a16:creationId xmlns:a16="http://schemas.microsoft.com/office/drawing/2014/main" id="{59DC495D-4E7C-4587-A1F7-4080FD1FEF22}"/>
                </a:ext>
              </a:extLst>
            </p:cNvPr>
            <p:cNvSpPr txBox="1"/>
            <p:nvPr/>
          </p:nvSpPr>
          <p:spPr>
            <a:xfrm>
              <a:off x="7185010" y="2617074"/>
              <a:ext cx="1623849" cy="584775"/>
            </a:xfrm>
            <a:prstGeom prst="rect">
              <a:avLst/>
            </a:prstGeom>
            <a:noFill/>
          </p:spPr>
          <p:txBody>
            <a:bodyPr wrap="square" rtlCol="0" anchor="ctr" anchorCtr="0">
              <a:noAutofit/>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Arial Narrow" panose="020B0606020202030204" pitchFamily="34" charset="0"/>
                  <a:ea typeface="+mn-ea"/>
                  <a:cs typeface="+mn-cs"/>
                </a:rPr>
                <a:t>WHOLE GENOME SEQUENCING </a:t>
              </a:r>
            </a:p>
          </p:txBody>
        </p:sp>
      </p:grpSp>
      <p:sp>
        <p:nvSpPr>
          <p:cNvPr id="12" name="Speech Bubble: Rectangle with Corners Rounded 11">
            <a:extLst>
              <a:ext uri="{FF2B5EF4-FFF2-40B4-BE49-F238E27FC236}">
                <a16:creationId xmlns:a16="http://schemas.microsoft.com/office/drawing/2014/main" id="{92C2ECAE-2B2F-4F57-A33C-E5FA3C93DBA4}"/>
              </a:ext>
            </a:extLst>
          </p:cNvPr>
          <p:cNvSpPr/>
          <p:nvPr/>
        </p:nvSpPr>
        <p:spPr>
          <a:xfrm>
            <a:off x="844939" y="4829849"/>
            <a:ext cx="1984926" cy="649162"/>
          </a:xfrm>
          <a:prstGeom prst="wedgeRoundRectCallout">
            <a:avLst>
              <a:gd name="adj1" fmla="val 968"/>
              <a:gd name="adj2" fmla="val -71371"/>
              <a:gd name="adj3" fmla="val 16667"/>
            </a:avLst>
          </a:prstGeom>
          <a:solidFill>
            <a:srgbClr val="FFFFFF"/>
          </a:solidFill>
          <a:ln w="25400" cap="flat" cmpd="sng" algn="ctr">
            <a:solidFill>
              <a:srgbClr val="768692"/>
            </a:solidFill>
            <a:prstDash val="solid"/>
          </a:ln>
          <a:effectLst/>
        </p:spPr>
        <p:txBody>
          <a:bodyPr rtlCol="0" anchor="ct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425563"/>
                </a:solidFill>
                <a:effectLst/>
                <a:uLnTx/>
                <a:uFillTx/>
                <a:latin typeface="Arial Narrow" panose="020B0606020202030204" pitchFamily="34" charset="0"/>
                <a:ea typeface="+mn-ea"/>
                <a:cs typeface="+mn-cs"/>
              </a:rPr>
              <a:t>Known causes of genetic disease </a:t>
            </a:r>
          </a:p>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768692"/>
                </a:solidFill>
                <a:effectLst/>
                <a:uLnTx/>
                <a:uFillTx/>
                <a:latin typeface="Arial Narrow" panose="020B0606020202030204" pitchFamily="34" charset="0"/>
                <a:ea typeface="+mn-ea"/>
                <a:cs typeface="+mn-cs"/>
              </a:rPr>
              <a:t>eg Huntington’s Disease</a:t>
            </a:r>
          </a:p>
        </p:txBody>
      </p:sp>
      <p:sp>
        <p:nvSpPr>
          <p:cNvPr id="13" name="Speech Bubble: Rectangle with Corners Rounded 12">
            <a:extLst>
              <a:ext uri="{FF2B5EF4-FFF2-40B4-BE49-F238E27FC236}">
                <a16:creationId xmlns:a16="http://schemas.microsoft.com/office/drawing/2014/main" id="{3D508B60-5A1A-469D-8827-A94C4124FE4F}"/>
              </a:ext>
            </a:extLst>
          </p:cNvPr>
          <p:cNvSpPr/>
          <p:nvPr/>
        </p:nvSpPr>
        <p:spPr>
          <a:xfrm>
            <a:off x="3146705" y="4840946"/>
            <a:ext cx="1986545" cy="622823"/>
          </a:xfrm>
          <a:prstGeom prst="wedgeRoundRectCallout">
            <a:avLst>
              <a:gd name="adj1" fmla="val -1344"/>
              <a:gd name="adj2" fmla="val -70011"/>
              <a:gd name="adj3" fmla="val 16667"/>
            </a:avLst>
          </a:prstGeom>
          <a:solidFill>
            <a:srgbClr val="FFFFFF"/>
          </a:solidFill>
          <a:ln w="25400" cap="flat" cmpd="sng" algn="ctr">
            <a:solidFill>
              <a:srgbClr val="768692"/>
            </a:solidFill>
            <a:prstDash val="solid"/>
          </a:ln>
          <a:effectLst/>
        </p:spPr>
        <p:txBody>
          <a:bodyPr rtlCol="0" anchor="ct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425563"/>
                </a:solidFill>
                <a:effectLst/>
                <a:uLnTx/>
                <a:uFillTx/>
                <a:latin typeface="Arial Narrow" panose="020B0606020202030204" pitchFamily="34" charset="0"/>
                <a:ea typeface="+mn-ea"/>
                <a:cs typeface="+mn-cs"/>
              </a:rPr>
              <a:t>Single test covering 10s – 100s of genes</a:t>
            </a:r>
            <a:br>
              <a:rPr kumimoji="0" lang="en-GB" sz="1500" b="0" i="0" u="none" strike="noStrike" kern="0" cap="none" spc="0" normalizeH="0" baseline="0" noProof="0" dirty="0">
                <a:ln>
                  <a:noFill/>
                </a:ln>
                <a:solidFill>
                  <a:srgbClr val="768692"/>
                </a:solidFill>
                <a:effectLst/>
                <a:uLnTx/>
                <a:uFillTx/>
                <a:latin typeface="Arial Narrow" panose="020B0606020202030204" pitchFamily="34" charset="0"/>
                <a:ea typeface="+mn-ea"/>
                <a:cs typeface="+mn-cs"/>
              </a:rPr>
            </a:br>
            <a:endParaRPr kumimoji="0" lang="en-GB" sz="1500" b="0" i="0" u="none" strike="noStrike" kern="0" cap="none" spc="0" normalizeH="0" baseline="0" noProof="0" dirty="0">
              <a:ln>
                <a:noFill/>
              </a:ln>
              <a:solidFill>
                <a:srgbClr val="768692"/>
              </a:solidFill>
              <a:effectLst/>
              <a:uLnTx/>
              <a:uFillTx/>
              <a:latin typeface="Arial Narrow" panose="020B0606020202030204" pitchFamily="34" charset="0"/>
              <a:ea typeface="+mn-ea"/>
              <a:cs typeface="+mn-cs"/>
            </a:endParaRPr>
          </a:p>
        </p:txBody>
      </p:sp>
      <p:sp>
        <p:nvSpPr>
          <p:cNvPr id="14" name="Speech Bubble: Rectangle with Corners Rounded 13">
            <a:extLst>
              <a:ext uri="{FF2B5EF4-FFF2-40B4-BE49-F238E27FC236}">
                <a16:creationId xmlns:a16="http://schemas.microsoft.com/office/drawing/2014/main" id="{93C87D51-23E9-497A-8A78-E5ECA0FA733E}"/>
              </a:ext>
            </a:extLst>
          </p:cNvPr>
          <p:cNvSpPr/>
          <p:nvPr/>
        </p:nvSpPr>
        <p:spPr>
          <a:xfrm>
            <a:off x="6410166" y="4840947"/>
            <a:ext cx="3305333" cy="639920"/>
          </a:xfrm>
          <a:prstGeom prst="wedgeRoundRectCallout">
            <a:avLst>
              <a:gd name="adj1" fmla="val 38607"/>
              <a:gd name="adj2" fmla="val -76462"/>
              <a:gd name="adj3" fmla="val 16667"/>
            </a:avLst>
          </a:prstGeom>
          <a:solidFill>
            <a:srgbClr val="FFFFFF"/>
          </a:solidFill>
          <a:ln w="25400" cap="flat" cmpd="sng" algn="ctr">
            <a:solidFill>
              <a:srgbClr val="768692"/>
            </a:solidFill>
            <a:prstDash val="solid"/>
          </a:ln>
          <a:effectLst/>
        </p:spPr>
        <p:txBody>
          <a:bodyPr rtlCol="0" anchor="ct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425563"/>
                </a:solidFill>
                <a:effectLst/>
                <a:uLnTx/>
                <a:uFillTx/>
                <a:latin typeface="Arial Narrow" panose="020B0606020202030204" pitchFamily="34" charset="0"/>
                <a:ea typeface="+mn-ea"/>
                <a:cs typeface="+mn-cs"/>
              </a:rPr>
              <a:t>Looking across the genome for diagnostic, therapeutic and predictive information </a:t>
            </a:r>
          </a:p>
        </p:txBody>
      </p:sp>
      <p:sp>
        <p:nvSpPr>
          <p:cNvPr id="15" name="TextBox 14">
            <a:extLst>
              <a:ext uri="{FF2B5EF4-FFF2-40B4-BE49-F238E27FC236}">
                <a16:creationId xmlns:a16="http://schemas.microsoft.com/office/drawing/2014/main" id="{26E20EAB-EF5B-4BC4-A2EA-58647A8BAB72}"/>
              </a:ext>
            </a:extLst>
          </p:cNvPr>
          <p:cNvSpPr txBox="1"/>
          <p:nvPr/>
        </p:nvSpPr>
        <p:spPr>
          <a:xfrm>
            <a:off x="3049802" y="5520690"/>
            <a:ext cx="2778429" cy="1268730"/>
          </a:xfrm>
          <a:prstGeom prst="leftArrow">
            <a:avLst>
              <a:gd name="adj1" fmla="val 100000"/>
              <a:gd name="adj2" fmla="val 10625"/>
            </a:avLst>
          </a:prstGeom>
          <a:solidFill>
            <a:schemeClr val="bg1">
              <a:lumMod val="85000"/>
            </a:schemeClr>
          </a:solidFill>
        </p:spPr>
        <p:txBody>
          <a:bodyPr wrap="square" rtlCol="0" anchor="ctr" anchorCtr="0">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72CE"/>
                </a:solidFill>
                <a:effectLst/>
                <a:uLnTx/>
                <a:uFillTx/>
                <a:latin typeface="Arial"/>
                <a:ea typeface="+mn-ea"/>
                <a:cs typeface="+mn-cs"/>
              </a:rPr>
              <a:t>Standardising cancer panels for pan-solid tumour, pan-Haematological and specialist rare disease</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72CE"/>
                </a:solidFill>
                <a:effectLst/>
                <a:uLnTx/>
                <a:uFillTx/>
                <a:latin typeface="Arial"/>
                <a:ea typeface="+mn-ea"/>
                <a:cs typeface="+mn-cs"/>
              </a:rPr>
              <a:t>Potential for </a:t>
            </a:r>
            <a:r>
              <a:rPr kumimoji="0" lang="en-GB" sz="1400" b="0" i="1" u="none" strike="noStrike" kern="1200" cap="none" spc="0" normalizeH="0" baseline="0" noProof="0" dirty="0" err="1">
                <a:ln>
                  <a:noFill/>
                </a:ln>
                <a:solidFill>
                  <a:srgbClr val="0072CE"/>
                </a:solidFill>
                <a:effectLst/>
                <a:uLnTx/>
                <a:uFillTx/>
                <a:latin typeface="Arial"/>
                <a:ea typeface="+mn-ea"/>
                <a:cs typeface="+mn-cs"/>
              </a:rPr>
              <a:t>PGx</a:t>
            </a:r>
            <a:r>
              <a:rPr kumimoji="0" lang="en-GB" sz="1400" b="0" i="1" u="none" strike="noStrike" kern="1200" cap="none" spc="0" normalizeH="0" baseline="0" noProof="0" dirty="0">
                <a:ln>
                  <a:noFill/>
                </a:ln>
                <a:solidFill>
                  <a:srgbClr val="0072CE"/>
                </a:solidFill>
                <a:effectLst/>
                <a:uLnTx/>
                <a:uFillTx/>
                <a:latin typeface="Arial"/>
                <a:ea typeface="+mn-ea"/>
                <a:cs typeface="+mn-cs"/>
              </a:rPr>
              <a:t> panel and polygenic risk scores</a:t>
            </a:r>
          </a:p>
        </p:txBody>
      </p:sp>
      <p:sp>
        <p:nvSpPr>
          <p:cNvPr id="16" name="TextBox 15">
            <a:extLst>
              <a:ext uri="{FF2B5EF4-FFF2-40B4-BE49-F238E27FC236}">
                <a16:creationId xmlns:a16="http://schemas.microsoft.com/office/drawing/2014/main" id="{42257C92-167C-4107-A027-FD01DCCF9153}"/>
              </a:ext>
            </a:extLst>
          </p:cNvPr>
          <p:cNvSpPr txBox="1"/>
          <p:nvPr/>
        </p:nvSpPr>
        <p:spPr>
          <a:xfrm flipH="1">
            <a:off x="6615712" y="5520690"/>
            <a:ext cx="2563738" cy="1268730"/>
          </a:xfrm>
          <a:prstGeom prst="leftArrow">
            <a:avLst>
              <a:gd name="adj1" fmla="val 100000"/>
              <a:gd name="adj2" fmla="val 10625"/>
            </a:avLst>
          </a:prstGeom>
          <a:solidFill>
            <a:schemeClr val="bg1">
              <a:lumMod val="85000"/>
            </a:schemeClr>
          </a:solidFill>
        </p:spPr>
        <p:txBody>
          <a:bodyPr wrap="square" rtlCol="0" anchor="ctr" anchorCtr="0">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72CE"/>
                </a:solidFill>
                <a:effectLst/>
                <a:uLnTx/>
                <a:uFillTx/>
                <a:latin typeface="Arial"/>
                <a:ea typeface="+mn-ea"/>
                <a:cs typeface="+mn-cs"/>
              </a:rPr>
              <a:t>Standardising rapid NICU/PICU testing</a:t>
            </a:r>
          </a:p>
          <a:p>
            <a:pPr marL="171450" marR="0" lvl="0" indent="-171450" algn="l" defTabSz="457189" rtl="0" eaLnBrk="1" fontAlgn="auto" latinLnBrk="0" hangingPunct="1">
              <a:lnSpc>
                <a:spcPct val="100000"/>
              </a:lnSpc>
              <a:spcBef>
                <a:spcPts val="0"/>
              </a:spcBef>
              <a:spcAft>
                <a:spcPts val="0"/>
              </a:spcAft>
              <a:buClrTx/>
              <a:buSzTx/>
              <a:buFontTx/>
              <a:buChar char="-"/>
              <a:tabLst/>
              <a:defRPr/>
            </a:pPr>
            <a:r>
              <a:rPr kumimoji="0" lang="en-GB" sz="1400" b="0" i="1" u="none" strike="noStrike" kern="1200" cap="none" spc="0" normalizeH="0" baseline="0" noProof="0" dirty="0" err="1">
                <a:ln>
                  <a:noFill/>
                </a:ln>
                <a:solidFill>
                  <a:srgbClr val="0072CE"/>
                </a:solidFill>
                <a:effectLst/>
                <a:uLnTx/>
                <a:uFillTx/>
                <a:latin typeface="Arial"/>
                <a:ea typeface="+mn-ea"/>
                <a:cs typeface="+mn-cs"/>
              </a:rPr>
              <a:t>Fetal</a:t>
            </a:r>
            <a:r>
              <a:rPr kumimoji="0" lang="en-GB" sz="1400" b="0" i="1" u="none" strike="noStrike" kern="1200" cap="none" spc="0" normalizeH="0" baseline="0" noProof="0" dirty="0">
                <a:ln>
                  <a:noFill/>
                </a:ln>
                <a:solidFill>
                  <a:srgbClr val="0072CE"/>
                </a:solidFill>
                <a:effectLst/>
                <a:uLnTx/>
                <a:uFillTx/>
                <a:latin typeface="Arial"/>
                <a:ea typeface="+mn-ea"/>
                <a:cs typeface="+mn-cs"/>
              </a:rPr>
              <a:t> Exome testing</a:t>
            </a:r>
          </a:p>
          <a:p>
            <a:pPr marL="171450" marR="0" lvl="0" indent="-171450" algn="l" defTabSz="457189" rtl="0" eaLnBrk="1" fontAlgn="auto" latinLnBrk="0" hangingPunct="1">
              <a:lnSpc>
                <a:spcPct val="100000"/>
              </a:lnSpc>
              <a:spcBef>
                <a:spcPts val="0"/>
              </a:spcBef>
              <a:spcAft>
                <a:spcPts val="0"/>
              </a:spcAft>
              <a:buClrTx/>
              <a:buSzTx/>
              <a:buFontTx/>
              <a:buChar char="-"/>
              <a:tabLst/>
              <a:defRPr/>
            </a:pPr>
            <a:r>
              <a:rPr kumimoji="0" lang="en-GB" sz="1400" b="0" i="1" u="none" strike="noStrike" kern="1200" cap="none" spc="0" normalizeH="0" baseline="0" noProof="0" dirty="0">
                <a:ln>
                  <a:noFill/>
                </a:ln>
                <a:solidFill>
                  <a:srgbClr val="0072CE"/>
                </a:solidFill>
                <a:effectLst/>
                <a:uLnTx/>
                <a:uFillTx/>
                <a:latin typeface="Arial"/>
                <a:ea typeface="+mn-ea"/>
                <a:cs typeface="+mn-cs"/>
              </a:rPr>
              <a:t>Interim testing while WGS established </a:t>
            </a:r>
          </a:p>
        </p:txBody>
      </p:sp>
      <p:sp>
        <p:nvSpPr>
          <p:cNvPr id="19" name="TextBox 18">
            <a:extLst>
              <a:ext uri="{FF2B5EF4-FFF2-40B4-BE49-F238E27FC236}">
                <a16:creationId xmlns:a16="http://schemas.microsoft.com/office/drawing/2014/main" id="{07CE28AB-4FA9-4B46-ABDD-F5414E32366F}"/>
              </a:ext>
            </a:extLst>
          </p:cNvPr>
          <p:cNvSpPr txBox="1"/>
          <p:nvPr/>
        </p:nvSpPr>
        <p:spPr>
          <a:xfrm flipH="1">
            <a:off x="9356366" y="5520690"/>
            <a:ext cx="2452677" cy="1268730"/>
          </a:xfrm>
          <a:prstGeom prst="leftArrow">
            <a:avLst>
              <a:gd name="adj1" fmla="val 100000"/>
              <a:gd name="adj2" fmla="val 10625"/>
            </a:avLst>
          </a:prstGeom>
          <a:solidFill>
            <a:schemeClr val="bg1">
              <a:lumMod val="85000"/>
            </a:schemeClr>
          </a:solid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72CE"/>
                </a:solidFill>
                <a:effectLst/>
                <a:uLnTx/>
                <a:uFillTx/>
                <a:latin typeface="Arial"/>
                <a:ea typeface="+mn-ea"/>
                <a:cs typeface="+mn-cs"/>
              </a:rPr>
              <a:t>Phase 1 – 21 rare disease conditions and 3 cancers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72CE"/>
                </a:solidFill>
                <a:effectLst/>
                <a:uLnTx/>
                <a:uFillTx/>
                <a:latin typeface="Arial"/>
                <a:ea typeface="+mn-ea"/>
                <a:cs typeface="+mn-cs"/>
              </a:rPr>
              <a:t>Phase 2 – additional 25 rare disease conditions </a:t>
            </a:r>
          </a:p>
        </p:txBody>
      </p:sp>
      <p:sp>
        <p:nvSpPr>
          <p:cNvPr id="20" name="TextBox 19">
            <a:extLst>
              <a:ext uri="{FF2B5EF4-FFF2-40B4-BE49-F238E27FC236}">
                <a16:creationId xmlns:a16="http://schemas.microsoft.com/office/drawing/2014/main" id="{6E92569A-F7A5-499D-B884-8D5CA30D8329}"/>
              </a:ext>
            </a:extLst>
          </p:cNvPr>
          <p:cNvSpPr txBox="1"/>
          <p:nvPr/>
        </p:nvSpPr>
        <p:spPr>
          <a:xfrm>
            <a:off x="681992" y="5520690"/>
            <a:ext cx="2203208" cy="1268730"/>
          </a:xfrm>
          <a:prstGeom prst="leftArrow">
            <a:avLst>
              <a:gd name="adj1" fmla="val 100000"/>
              <a:gd name="adj2" fmla="val 10625"/>
            </a:avLst>
          </a:prstGeom>
          <a:solidFill>
            <a:schemeClr val="bg1">
              <a:lumMod val="85000"/>
            </a:schemeClr>
          </a:solidFill>
        </p:spPr>
        <p:txBody>
          <a:bodyPr wrap="square" rtlCol="0" anchor="ctr" anchorCtr="0">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72CE"/>
                </a:solidFill>
                <a:effectLst/>
                <a:uLnTx/>
                <a:uFillTx/>
                <a:latin typeface="Arial"/>
                <a:ea typeface="+mn-ea"/>
                <a:cs typeface="+mn-cs"/>
              </a:rPr>
              <a:t>Inc. cascade testing to identify FH, BRCA, Lynch Syndrome </a:t>
            </a:r>
          </a:p>
        </p:txBody>
      </p:sp>
      <p:sp>
        <p:nvSpPr>
          <p:cNvPr id="49" name="Arrow: Pentagon 48">
            <a:extLst>
              <a:ext uri="{FF2B5EF4-FFF2-40B4-BE49-F238E27FC236}">
                <a16:creationId xmlns:a16="http://schemas.microsoft.com/office/drawing/2014/main" id="{11EF7456-8F34-4752-B823-37C22690BCCB}"/>
              </a:ext>
            </a:extLst>
          </p:cNvPr>
          <p:cNvSpPr/>
          <p:nvPr/>
        </p:nvSpPr>
        <p:spPr>
          <a:xfrm>
            <a:off x="781878" y="2108065"/>
            <a:ext cx="10522392" cy="404035"/>
          </a:xfrm>
          <a:prstGeom prst="homePlat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0" cap="all" spc="0" normalizeH="0" baseline="0" noProof="0" dirty="0">
                <a:ln>
                  <a:noFill/>
                </a:ln>
                <a:solidFill>
                  <a:srgbClr val="FFFFFF"/>
                </a:solidFill>
                <a:effectLst/>
                <a:uLnTx/>
                <a:uFillTx/>
                <a:latin typeface="Calibri" panose="020F0502020204030204"/>
                <a:ea typeface="+mn-ea"/>
                <a:cs typeface="+mn-cs"/>
              </a:rPr>
              <a:t>continuum OF Genomic Testing</a:t>
            </a:r>
          </a:p>
        </p:txBody>
      </p:sp>
      <p:graphicFrame>
        <p:nvGraphicFramePr>
          <p:cNvPr id="50" name="Diagram 49">
            <a:extLst>
              <a:ext uri="{FF2B5EF4-FFF2-40B4-BE49-F238E27FC236}">
                <a16:creationId xmlns:a16="http://schemas.microsoft.com/office/drawing/2014/main" id="{68CB1B4A-39AE-4FD5-8C8E-9A30BCF79A45}"/>
              </a:ext>
            </a:extLst>
          </p:cNvPr>
          <p:cNvGraphicFramePr/>
          <p:nvPr/>
        </p:nvGraphicFramePr>
        <p:xfrm>
          <a:off x="781878" y="2569250"/>
          <a:ext cx="10522391" cy="747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Content Placeholder 2">
            <a:extLst>
              <a:ext uri="{FF2B5EF4-FFF2-40B4-BE49-F238E27FC236}">
                <a16:creationId xmlns:a16="http://schemas.microsoft.com/office/drawing/2014/main" id="{3FD1EBC9-FD20-4C39-9EA7-794DFF5C19E5}"/>
              </a:ext>
            </a:extLst>
          </p:cNvPr>
          <p:cNvSpPr txBox="1">
            <a:spLocks/>
          </p:cNvSpPr>
          <p:nvPr/>
        </p:nvSpPr>
        <p:spPr>
          <a:xfrm>
            <a:off x="621033" y="3443097"/>
            <a:ext cx="10104309" cy="500795"/>
          </a:xfrm>
          <a:prstGeom prst="rect">
            <a:avLst/>
          </a:prstGeom>
        </p:spPr>
        <p:txBody>
          <a:bodyPr vert="horz" lIns="91440" tIns="45720" rIns="91440" bIns="45720" rtlCol="0">
            <a:noAutofit/>
          </a:bodyPr>
          <a:lstStyle>
            <a:lvl1pPr marL="179388" indent="-179388" algn="l" defTabSz="457200" rtl="0" eaLnBrk="1" latinLnBrk="0" hangingPunct="1">
              <a:lnSpc>
                <a:spcPct val="90000"/>
              </a:lnSpc>
              <a:spcBef>
                <a:spcPts val="600"/>
              </a:spcBef>
              <a:buClr>
                <a:schemeClr val="tx2"/>
              </a:buClr>
              <a:buFont typeface="Arial"/>
              <a:buChar char="•"/>
              <a:tabLst>
                <a:tab pos="179388" algn="l"/>
              </a:tabLst>
              <a:defRPr sz="1800" kern="1200">
                <a:solidFill>
                  <a:schemeClr val="tx1"/>
                </a:solidFill>
                <a:latin typeface="+mn-lt"/>
                <a:ea typeface="+mn-ea"/>
                <a:cs typeface="+mn-cs"/>
              </a:defRPr>
            </a:lvl1pPr>
            <a:lvl2pPr marL="357188" indent="-177800" algn="l" defTabSz="4572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200150" indent="-285750" algn="l" defTabSz="457200"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And the </a:t>
            </a:r>
            <a:r>
              <a:rPr kumimoji="0" lang="en-GB" sz="1800" b="1" i="0" u="none" strike="noStrike" kern="1200" cap="none" spc="0" normalizeH="0" baseline="0" noProof="0" dirty="0">
                <a:ln>
                  <a:noFill/>
                </a:ln>
                <a:solidFill>
                  <a:srgbClr val="000000"/>
                </a:solidFill>
                <a:effectLst/>
                <a:uLnTx/>
                <a:uFillTx/>
                <a:latin typeface="Arial"/>
                <a:ea typeface="+mn-ea"/>
                <a:cs typeface="+mn-cs"/>
              </a:rPr>
              <a:t>full repertoire of testing technologies</a:t>
            </a:r>
          </a:p>
        </p:txBody>
      </p:sp>
    </p:spTree>
    <p:extLst>
      <p:ext uri="{BB962C8B-B14F-4D97-AF65-F5344CB8AC3E}">
        <p14:creationId xmlns:p14="http://schemas.microsoft.com/office/powerpoint/2010/main" val="1151774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0C18-1572-4CCB-A1C3-5687299988AD}"/>
              </a:ext>
            </a:extLst>
          </p:cNvPr>
          <p:cNvSpPr>
            <a:spLocks noGrp="1"/>
          </p:cNvSpPr>
          <p:nvPr>
            <p:ph type="title"/>
          </p:nvPr>
        </p:nvSpPr>
        <p:spPr/>
        <p:txBody>
          <a:bodyPr/>
          <a:lstStyle/>
          <a:p>
            <a:pPr defTabSz="1219140">
              <a:defRPr/>
            </a:pPr>
            <a:r>
              <a:rPr lang="en-GB" sz="3600" dirty="0">
                <a:solidFill>
                  <a:srgbClr val="005EB8"/>
                </a:solidFill>
                <a:latin typeface="Arial" panose="020B0604020202020204" pitchFamily="34" charset="0"/>
                <a:cs typeface="Arial" panose="020B0604020202020204" pitchFamily="34" charset="0"/>
              </a:rPr>
              <a:t>National rapid exome sequencing service for NICU &amp; PICU patients</a:t>
            </a:r>
            <a:endParaRPr lang="en-GB" sz="3600" dirty="0"/>
          </a:p>
        </p:txBody>
      </p:sp>
      <p:sp>
        <p:nvSpPr>
          <p:cNvPr id="3" name="Slide Number Placeholder 2">
            <a:extLst>
              <a:ext uri="{FF2B5EF4-FFF2-40B4-BE49-F238E27FC236}">
                <a16:creationId xmlns:a16="http://schemas.microsoft.com/office/drawing/2014/main" id="{49F41E94-E3D7-4945-A18A-5B5181F71EE2}"/>
              </a:ext>
            </a:extLst>
          </p:cNvPr>
          <p:cNvSpPr>
            <a:spLocks noGrp="1"/>
          </p:cNvSpPr>
          <p:nvPr>
            <p:ph type="sldNum" sz="quarter" idx="10"/>
          </p:nvPr>
        </p:nvSpPr>
        <p:spPr/>
        <p:txBody>
          <a:bodyPr/>
          <a:lstStyle/>
          <a:p>
            <a:fld id="{67DE7D0A-5CC0-CD4F-AD63-02ED5F8284D6}" type="slidenum">
              <a:rPr lang="en-US" smtClean="0"/>
              <a:pPr/>
              <a:t>21</a:t>
            </a:fld>
            <a:endParaRPr lang="en-US" dirty="0"/>
          </a:p>
        </p:txBody>
      </p:sp>
      <p:sp>
        <p:nvSpPr>
          <p:cNvPr id="5" name="Content Placeholder 2">
            <a:extLst>
              <a:ext uri="{FF2B5EF4-FFF2-40B4-BE49-F238E27FC236}">
                <a16:creationId xmlns:a16="http://schemas.microsoft.com/office/drawing/2014/main" id="{D5E2F955-7593-40D7-BFFD-D08180A686BF}"/>
              </a:ext>
            </a:extLst>
          </p:cNvPr>
          <p:cNvSpPr txBox="1">
            <a:spLocks/>
          </p:cNvSpPr>
          <p:nvPr/>
        </p:nvSpPr>
        <p:spPr>
          <a:xfrm>
            <a:off x="3146029" y="1605080"/>
            <a:ext cx="8549640" cy="5022585"/>
          </a:xfrm>
          <a:prstGeom prst="rect">
            <a:avLst/>
          </a:prstGeom>
        </p:spPr>
        <p:txBody>
          <a:bodyPr lIns="121917" tIns="60959" rIns="121917" bIns="6095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600"/>
              </a:spcBef>
              <a:buFont typeface="Wingdings" panose="05000000000000000000" pitchFamily="2" charset="2"/>
              <a:buChar char="§"/>
            </a:pPr>
            <a:r>
              <a:rPr lang="en-GB" sz="1400" dirty="0">
                <a:solidFill>
                  <a:prstClr val="black"/>
                </a:solidFill>
                <a:latin typeface="+mj-lt"/>
              </a:rPr>
              <a:t>For acutely unwell children with a likely monogenic disorder where a genetic diagnosis would guide clinical management and treatment</a:t>
            </a:r>
          </a:p>
          <a:p>
            <a:pPr marL="304792" indent="-304792" defTabSz="1219170">
              <a:spcBef>
                <a:spcPts val="600"/>
              </a:spcBef>
              <a:buFont typeface="Wingdings" panose="05000000000000000000" pitchFamily="2" charset="2"/>
              <a:buChar char="§"/>
            </a:pPr>
            <a:r>
              <a:rPr lang="en-GB" sz="1400" dirty="0">
                <a:solidFill>
                  <a:prstClr val="black"/>
                </a:solidFill>
                <a:latin typeface="+mj-lt"/>
              </a:rPr>
              <a:t>Commissioned from October 2019 with 520 referrals to date, results reported in an average of 10 days and a genetic diagnosis in 37% of patients – </a:t>
            </a:r>
            <a:r>
              <a:rPr lang="en-GB" sz="1400" b="1" dirty="0">
                <a:solidFill>
                  <a:prstClr val="black"/>
                </a:solidFill>
                <a:latin typeface="+mj-lt"/>
              </a:rPr>
              <a:t>at least 10 cases where genetic diagnosis changed treatment</a:t>
            </a:r>
          </a:p>
          <a:p>
            <a:pPr marL="304792" indent="-304792" defTabSz="1219170">
              <a:spcBef>
                <a:spcPts val="600"/>
              </a:spcBef>
              <a:buFont typeface="Wingdings" panose="05000000000000000000" pitchFamily="2" charset="2"/>
              <a:buChar char="§"/>
            </a:pPr>
            <a:r>
              <a:rPr lang="en-GB" sz="1400" dirty="0">
                <a:solidFill>
                  <a:prstClr val="black"/>
                </a:solidFill>
                <a:latin typeface="+mj-lt"/>
              </a:rPr>
              <a:t>Several patients have responded to treatment started as a consequence of the diagnosis, many others have been referred to specialist services and all diagnoses have provided information for families regarding the cause of their child’s disorder and the risk to future pregnancies:</a:t>
            </a:r>
          </a:p>
          <a:p>
            <a:pPr marL="0" indent="0" defTabSz="1219170">
              <a:spcBef>
                <a:spcPts val="600"/>
              </a:spcBef>
              <a:buNone/>
            </a:pPr>
            <a:r>
              <a:rPr lang="en-GB" sz="1400" dirty="0">
                <a:solidFill>
                  <a:prstClr val="black"/>
                </a:solidFill>
                <a:latin typeface="+mj-lt"/>
              </a:rPr>
              <a:t>Ellie Rose: </a:t>
            </a:r>
          </a:p>
          <a:p>
            <a:pPr defTabSz="1219170">
              <a:spcBef>
                <a:spcPts val="600"/>
              </a:spcBef>
            </a:pPr>
            <a:r>
              <a:rPr lang="en-GB" sz="1400" dirty="0">
                <a:solidFill>
                  <a:prstClr val="black"/>
                </a:solidFill>
                <a:latin typeface="+mj-lt"/>
              </a:rPr>
              <a:t>She was extremely ill until she was 18 months old when sequencing through this service revealed she had a condition where her diaphragm was paralysed. She is now receiving treatment and is progressing extremely well at home</a:t>
            </a:r>
          </a:p>
          <a:p>
            <a:pPr marL="0" indent="0" defTabSz="1219170">
              <a:spcBef>
                <a:spcPts val="600"/>
              </a:spcBef>
              <a:buNone/>
            </a:pPr>
            <a:r>
              <a:rPr lang="en-GB" sz="1400" b="1" dirty="0">
                <a:solidFill>
                  <a:prstClr val="black"/>
                </a:solidFill>
                <a:latin typeface="+mj-lt"/>
              </a:rPr>
              <a:t>Extension to include children with a severe COVID-19 </a:t>
            </a:r>
          </a:p>
          <a:p>
            <a:pPr marL="304792" lvl="0" indent="-304792" defTabSz="1219170">
              <a:spcBef>
                <a:spcPts val="600"/>
              </a:spcBef>
              <a:buFont typeface="Wingdings" panose="05000000000000000000" pitchFamily="2" charset="2"/>
              <a:buChar char="§"/>
              <a:defRPr/>
            </a:pPr>
            <a:r>
              <a:rPr lang="en-GB" sz="1400" dirty="0">
                <a:solidFill>
                  <a:prstClr val="black"/>
                </a:solidFill>
                <a:latin typeface="Arial" panose="020B0604020202020204" pitchFamily="34" charset="0"/>
                <a:cs typeface="Arial" panose="020B0604020202020204" pitchFamily="34" charset="0"/>
              </a:rPr>
              <a:t>Children treated in PICUs with proven or suspected COVID-19 with clinical features suggestive of an underlying primary immune or syndromic disorder.</a:t>
            </a:r>
          </a:p>
          <a:p>
            <a:pPr marL="304792" lvl="0" indent="-304792" defTabSz="1219170">
              <a:spcBef>
                <a:spcPts val="600"/>
              </a:spcBef>
              <a:buFont typeface="Wingdings" panose="05000000000000000000" pitchFamily="2" charset="2"/>
              <a:buChar char="§"/>
              <a:defRPr/>
            </a:pPr>
            <a:r>
              <a:rPr lang="en-GB" sz="1400" dirty="0">
                <a:solidFill>
                  <a:prstClr val="black"/>
                </a:solidFill>
                <a:latin typeface="Arial" panose="020B0604020202020204" pitchFamily="34" charset="0"/>
                <a:cs typeface="Arial" panose="020B0604020202020204" pitchFamily="34" charset="0"/>
              </a:rPr>
              <a:t> 6 referrals to date</a:t>
            </a:r>
          </a:p>
          <a:p>
            <a:pPr marL="304792" lvl="0" indent="-304792" defTabSz="1219170">
              <a:spcBef>
                <a:spcPts val="600"/>
              </a:spcBef>
              <a:buFont typeface="Wingdings" panose="05000000000000000000" pitchFamily="2" charset="2"/>
              <a:buChar char="§"/>
              <a:defRPr/>
            </a:pPr>
            <a:r>
              <a:rPr lang="en-GB" sz="1400" dirty="0">
                <a:solidFill>
                  <a:prstClr val="black"/>
                </a:solidFill>
                <a:latin typeface="Arial" panose="020B0604020202020204" pitchFamily="34" charset="0"/>
                <a:cs typeface="Arial" panose="020B0604020202020204" pitchFamily="34" charset="0"/>
              </a:rPr>
              <a:t>A genetic diagnosis of LRBA deficiency ( a rare genetic disorder of the immune system)  identified in a 10 year old with a recurrent inflammatory disorder and recent PICU admission that may have been triggered by SARS CoV-2 infection </a:t>
            </a:r>
          </a:p>
          <a:p>
            <a:pPr marL="304792" lvl="0" indent="-304792" defTabSz="1219170">
              <a:spcBef>
                <a:spcPts val="600"/>
              </a:spcBef>
              <a:buFont typeface="Wingdings" panose="05000000000000000000" pitchFamily="2" charset="2"/>
              <a:buChar char="§"/>
              <a:defRPr/>
            </a:pPr>
            <a:r>
              <a:rPr lang="en-GB" sz="1400" dirty="0">
                <a:solidFill>
                  <a:prstClr val="black"/>
                </a:solidFill>
                <a:latin typeface="Arial" panose="020B0604020202020204" pitchFamily="34" charset="0"/>
                <a:cs typeface="Arial" panose="020B0604020202020204" pitchFamily="34" charset="0"/>
              </a:rPr>
              <a:t>Treatment with abatacept, a soluble CTLA immunoglobulin fusion protein, can partially restore T-cell regulatory function. Bone marrow transplantation may be required to achieve complete remission.</a:t>
            </a:r>
          </a:p>
          <a:p>
            <a:pPr defTabSz="1219170">
              <a:spcBef>
                <a:spcPts val="1333"/>
              </a:spcBef>
            </a:pPr>
            <a:endParaRPr lang="en-GB" sz="1400" dirty="0">
              <a:solidFill>
                <a:prstClr val="black"/>
              </a:solidFill>
              <a:latin typeface="+mj-lt"/>
            </a:endParaRPr>
          </a:p>
        </p:txBody>
      </p:sp>
      <p:pic>
        <p:nvPicPr>
          <p:cNvPr id="6" name="Picture 5" descr="A person holding a baby&#10;&#10;Description automatically generated">
            <a:extLst>
              <a:ext uri="{FF2B5EF4-FFF2-40B4-BE49-F238E27FC236}">
                <a16:creationId xmlns:a16="http://schemas.microsoft.com/office/drawing/2014/main" id="{F627FFB4-C9E1-4B33-9D1A-5A6780FB69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465" y="1473383"/>
            <a:ext cx="2791886" cy="2008642"/>
          </a:xfrm>
          <a:prstGeom prst="rect">
            <a:avLst/>
          </a:prstGeom>
        </p:spPr>
      </p:pic>
      <p:pic>
        <p:nvPicPr>
          <p:cNvPr id="7" name="Picture 2">
            <a:extLst>
              <a:ext uri="{FF2B5EF4-FFF2-40B4-BE49-F238E27FC236}">
                <a16:creationId xmlns:a16="http://schemas.microsoft.com/office/drawing/2014/main" id="{F4629E6F-B16F-4E4F-8557-1609C69A09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023" y="3492674"/>
            <a:ext cx="2492203" cy="248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AF858DCF-430C-459A-A62F-2B17F53EEAFF}"/>
              </a:ext>
            </a:extLst>
          </p:cNvPr>
          <p:cNvSpPr/>
          <p:nvPr/>
        </p:nvSpPr>
        <p:spPr>
          <a:xfrm>
            <a:off x="204773" y="5938420"/>
            <a:ext cx="2741270" cy="738664"/>
          </a:xfrm>
          <a:prstGeom prst="rect">
            <a:avLst/>
          </a:prstGeom>
        </p:spPr>
        <p:txBody>
          <a:bodyPr wrap="square">
            <a:spAutoFit/>
          </a:bodyPr>
          <a:lstStyle/>
          <a:p>
            <a:pPr defTabSz="1219140"/>
            <a:r>
              <a:rPr lang="en-GB" sz="1050" b="1" u="sng" dirty="0">
                <a:solidFill>
                  <a:prstClr val="black"/>
                </a:solidFill>
                <a:latin typeface="+mj-lt"/>
              </a:rPr>
              <a:t>https://www.bbc.co.uk/news/av/uk-england-essex-53338445/amazing-dna-test-diagnoses-harlow-baby-s-rare-condition</a:t>
            </a:r>
            <a:endParaRPr lang="en-GB" sz="1050" b="1" dirty="0">
              <a:solidFill>
                <a:prstClr val="black"/>
              </a:solidFill>
              <a:latin typeface="+mj-lt"/>
            </a:endParaRPr>
          </a:p>
        </p:txBody>
      </p:sp>
    </p:spTree>
    <p:extLst>
      <p:ext uri="{BB962C8B-B14F-4D97-AF65-F5344CB8AC3E}">
        <p14:creationId xmlns:p14="http://schemas.microsoft.com/office/powerpoint/2010/main" val="136757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1D4C-30B0-422E-80AE-5DD7CE3B7B57}"/>
              </a:ext>
            </a:extLst>
          </p:cNvPr>
          <p:cNvSpPr>
            <a:spLocks noGrp="1"/>
          </p:cNvSpPr>
          <p:nvPr>
            <p:ph type="title"/>
          </p:nvPr>
        </p:nvSpPr>
        <p:spPr>
          <a:xfrm>
            <a:off x="602973" y="553250"/>
            <a:ext cx="10641498" cy="611649"/>
          </a:xfrm>
        </p:spPr>
        <p:txBody>
          <a:bodyPr>
            <a:noAutofit/>
          </a:bodyPr>
          <a:lstStyle/>
          <a:p>
            <a:r>
              <a:rPr lang="en-GB" b="1" dirty="0"/>
              <a:t>South West GLH familial  hypercholesterolaemia service</a:t>
            </a:r>
          </a:p>
        </p:txBody>
      </p:sp>
      <p:sp>
        <p:nvSpPr>
          <p:cNvPr id="3" name="Content Placeholder 2">
            <a:extLst>
              <a:ext uri="{FF2B5EF4-FFF2-40B4-BE49-F238E27FC236}">
                <a16:creationId xmlns:a16="http://schemas.microsoft.com/office/drawing/2014/main" id="{17FA0549-0E2A-4D80-B56B-1776BED1A177}"/>
              </a:ext>
            </a:extLst>
          </p:cNvPr>
          <p:cNvSpPr>
            <a:spLocks noGrp="1"/>
          </p:cNvSpPr>
          <p:nvPr>
            <p:ph sz="quarter" idx="10"/>
          </p:nvPr>
        </p:nvSpPr>
        <p:spPr>
          <a:xfrm>
            <a:off x="6013175" y="1498416"/>
            <a:ext cx="5555974" cy="3523336"/>
          </a:xfrm>
        </p:spPr>
        <p:txBody>
          <a:bodyPr>
            <a:noAutofit/>
          </a:bodyPr>
          <a:lstStyle/>
          <a:p>
            <a:pPr marL="342557" indent="-342557">
              <a:lnSpc>
                <a:spcPct val="120000"/>
              </a:lnSpc>
              <a:spcBef>
                <a:spcPts val="0"/>
              </a:spcBef>
            </a:pPr>
            <a:r>
              <a:rPr lang="en-GB" sz="1600" dirty="0"/>
              <a:t>First High Throughput NGS Service for FH (2013)</a:t>
            </a:r>
          </a:p>
          <a:p>
            <a:pPr marL="342557" indent="-342557">
              <a:lnSpc>
                <a:spcPct val="120000"/>
              </a:lnSpc>
              <a:spcBef>
                <a:spcPts val="0"/>
              </a:spcBef>
            </a:pPr>
            <a:r>
              <a:rPr lang="en-GB" sz="1600" dirty="0"/>
              <a:t>5 genes (monogenic) and 12 LDL-C raising SNPs (polygenic)</a:t>
            </a:r>
          </a:p>
          <a:p>
            <a:pPr marL="342557" indent="-342557">
              <a:lnSpc>
                <a:spcPct val="120000"/>
              </a:lnSpc>
              <a:spcBef>
                <a:spcPts val="0"/>
              </a:spcBef>
            </a:pPr>
            <a:r>
              <a:rPr lang="en-GB" sz="1600" dirty="0"/>
              <a:t>Sharing expertise to develop testing in other GLHs</a:t>
            </a:r>
          </a:p>
          <a:p>
            <a:pPr marL="342557" indent="-342557">
              <a:lnSpc>
                <a:spcPct val="120000"/>
              </a:lnSpc>
              <a:spcBef>
                <a:spcPts val="0"/>
              </a:spcBef>
            </a:pPr>
            <a:r>
              <a:rPr lang="en-GB" sz="1600" dirty="0"/>
              <a:t>Standardising Variant Classification –FH </a:t>
            </a:r>
            <a:r>
              <a:rPr lang="en-GB" sz="1600" dirty="0" err="1"/>
              <a:t>ClinGen</a:t>
            </a:r>
            <a:r>
              <a:rPr lang="en-GB" sz="1600" dirty="0"/>
              <a:t> VCEP</a:t>
            </a:r>
          </a:p>
          <a:p>
            <a:pPr marL="342557" indent="-342557">
              <a:lnSpc>
                <a:spcPct val="120000"/>
              </a:lnSpc>
              <a:spcBef>
                <a:spcPts val="0"/>
              </a:spcBef>
            </a:pPr>
            <a:r>
              <a:rPr lang="en-GB" sz="1600" dirty="0"/>
              <a:t>Inputting to NHS group to evaluate polygenic SNPs for commissioning</a:t>
            </a:r>
          </a:p>
          <a:p>
            <a:pPr marL="342557" indent="-342557">
              <a:lnSpc>
                <a:spcPct val="120000"/>
              </a:lnSpc>
              <a:spcBef>
                <a:spcPts val="0"/>
              </a:spcBef>
            </a:pPr>
            <a:r>
              <a:rPr lang="en-GB" sz="1600" dirty="0"/>
              <a:t>100,000 genomes FH GECIP to find rare causes of FH</a:t>
            </a:r>
          </a:p>
          <a:p>
            <a:pPr marL="342557" indent="-342557">
              <a:lnSpc>
                <a:spcPct val="120000"/>
              </a:lnSpc>
              <a:spcBef>
                <a:spcPts val="0"/>
              </a:spcBef>
            </a:pPr>
            <a:r>
              <a:rPr lang="en-GB" sz="1600" dirty="0"/>
              <a:t>Case finding in Primary Care – FAMCAT lab</a:t>
            </a:r>
          </a:p>
          <a:p>
            <a:pPr marL="342557" indent="-342557">
              <a:lnSpc>
                <a:spcPct val="120000"/>
              </a:lnSpc>
              <a:spcBef>
                <a:spcPts val="0"/>
              </a:spcBef>
            </a:pPr>
            <a:r>
              <a:rPr lang="en-GB" sz="1600" dirty="0"/>
              <a:t>National Genomics Training for FH nurses 	</a:t>
            </a:r>
          </a:p>
        </p:txBody>
      </p:sp>
      <p:sp>
        <p:nvSpPr>
          <p:cNvPr id="4" name="Rectangle 3">
            <a:extLst>
              <a:ext uri="{FF2B5EF4-FFF2-40B4-BE49-F238E27FC236}">
                <a16:creationId xmlns:a16="http://schemas.microsoft.com/office/drawing/2014/main" id="{3719AA80-EAC6-4240-B8C3-4AB9D9AFA655}"/>
              </a:ext>
            </a:extLst>
          </p:cNvPr>
          <p:cNvSpPr/>
          <p:nvPr/>
        </p:nvSpPr>
        <p:spPr>
          <a:xfrm>
            <a:off x="573156" y="1498416"/>
            <a:ext cx="5350566" cy="3293209"/>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defRPr/>
            </a:pPr>
            <a:r>
              <a:rPr lang="en-GB" altLang="en-US" sz="1600" dirty="0">
                <a:latin typeface="Arial" panose="020B0604020202020204" pitchFamily="34" charset="0"/>
                <a:cs typeface="Arial" panose="020B0604020202020204" pitchFamily="34" charset="0"/>
              </a:rPr>
              <a:t>Familial disorder of lipid metabolism</a:t>
            </a:r>
          </a:p>
          <a:p>
            <a:pPr marL="285750" indent="-285750">
              <a:buFont typeface="Arial" panose="020B0604020202020204" pitchFamily="34" charset="0"/>
              <a:buChar char="•"/>
              <a:defRPr/>
            </a:pPr>
            <a:r>
              <a:rPr lang="en-GB" altLang="en-US" sz="1600" dirty="0">
                <a:latin typeface="Arial" panose="020B0604020202020204" pitchFamily="34" charset="0"/>
                <a:cs typeface="Arial" panose="020B0604020202020204" pitchFamily="34" charset="0"/>
              </a:rPr>
              <a:t>Estimated prevalence 1/250 in the UK </a:t>
            </a:r>
          </a:p>
          <a:p>
            <a:pPr marL="285750" indent="-285750">
              <a:buFont typeface="Arial" panose="020B0604020202020204" pitchFamily="34" charset="0"/>
              <a:buChar char="•"/>
              <a:defRPr/>
            </a:pPr>
            <a:r>
              <a:rPr lang="en-GB" altLang="en-US" sz="1600" dirty="0">
                <a:latin typeface="Arial" panose="020B0604020202020204" pitchFamily="34" charset="0"/>
                <a:cs typeface="Arial" panose="020B0604020202020204" pitchFamily="34" charset="0"/>
              </a:rPr>
              <a:t>Elevated LDL-C; </a:t>
            </a:r>
            <a:r>
              <a:rPr lang="en-GB" altLang="en-US" sz="1600" dirty="0">
                <a:latin typeface="Arial" panose="020B0604020202020204" pitchFamily="34" charset="0"/>
                <a:cs typeface="Arial" panose="020B0604020202020204" pitchFamily="34" charset="0"/>
                <a:sym typeface="Wingdings" pitchFamily="2" charset="2"/>
              </a:rPr>
              <a:t>p</a:t>
            </a:r>
            <a:r>
              <a:rPr lang="en-GB" altLang="en-US" sz="1600" dirty="0">
                <a:latin typeface="Arial" panose="020B0604020202020204" pitchFamily="34" charset="0"/>
                <a:cs typeface="Arial" panose="020B0604020202020204" pitchFamily="34" charset="0"/>
              </a:rPr>
              <a:t>remature atherosclerosis </a:t>
            </a:r>
          </a:p>
          <a:p>
            <a:pPr marL="285750" indent="-285750">
              <a:buFont typeface="Arial" panose="020B0604020202020204" pitchFamily="34" charset="0"/>
              <a:buChar char="•"/>
              <a:defRPr/>
            </a:pPr>
            <a:r>
              <a:rPr lang="en-GB" altLang="en-US" sz="1600" dirty="0">
                <a:latin typeface="Arial" panose="020B0604020202020204" pitchFamily="34" charset="0"/>
                <a:cs typeface="Arial" panose="020B0604020202020204" pitchFamily="34" charset="0"/>
              </a:rPr>
              <a:t>Increased risk of acute cardiac events</a:t>
            </a:r>
            <a:endParaRPr lang="en-GB" altLang="en-US" sz="1600" b="1" dirty="0">
              <a:solidFill>
                <a:srgbClr val="FF0000"/>
              </a:solidFill>
              <a:latin typeface="Arial" panose="020B0604020202020204" pitchFamily="34" charset="0"/>
              <a:cs typeface="Arial" panose="020B0604020202020204" pitchFamily="34" charset="0"/>
            </a:endParaRP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Genomic Testing Provides;</a:t>
            </a:r>
          </a:p>
          <a:p>
            <a:pPr marL="799300" lvl="1" indent="-342557">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Certainty and better acceptance of diagnosis </a:t>
            </a:r>
          </a:p>
          <a:p>
            <a:pPr marL="799300" lvl="1" indent="-342557">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Improved treatment compliance 93% vs 39% after one year (</a:t>
            </a:r>
            <a:r>
              <a:rPr lang="en-US" altLang="en-US" sz="1600" i="1" dirty="0">
                <a:latin typeface="Arial" panose="020B0604020202020204" pitchFamily="34" charset="0"/>
                <a:cs typeface="Arial" panose="020B0604020202020204" pitchFamily="34" charset="0"/>
              </a:rPr>
              <a:t>Lancet</a:t>
            </a:r>
            <a:r>
              <a:rPr lang="en-US" altLang="en-US" sz="1600" dirty="0">
                <a:latin typeface="Arial" panose="020B0604020202020204" pitchFamily="34" charset="0"/>
                <a:cs typeface="Arial" panose="020B0604020202020204" pitchFamily="34" charset="0"/>
              </a:rPr>
              <a:t> 2001;</a:t>
            </a:r>
            <a:r>
              <a:rPr lang="en-US" altLang="en-US" sz="1600" b="1" dirty="0">
                <a:latin typeface="Arial" panose="020B0604020202020204" pitchFamily="34" charset="0"/>
                <a:cs typeface="Arial" panose="020B0604020202020204" pitchFamily="34" charset="0"/>
              </a:rPr>
              <a:t>357:</a:t>
            </a:r>
            <a:r>
              <a:rPr lang="en-US" altLang="en-US" sz="1600" dirty="0">
                <a:latin typeface="Arial" panose="020B0604020202020204" pitchFamily="34" charset="0"/>
                <a:cs typeface="Arial" panose="020B0604020202020204" pitchFamily="34" charset="0"/>
              </a:rPr>
              <a:t>165) </a:t>
            </a:r>
          </a:p>
          <a:p>
            <a:pPr marL="799300" lvl="1" indent="-342557">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Facilitates family cascade testing</a:t>
            </a:r>
          </a:p>
          <a:p>
            <a:pPr marL="1256043" lvl="2" indent="-342557">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Early diagnosis and treatment to PREVENT adverse events</a:t>
            </a:r>
          </a:p>
          <a:p>
            <a:pPr marL="1256043" lvl="2" indent="-342557">
              <a:buFont typeface="Arial" panose="020B0604020202020204" pitchFamily="34" charset="0"/>
              <a:buChar char="•"/>
            </a:pPr>
            <a:endParaRPr lang="en-US" altLang="en-US" sz="1600" dirty="0">
              <a:latin typeface="Arial" panose="020B0604020202020204" pitchFamily="34" charset="0"/>
              <a:cs typeface="Arial" panose="020B0604020202020204" pitchFamily="34" charset="0"/>
            </a:endParaRPr>
          </a:p>
        </p:txBody>
      </p:sp>
      <p:pic>
        <p:nvPicPr>
          <p:cNvPr id="7" name="Picture 14">
            <a:extLst>
              <a:ext uri="{FF2B5EF4-FFF2-40B4-BE49-F238E27FC236}">
                <a16:creationId xmlns:a16="http://schemas.microsoft.com/office/drawing/2014/main" id="{77E48794-C3BF-4E11-A7C1-AC3A036DC9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rot="10800000">
            <a:off x="452247" y="4883099"/>
            <a:ext cx="2310890" cy="1126619"/>
          </a:xfrm>
          <a:prstGeom prst="rect">
            <a:avLst/>
          </a:prstGeo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8" name="Picture 7">
            <a:extLst>
              <a:ext uri="{FF2B5EF4-FFF2-40B4-BE49-F238E27FC236}">
                <a16:creationId xmlns:a16="http://schemas.microsoft.com/office/drawing/2014/main" id="{3688DA43-FDC8-4974-9FFE-3C44B6AFBD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a:xfrm>
            <a:off x="2866973" y="5186328"/>
            <a:ext cx="2047410" cy="1165022"/>
          </a:xfrm>
          <a:prstGeom prst="rect">
            <a:avLst/>
          </a:prstGeom>
        </p:spPr>
      </p:pic>
      <p:pic>
        <p:nvPicPr>
          <p:cNvPr id="11" name="Picture 3" descr="\\northbristol.local\Directorate\CoreClinDir\Genetics\cyto_all\02 Genetics logo\SWGLH logo\SWGLH_RGB_Left_Aligned.jpg">
            <a:extLst>
              <a:ext uri="{FF2B5EF4-FFF2-40B4-BE49-F238E27FC236}">
                <a16:creationId xmlns:a16="http://schemas.microsoft.com/office/drawing/2014/main" id="{2365E7F7-3180-44D6-8891-356D9CB5BA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1868" y="322948"/>
            <a:ext cx="2359626" cy="8419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
            <a:extLst>
              <a:ext uri="{FF2B5EF4-FFF2-40B4-BE49-F238E27FC236}">
                <a16:creationId xmlns:a16="http://schemas.microsoft.com/office/drawing/2014/main" id="{AB8BF277-0312-4B60-A3B3-8F1F783A8B39}"/>
              </a:ext>
            </a:extLst>
          </p:cNvPr>
          <p:cNvSpPr>
            <a:spLocks noChangeArrowheads="1"/>
          </p:cNvSpPr>
          <p:nvPr/>
        </p:nvSpPr>
        <p:spPr bwMode="auto">
          <a:xfrm>
            <a:off x="5746607" y="6046690"/>
            <a:ext cx="1862673" cy="645658"/>
          </a:xfrm>
          <a:prstGeom prst="rect">
            <a:avLst/>
          </a:prstGeom>
          <a:solidFill>
            <a:schemeClr val="accent2">
              <a:lumMod val="20000"/>
              <a:lumOff val="80000"/>
            </a:schemeClr>
          </a:solidFill>
          <a:ln>
            <a:noFill/>
          </a:ln>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798" dirty="0"/>
              <a:t>UKAS 9307</a:t>
            </a:r>
          </a:p>
          <a:p>
            <a:pPr algn="ctr" eaLnBrk="1" hangingPunct="1">
              <a:spcBef>
                <a:spcPct val="0"/>
              </a:spcBef>
              <a:buFontTx/>
              <a:buNone/>
            </a:pPr>
            <a:r>
              <a:rPr lang="en-GB" altLang="en-US" sz="1798" dirty="0"/>
              <a:t>ISO15189:2012 </a:t>
            </a:r>
          </a:p>
        </p:txBody>
      </p:sp>
      <p:pic>
        <p:nvPicPr>
          <p:cNvPr id="13" name="Picture 2">
            <a:extLst>
              <a:ext uri="{FF2B5EF4-FFF2-40B4-BE49-F238E27FC236}">
                <a16:creationId xmlns:a16="http://schemas.microsoft.com/office/drawing/2014/main" id="{FC072C75-A641-47E6-9470-2C5525DC19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17859" y="5545522"/>
            <a:ext cx="1071839" cy="1165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HEART UK">
            <a:extLst>
              <a:ext uri="{FF2B5EF4-FFF2-40B4-BE49-F238E27FC236}">
                <a16:creationId xmlns:a16="http://schemas.microsoft.com/office/drawing/2014/main" id="{C912A1D4-9FE4-4BA7-A5A6-9E61CDF08CD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749670" y="5935284"/>
            <a:ext cx="2033418" cy="738932"/>
          </a:xfrm>
          <a:prstGeom prst="rect">
            <a:avLst/>
          </a:prstGeom>
          <a:solidFill>
            <a:schemeClr val="bg1"/>
          </a:solidFill>
          <a:ln>
            <a:solidFill>
              <a:schemeClr val="accent6"/>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6">
            <a:extLst>
              <a:ext uri="{FF2B5EF4-FFF2-40B4-BE49-F238E27FC236}">
                <a16:creationId xmlns:a16="http://schemas.microsoft.com/office/drawing/2014/main" id="{AF44C656-D270-434F-B4DF-0CDB281AE65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23212" y="5965880"/>
            <a:ext cx="935130" cy="74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www.acgs.uk.com/media/1059491/acgs-logo-small.png">
            <a:extLst>
              <a:ext uri="{FF2B5EF4-FFF2-40B4-BE49-F238E27FC236}">
                <a16:creationId xmlns:a16="http://schemas.microsoft.com/office/drawing/2014/main" id="{9869C2AE-185B-4CCF-9827-2FFDDDAE880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04000" y="5185815"/>
            <a:ext cx="2638257" cy="6284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A0CCC3B-6A57-4C73-AD42-FE22F797F6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55408" y="4808641"/>
            <a:ext cx="1583925" cy="609658"/>
          </a:xfrm>
          <a:prstGeom prst="rect">
            <a:avLst/>
          </a:prstGeom>
        </p:spPr>
      </p:pic>
      <p:pic>
        <p:nvPicPr>
          <p:cNvPr id="18" name="Picture 5" descr="https://www.clinicalgenome.org/site/templates/assets/rebrand/logo/logo.png">
            <a:extLst>
              <a:ext uri="{FF2B5EF4-FFF2-40B4-BE49-F238E27FC236}">
                <a16:creationId xmlns:a16="http://schemas.microsoft.com/office/drawing/2014/main" id="{8B920D93-DA5A-4059-9BD8-026015EE67A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339273" y="5021752"/>
            <a:ext cx="1492753" cy="849311"/>
          </a:xfrm>
          <a:prstGeom prst="rect">
            <a:avLst/>
          </a:prstGeom>
          <a:noFill/>
          <a:ln w="22225" cmpd="sng">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811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EC6E-8168-49E6-BA41-22C40EA43AE0}"/>
              </a:ext>
            </a:extLst>
          </p:cNvPr>
          <p:cNvSpPr>
            <a:spLocks noGrp="1"/>
          </p:cNvSpPr>
          <p:nvPr>
            <p:ph type="title"/>
          </p:nvPr>
        </p:nvSpPr>
        <p:spPr>
          <a:xfrm>
            <a:off x="455305" y="732154"/>
            <a:ext cx="8383895" cy="611649"/>
          </a:xfrm>
        </p:spPr>
        <p:txBody>
          <a:bodyPr>
            <a:noAutofit/>
          </a:bodyPr>
          <a:lstStyle/>
          <a:p>
            <a:r>
              <a:rPr lang="en-GB" b="1" dirty="0"/>
              <a:t>New cancer services in the South West – 2020</a:t>
            </a:r>
          </a:p>
        </p:txBody>
      </p:sp>
      <p:sp>
        <p:nvSpPr>
          <p:cNvPr id="3" name="Content Placeholder 2">
            <a:extLst>
              <a:ext uri="{FF2B5EF4-FFF2-40B4-BE49-F238E27FC236}">
                <a16:creationId xmlns:a16="http://schemas.microsoft.com/office/drawing/2014/main" id="{D3C7FA78-51CE-400F-B08E-AB04196E366B}"/>
              </a:ext>
            </a:extLst>
          </p:cNvPr>
          <p:cNvSpPr>
            <a:spLocks noGrp="1"/>
          </p:cNvSpPr>
          <p:nvPr>
            <p:ph sz="quarter" idx="10"/>
          </p:nvPr>
        </p:nvSpPr>
        <p:spPr>
          <a:xfrm>
            <a:off x="781878" y="1833142"/>
            <a:ext cx="5760436" cy="4689578"/>
          </a:xfrm>
        </p:spPr>
        <p:txBody>
          <a:bodyPr>
            <a:normAutofit/>
          </a:bodyPr>
          <a:lstStyle/>
          <a:p>
            <a:r>
              <a:rPr lang="en-GB" sz="1600" dirty="0"/>
              <a:t>Large gene panel analysis being introduced </a:t>
            </a:r>
          </a:p>
          <a:p>
            <a:r>
              <a:rPr lang="en-GB" sz="1600" dirty="0"/>
              <a:t>All South West SIHMDS working together   </a:t>
            </a:r>
          </a:p>
          <a:p>
            <a:r>
              <a:rPr lang="en-GB" sz="1600" dirty="0"/>
              <a:t>Tumour BRCA for Ovarian cancer to detect patients suitable for PARP inhibitors </a:t>
            </a:r>
          </a:p>
          <a:p>
            <a:r>
              <a:rPr lang="en-GB" sz="1600" dirty="0"/>
              <a:t>Gene fusion analysis for NTRK</a:t>
            </a:r>
          </a:p>
          <a:p>
            <a:r>
              <a:rPr lang="en-GB" sz="1600" dirty="0"/>
              <a:t>Gene fusion analysis in NSCLC</a:t>
            </a:r>
          </a:p>
          <a:p>
            <a:r>
              <a:rPr lang="en-GB" sz="1600" dirty="0"/>
              <a:t>MSI analysis in newly diagnosed Colorectal cancer  being delivered (DG27)</a:t>
            </a:r>
          </a:p>
          <a:p>
            <a:pPr lvl="1"/>
            <a:r>
              <a:rPr lang="en-GB" sz="1600" dirty="0"/>
              <a:t>Service being developed to meet new guidelines (DG42) for endometrial cancer </a:t>
            </a:r>
          </a:p>
          <a:p>
            <a:r>
              <a:rPr lang="en-GB" sz="1600" dirty="0"/>
              <a:t>DPYD analysis to predict toxicity to fluoropyrimidines</a:t>
            </a:r>
          </a:p>
          <a:p>
            <a:r>
              <a:rPr lang="en-GB" sz="1600" dirty="0" err="1"/>
              <a:t>ctDNA</a:t>
            </a:r>
            <a:r>
              <a:rPr lang="en-GB" sz="1600" dirty="0"/>
              <a:t> in NSCLC</a:t>
            </a:r>
          </a:p>
          <a:p>
            <a:r>
              <a:rPr lang="en-GB" sz="1600" dirty="0"/>
              <a:t>Routine and frequent (weekly) GTABs  </a:t>
            </a:r>
          </a:p>
          <a:p>
            <a:pPr marL="0" indent="0">
              <a:buNone/>
            </a:pPr>
            <a:endParaRPr lang="en-GB" dirty="0"/>
          </a:p>
        </p:txBody>
      </p:sp>
      <p:pic>
        <p:nvPicPr>
          <p:cNvPr id="4" name="Picture 3" descr="\\northbristol.local\Directorate\CoreClinDir\Genetics\cyto_all\02 Genetics logo\SWGLH logo\SWGLH_RGB_Left_Aligned.jpg">
            <a:extLst>
              <a:ext uri="{FF2B5EF4-FFF2-40B4-BE49-F238E27FC236}">
                <a16:creationId xmlns:a16="http://schemas.microsoft.com/office/drawing/2014/main" id="{9A428C1F-9D34-4AE4-885B-A25FA4F3F70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21868" y="322948"/>
            <a:ext cx="2359626" cy="84195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descr="CtDNA_in_circulation.png">
            <a:extLst>
              <a:ext uri="{FF2B5EF4-FFF2-40B4-BE49-F238E27FC236}">
                <a16:creationId xmlns:a16="http://schemas.microsoft.com/office/drawing/2014/main" id="{014F5DFB-511E-44B3-86CA-7545B4783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6160" y="4674261"/>
            <a:ext cx="3893416" cy="1974171"/>
          </a:xfrm>
          <a:prstGeom prst="rect">
            <a:avLst/>
          </a:prstGeom>
        </p:spPr>
      </p:pic>
      <p:pic>
        <p:nvPicPr>
          <p:cNvPr id="8" name="Picture 7">
            <a:extLst>
              <a:ext uri="{FF2B5EF4-FFF2-40B4-BE49-F238E27FC236}">
                <a16:creationId xmlns:a16="http://schemas.microsoft.com/office/drawing/2014/main" id="{F35046A0-9FA8-4E0E-AA58-646F954F607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4299" y="3429000"/>
            <a:ext cx="1642127" cy="105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A close up of a device&#10;&#10;Description automatically generated">
            <a:extLst>
              <a:ext uri="{FF2B5EF4-FFF2-40B4-BE49-F238E27FC236}">
                <a16:creationId xmlns:a16="http://schemas.microsoft.com/office/drawing/2014/main" id="{D98B3703-D13B-4469-B94C-9EE087BE17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6053" y="1440558"/>
            <a:ext cx="5615947" cy="1533153"/>
          </a:xfrm>
          <a:prstGeom prst="rect">
            <a:avLst/>
          </a:prstGeom>
        </p:spPr>
      </p:pic>
      <p:sp>
        <p:nvSpPr>
          <p:cNvPr id="12" name="TextBox 11">
            <a:extLst>
              <a:ext uri="{FF2B5EF4-FFF2-40B4-BE49-F238E27FC236}">
                <a16:creationId xmlns:a16="http://schemas.microsoft.com/office/drawing/2014/main" id="{A20C6362-F503-4C4C-BF7D-5B8C9ECB2ED8}"/>
              </a:ext>
            </a:extLst>
          </p:cNvPr>
          <p:cNvSpPr txBox="1"/>
          <p:nvPr/>
        </p:nvSpPr>
        <p:spPr>
          <a:xfrm>
            <a:off x="8784299" y="2983311"/>
            <a:ext cx="3291286" cy="256545"/>
          </a:xfrm>
          <a:prstGeom prst="rect">
            <a:avLst/>
          </a:prstGeom>
          <a:noFill/>
        </p:spPr>
        <p:txBody>
          <a:bodyPr wrap="none" rtlCol="0">
            <a:spAutoFit/>
          </a:bodyPr>
          <a:lstStyle/>
          <a:p>
            <a:pPr defTabSz="1219170"/>
            <a:r>
              <a:rPr lang="en-US" sz="1067" i="1" dirty="0">
                <a:solidFill>
                  <a:prstClr val="black"/>
                </a:solidFill>
                <a:latin typeface="Calibri"/>
              </a:rPr>
              <a:t>Lancet Oncol. </a:t>
            </a:r>
            <a:r>
              <a:rPr lang="en-US" sz="1067" dirty="0">
                <a:solidFill>
                  <a:prstClr val="black"/>
                </a:solidFill>
                <a:latin typeface="Calibri"/>
              </a:rPr>
              <a:t>2019 Dec 11. </a:t>
            </a:r>
            <a:r>
              <a:rPr lang="en-US" sz="1067" dirty="0" err="1">
                <a:solidFill>
                  <a:prstClr val="black"/>
                </a:solidFill>
                <a:latin typeface="Calibri"/>
              </a:rPr>
              <a:t>pii</a:t>
            </a:r>
            <a:r>
              <a:rPr lang="en-US" sz="1067" dirty="0">
                <a:solidFill>
                  <a:prstClr val="black"/>
                </a:solidFill>
                <a:latin typeface="Calibri"/>
              </a:rPr>
              <a:t>: S1470-2045(19)30691-6.</a:t>
            </a:r>
          </a:p>
        </p:txBody>
      </p:sp>
    </p:spTree>
    <p:extLst>
      <p:ext uri="{BB962C8B-B14F-4D97-AF65-F5344CB8AC3E}">
        <p14:creationId xmlns:p14="http://schemas.microsoft.com/office/powerpoint/2010/main" val="1848845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28C32D-CD25-4599-9805-6D24F59E9676}"/>
              </a:ext>
            </a:extLst>
          </p:cNvPr>
          <p:cNvSpPr>
            <a:spLocks noGrp="1"/>
          </p:cNvSpPr>
          <p:nvPr>
            <p:ph type="title"/>
          </p:nvPr>
        </p:nvSpPr>
        <p:spPr>
          <a:xfrm>
            <a:off x="377190" y="725702"/>
            <a:ext cx="10202503" cy="611649"/>
          </a:xfrm>
        </p:spPr>
        <p:txBody>
          <a:bodyPr>
            <a:noAutofit/>
          </a:bodyPr>
          <a:lstStyle/>
          <a:p>
            <a:r>
              <a:rPr lang="en-GB" b="1" dirty="0"/>
              <a:t>Establishing a shared platform for diagnostics and research</a:t>
            </a:r>
            <a:endParaRPr lang="en-GB" dirty="0"/>
          </a:p>
        </p:txBody>
      </p:sp>
      <p:sp>
        <p:nvSpPr>
          <p:cNvPr id="4" name="Footer Placeholder 3">
            <a:extLst>
              <a:ext uri="{FF2B5EF4-FFF2-40B4-BE49-F238E27FC236}">
                <a16:creationId xmlns:a16="http://schemas.microsoft.com/office/drawing/2014/main" id="{D6FA5BCD-388F-4D57-9183-BC0CBB3D1A8A}"/>
              </a:ext>
            </a:extLst>
          </p:cNvPr>
          <p:cNvSpPr>
            <a:spLocks noGrp="1"/>
          </p:cNvSpPr>
          <p:nvPr>
            <p:ph type="ftr" sz="quarter" idx="3"/>
          </p:nvPr>
        </p:nvSpPr>
        <p:spPr/>
        <p:txBody>
          <a:bodyPr/>
          <a:lstStyle/>
          <a:p>
            <a:r>
              <a:rPr lang="en-US"/>
              <a:t>Presentation title</a:t>
            </a:r>
            <a:endParaRPr lang="en-US" dirty="0"/>
          </a:p>
        </p:txBody>
      </p:sp>
      <p:sp>
        <p:nvSpPr>
          <p:cNvPr id="9" name="Content Placeholder 2">
            <a:extLst>
              <a:ext uri="{FF2B5EF4-FFF2-40B4-BE49-F238E27FC236}">
                <a16:creationId xmlns:a16="http://schemas.microsoft.com/office/drawing/2014/main" id="{1EEA5F8B-EC91-45FF-99AB-7BC01F825AEC}"/>
              </a:ext>
            </a:extLst>
          </p:cNvPr>
          <p:cNvSpPr>
            <a:spLocks noGrp="1"/>
          </p:cNvSpPr>
          <p:nvPr>
            <p:ph sz="quarter" idx="10"/>
          </p:nvPr>
        </p:nvSpPr>
        <p:spPr>
          <a:xfrm>
            <a:off x="781878" y="2596939"/>
            <a:ext cx="10641498" cy="2244128"/>
          </a:xfrm>
        </p:spPr>
        <p:txBody>
          <a:bodyPr/>
          <a:lstStyle/>
          <a:p>
            <a:pPr marL="0" indent="0">
              <a:buNone/>
            </a:pPr>
            <a:r>
              <a:rPr lang="en-GB" dirty="0"/>
              <a:t> </a:t>
            </a:r>
          </a:p>
        </p:txBody>
      </p:sp>
      <p:sp>
        <p:nvSpPr>
          <p:cNvPr id="10" name="TextBox 9">
            <a:extLst>
              <a:ext uri="{FF2B5EF4-FFF2-40B4-BE49-F238E27FC236}">
                <a16:creationId xmlns:a16="http://schemas.microsoft.com/office/drawing/2014/main" id="{C49DF4DB-720D-4FDA-AF53-3E81E9CAF1BA}"/>
              </a:ext>
            </a:extLst>
          </p:cNvPr>
          <p:cNvSpPr txBox="1"/>
          <p:nvPr/>
        </p:nvSpPr>
        <p:spPr>
          <a:xfrm>
            <a:off x="203023" y="1790270"/>
            <a:ext cx="4170028" cy="450892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Shared platform for diagnostics &amp; research</a:t>
            </a:r>
          </a:p>
          <a:p>
            <a:pPr marL="285750" marR="0" lvl="0" indent="-285750" defTabSz="457189"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400" dirty="0">
                <a:solidFill>
                  <a:srgbClr val="000000"/>
                </a:solidFill>
                <a:latin typeface="Arial"/>
              </a:rPr>
              <a:t>A framework to identify and recruit cohorts and trial-eligible patients</a:t>
            </a:r>
          </a:p>
          <a:p>
            <a:pPr marL="285744" marR="0" lvl="0" indent="-285744" algn="l" defTabSz="577836" rtl="0" eaLnBrk="1" fontAlgn="auto" latinLnBrk="0" hangingPunct="1">
              <a:lnSpc>
                <a:spcPct val="90000"/>
              </a:lnSpc>
              <a:spcBef>
                <a:spcPct val="0"/>
              </a:spcBef>
              <a:spcAft>
                <a:spcPct val="35000"/>
              </a:spcAft>
              <a:buClr>
                <a:srgbClr val="005EB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Ongoing record of research &amp; diagnostic genomic analyses of each individual</a:t>
            </a:r>
          </a:p>
          <a:p>
            <a:pPr marL="285744" marR="0" lvl="0" indent="-285744" algn="l" defTabSz="577836" rtl="0" eaLnBrk="1" fontAlgn="auto" latinLnBrk="0" hangingPunct="1">
              <a:lnSpc>
                <a:spcPct val="90000"/>
              </a:lnSpc>
              <a:spcBef>
                <a:spcPct val="0"/>
              </a:spcBef>
              <a:spcAft>
                <a:spcPct val="35000"/>
              </a:spcAft>
              <a:buClr>
                <a:srgbClr val="005EB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Longitudinal life course data from national data sources held alongside data provided by researchers, clinicians &amp; patients</a:t>
            </a:r>
          </a:p>
          <a:p>
            <a:pPr marL="285744" marR="0" lvl="0" indent="-285744" algn="l" defTabSz="577836" rtl="0" eaLnBrk="1" fontAlgn="auto" latinLnBrk="0" hangingPunct="1">
              <a:lnSpc>
                <a:spcPct val="90000"/>
              </a:lnSpc>
              <a:spcBef>
                <a:spcPct val="0"/>
              </a:spcBef>
              <a:spcAft>
                <a:spcPct val="35000"/>
              </a:spcAft>
              <a:buClr>
                <a:srgbClr val="005EB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Integration with external systems including hospital LIMS via APIs and </a:t>
            </a:r>
            <a:r>
              <a:rPr kumimoji="0" lang="en-US" sz="1400" b="0" i="0" u="none" strike="noStrike" kern="1200" cap="none" spc="0" normalizeH="0" baseline="0" noProof="0" dirty="0" err="1">
                <a:ln>
                  <a:noFill/>
                </a:ln>
                <a:solidFill>
                  <a:srgbClr val="000000"/>
                </a:solidFill>
                <a:effectLst/>
                <a:uLnTx/>
                <a:uFillTx/>
                <a:latin typeface="Arial"/>
                <a:ea typeface="+mn-ea"/>
                <a:cs typeface="+mn-cs"/>
              </a:rPr>
              <a:t>standardised</a:t>
            </a:r>
            <a:r>
              <a:rPr kumimoji="0" lang="en-US" sz="1400" b="0" i="0" u="none" strike="noStrike" kern="1200" cap="none" spc="0" normalizeH="0" baseline="0" noProof="0" dirty="0">
                <a:ln>
                  <a:noFill/>
                </a:ln>
                <a:solidFill>
                  <a:srgbClr val="000000"/>
                </a:solidFill>
                <a:effectLst/>
                <a:uLnTx/>
                <a:uFillTx/>
                <a:latin typeface="Arial"/>
                <a:ea typeface="+mn-ea"/>
                <a:cs typeface="+mn-cs"/>
              </a:rPr>
              <a:t> message formats e.g. FHIR</a:t>
            </a:r>
          </a:p>
          <a:p>
            <a:pPr marR="0" lvl="0" algn="l" defTabSz="577836" rtl="0" eaLnBrk="1" fontAlgn="auto" latinLnBrk="0" hangingPunct="1">
              <a:lnSpc>
                <a:spcPct val="90000"/>
              </a:lnSpc>
              <a:spcBef>
                <a:spcPct val="0"/>
              </a:spcBef>
              <a:spcAft>
                <a:spcPct val="35000"/>
              </a:spcAft>
              <a:buClr>
                <a:srgbClr val="005EB8"/>
              </a:buClr>
              <a:buSzTx/>
              <a:tabLst/>
              <a:defRPr/>
            </a:pPr>
            <a:r>
              <a:rPr lang="en-US" sz="1400" b="1" dirty="0">
                <a:solidFill>
                  <a:srgbClr val="000000"/>
                </a:solidFill>
                <a:latin typeface="Arial"/>
              </a:rPr>
              <a:t>Driven by key principles:</a:t>
            </a:r>
          </a:p>
          <a:p>
            <a:pPr marL="285750" lvl="0" indent="-285750">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All research for </a:t>
            </a:r>
            <a:r>
              <a:rPr lang="en-GB" sz="1400" b="1" dirty="0">
                <a:solidFill>
                  <a:prstClr val="black"/>
                </a:solidFill>
                <a:latin typeface="Arial" panose="020B0604020202020204" pitchFamily="34" charset="0"/>
                <a:cs typeface="Arial" panose="020B0604020202020204" pitchFamily="34" charset="0"/>
              </a:rPr>
              <a:t>potential benefit of patients </a:t>
            </a:r>
            <a:r>
              <a:rPr lang="en-GB" sz="1400" dirty="0">
                <a:solidFill>
                  <a:prstClr val="black"/>
                </a:solidFill>
                <a:latin typeface="Arial" panose="020B0604020202020204" pitchFamily="34" charset="0"/>
                <a:cs typeface="Arial" panose="020B0604020202020204" pitchFamily="34" charset="0"/>
              </a:rPr>
              <a:t>and the </a:t>
            </a:r>
            <a:r>
              <a:rPr lang="en-GB" sz="1400" b="1" dirty="0">
                <a:solidFill>
                  <a:prstClr val="black"/>
                </a:solidFill>
                <a:latin typeface="Arial" panose="020B0604020202020204" pitchFamily="34" charset="0"/>
                <a:cs typeface="Arial" panose="020B0604020202020204" pitchFamily="34" charset="0"/>
              </a:rPr>
              <a:t>outcomes fed back to the NHS.</a:t>
            </a:r>
          </a:p>
          <a:p>
            <a:pPr marL="285750" lvl="0" indent="-285750">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Align and to</a:t>
            </a:r>
            <a:r>
              <a:rPr lang="en-GB" sz="1400" b="1" dirty="0">
                <a:solidFill>
                  <a:prstClr val="black"/>
                </a:solidFill>
                <a:latin typeface="Arial" panose="020B0604020202020204" pitchFamily="34" charset="0"/>
                <a:cs typeface="Arial" panose="020B0604020202020204" pitchFamily="34" charset="0"/>
              </a:rPr>
              <a:t> strategic priorities of the NHS and UK life sciences sector</a:t>
            </a:r>
            <a:r>
              <a:rPr lang="en-GB" sz="1400" dirty="0">
                <a:solidFill>
                  <a:prstClr val="black"/>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defRPr/>
            </a:pPr>
            <a:r>
              <a:rPr lang="en-GB" sz="1400" b="1" dirty="0">
                <a:solidFill>
                  <a:prstClr val="black"/>
                </a:solidFill>
                <a:latin typeface="Arial" panose="020B0604020202020204" pitchFamily="34" charset="0"/>
                <a:cs typeface="Arial" panose="020B0604020202020204" pitchFamily="34" charset="0"/>
              </a:rPr>
              <a:t>Genomic data will be deposited into the Library </a:t>
            </a:r>
            <a:r>
              <a:rPr lang="en-GB" sz="1400" dirty="0">
                <a:solidFill>
                  <a:prstClr val="black"/>
                </a:solidFill>
                <a:latin typeface="Arial" panose="020B0604020202020204" pitchFamily="34" charset="0"/>
                <a:cs typeface="Arial" panose="020B0604020202020204" pitchFamily="34" charset="0"/>
              </a:rPr>
              <a:t>in a common format, within the restrictions imposed by any Intellectual Property and contractual obligations</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AFA81159-42EA-42EF-838A-12FD29AA1785}"/>
              </a:ext>
            </a:extLst>
          </p:cNvPr>
          <p:cNvSpPr txBox="1"/>
          <p:nvPr/>
        </p:nvSpPr>
        <p:spPr>
          <a:xfrm>
            <a:off x="4674550" y="1895367"/>
            <a:ext cx="7037071" cy="1623060"/>
          </a:xfrm>
          <a:prstGeom prst="rect">
            <a:avLst/>
          </a:prstGeom>
          <a:solidFill>
            <a:schemeClr val="bg1">
              <a:lumMod val="95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91440" tIns="91440" rIns="91440" bIns="91440" numCol="1" spcCol="1270" anchor="ctr" anchorCtr="0">
            <a:noAutofit/>
          </a:bodyPr>
          <a:lstStyle>
            <a:defPPr>
              <a:defRPr lang="en-US"/>
            </a:defPPr>
            <a:lvl1pPr algn="ctr" defTabSz="800100">
              <a:lnSpc>
                <a:spcPct val="90000"/>
              </a:lnSpc>
              <a:spcBef>
                <a:spcPct val="0"/>
              </a:spcBef>
              <a:spcAft>
                <a:spcPct val="35000"/>
              </a:spcAft>
              <a:defRPr sz="1275" b="1">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800080" rtl="0" eaLnBrk="1" fontAlgn="auto" latinLnBrk="0" hangingPunct="1">
              <a:lnSpc>
                <a:spcPct val="90000"/>
              </a:lnSpc>
              <a:spcBef>
                <a:spcPct val="0"/>
              </a:spcBef>
              <a:spcAft>
                <a:spcPct val="35000"/>
              </a:spcAft>
              <a:buClrTx/>
              <a:buSzTx/>
              <a:buFontTx/>
              <a:buNone/>
              <a:tabLst/>
              <a:defRPr/>
            </a:pPr>
            <a:r>
              <a:rPr kumimoji="0" lang="en-GB" sz="1700" b="0" i="0" u="none" strike="noStrike" kern="1200" cap="none" spc="0" normalizeH="0" baseline="0" noProof="0" dirty="0">
                <a:ln>
                  <a:noFill/>
                </a:ln>
                <a:solidFill>
                  <a:srgbClr val="000000"/>
                </a:solidFill>
                <a:effectLst/>
                <a:uLnTx/>
                <a:uFillTx/>
                <a:latin typeface="Arial"/>
                <a:ea typeface="+mn-ea"/>
                <a:cs typeface="+mn-cs"/>
              </a:rPr>
              <a:t>NHS England working with Genomics England, DHSC and NIHR to develop a </a:t>
            </a:r>
            <a:r>
              <a:rPr kumimoji="0" lang="en-GB" sz="1700" b="1" i="0" u="none" strike="noStrike" kern="1200" cap="none" spc="0" normalizeH="0" baseline="0" noProof="0" dirty="0">
                <a:ln>
                  <a:noFill/>
                </a:ln>
                <a:solidFill>
                  <a:srgbClr val="000000"/>
                </a:solidFill>
                <a:effectLst/>
                <a:uLnTx/>
                <a:uFillTx/>
                <a:latin typeface="Arial"/>
                <a:ea typeface="+mn-ea"/>
                <a:cs typeface="+mn-cs"/>
              </a:rPr>
              <a:t>research framework </a:t>
            </a:r>
            <a:r>
              <a:rPr kumimoji="0" lang="en-GB" sz="1700" b="0" i="0" u="none" strike="noStrike" kern="1200" cap="none" spc="0" normalizeH="0" baseline="0" noProof="0" dirty="0">
                <a:ln>
                  <a:noFill/>
                </a:ln>
                <a:solidFill>
                  <a:srgbClr val="000000"/>
                </a:solidFill>
                <a:effectLst/>
                <a:uLnTx/>
                <a:uFillTx/>
                <a:latin typeface="Arial"/>
                <a:ea typeface="+mn-ea"/>
                <a:cs typeface="+mn-cs"/>
              </a:rPr>
              <a:t>for the </a:t>
            </a:r>
            <a:r>
              <a:rPr kumimoji="0" lang="en-GB" sz="1700" b="1" i="0" u="none" strike="noStrike" kern="1200" cap="none" spc="0" normalizeH="0" baseline="0" noProof="0" dirty="0">
                <a:ln>
                  <a:noFill/>
                </a:ln>
                <a:solidFill>
                  <a:srgbClr val="000000"/>
                </a:solidFill>
                <a:effectLst/>
                <a:uLnTx/>
                <a:uFillTx/>
                <a:latin typeface="Arial"/>
                <a:ea typeface="+mn-ea"/>
                <a:cs typeface="+mn-cs"/>
              </a:rPr>
              <a:t>NHS Genomic Medicine Service Research Collaborative</a:t>
            </a:r>
            <a:r>
              <a:rPr kumimoji="0" lang="en-GB" sz="17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800080" rtl="0" eaLnBrk="1" fontAlgn="auto" latinLnBrk="0" hangingPunct="1">
              <a:lnSpc>
                <a:spcPct val="90000"/>
              </a:lnSpc>
              <a:spcBef>
                <a:spcPct val="0"/>
              </a:spcBef>
              <a:spcAft>
                <a:spcPct val="35000"/>
              </a:spcAft>
              <a:buClrTx/>
              <a:buSzTx/>
              <a:buFontTx/>
              <a:buNone/>
              <a:tabLst/>
              <a:defRPr/>
            </a:pPr>
            <a:r>
              <a:rPr kumimoji="0" lang="en-GB" sz="1700" b="0" i="0" u="none" strike="noStrike" kern="1200" cap="none" spc="0" normalizeH="0" baseline="0" noProof="0" dirty="0">
                <a:ln>
                  <a:noFill/>
                </a:ln>
                <a:solidFill>
                  <a:srgbClr val="000000"/>
                </a:solidFill>
                <a:effectLst/>
                <a:uLnTx/>
                <a:uFillTx/>
                <a:latin typeface="Arial"/>
                <a:ea typeface="+mn-ea"/>
                <a:cs typeface="+mn-cs"/>
              </a:rPr>
              <a:t>This will support the facilitation and coordination of genomic research and clinical trials to ensure maximum benefit for patients and the NHS. </a:t>
            </a:r>
          </a:p>
        </p:txBody>
      </p:sp>
      <p:pic>
        <p:nvPicPr>
          <p:cNvPr id="12" name="Picture 11">
            <a:extLst>
              <a:ext uri="{FF2B5EF4-FFF2-40B4-BE49-F238E27FC236}">
                <a16:creationId xmlns:a16="http://schemas.microsoft.com/office/drawing/2014/main" id="{7119A9C7-93A6-4C8A-BD9C-0B0AC25754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3938" y="3829114"/>
            <a:ext cx="7618293" cy="2900145"/>
          </a:xfrm>
          <a:prstGeom prst="rect">
            <a:avLst/>
          </a:prstGeom>
        </p:spPr>
      </p:pic>
    </p:spTree>
    <p:extLst>
      <p:ext uri="{BB962C8B-B14F-4D97-AF65-F5344CB8AC3E}">
        <p14:creationId xmlns:p14="http://schemas.microsoft.com/office/powerpoint/2010/main" val="2242744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E55E-4B59-4745-9DBE-3592BB967707}"/>
              </a:ext>
            </a:extLst>
          </p:cNvPr>
          <p:cNvSpPr>
            <a:spLocks noGrp="1"/>
          </p:cNvSpPr>
          <p:nvPr>
            <p:ph type="title"/>
          </p:nvPr>
        </p:nvSpPr>
        <p:spPr>
          <a:xfrm>
            <a:off x="335563" y="643984"/>
            <a:ext cx="10641498" cy="611649"/>
          </a:xfrm>
        </p:spPr>
        <p:txBody>
          <a:bodyPr>
            <a:noAutofit/>
          </a:bodyPr>
          <a:lstStyle/>
          <a:p>
            <a:r>
              <a:rPr lang="en-GB" b="1" dirty="0"/>
              <a:t>Interface with research driving clinical improvements</a:t>
            </a:r>
          </a:p>
        </p:txBody>
      </p:sp>
      <p:sp>
        <p:nvSpPr>
          <p:cNvPr id="7" name="Text Placeholder 3">
            <a:extLst>
              <a:ext uri="{FF2B5EF4-FFF2-40B4-BE49-F238E27FC236}">
                <a16:creationId xmlns:a16="http://schemas.microsoft.com/office/drawing/2014/main" id="{92253B32-2985-4381-8953-BC796F3BE147}"/>
              </a:ext>
            </a:extLst>
          </p:cNvPr>
          <p:cNvSpPr txBox="1">
            <a:spLocks/>
          </p:cNvSpPr>
          <p:nvPr/>
        </p:nvSpPr>
        <p:spPr>
          <a:xfrm>
            <a:off x="1187888" y="4780708"/>
            <a:ext cx="10276029" cy="190446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200"/>
              </a:spcAft>
              <a:buClr>
                <a:schemeClr val="bg1"/>
              </a:buClr>
              <a:buFont typeface="Calibri" panose="020B0403030101060003" pitchFamily="34" charset="0"/>
              <a:buNone/>
              <a:defRPr sz="1800" kern="1200" spc="0" baseline="0">
                <a:solidFill>
                  <a:schemeClr val="bg1"/>
                </a:solidFill>
                <a:latin typeface="+mn-lt"/>
                <a:ea typeface="+mn-ea"/>
                <a:cs typeface="+mn-cs"/>
              </a:defRPr>
            </a:lvl1pPr>
            <a:lvl2pPr marL="306000" indent="-306000" algn="l" defTabSz="914400" rtl="0" eaLnBrk="1" latinLnBrk="0" hangingPunct="1">
              <a:lnSpc>
                <a:spcPct val="90000"/>
              </a:lnSpc>
              <a:spcBef>
                <a:spcPts val="0"/>
              </a:spcBef>
              <a:spcAft>
                <a:spcPts val="1200"/>
              </a:spcAft>
              <a:buClr>
                <a:schemeClr val="bg1"/>
              </a:buClr>
              <a:buFont typeface="Calibri" panose="020B0403030101060003" pitchFamily="34" charset="0"/>
              <a:buChar char="—"/>
              <a:defRPr sz="1800" kern="1200" spc="0" baseline="0">
                <a:solidFill>
                  <a:schemeClr val="bg1"/>
                </a:solidFill>
                <a:latin typeface="+mn-lt"/>
                <a:ea typeface="+mn-ea"/>
                <a:cs typeface="+mn-cs"/>
              </a:defRPr>
            </a:lvl2pPr>
            <a:lvl3pPr marL="612000" indent="-306000" algn="l" defTabSz="914400" rtl="0" eaLnBrk="1" latinLnBrk="0" hangingPunct="1">
              <a:lnSpc>
                <a:spcPct val="90000"/>
              </a:lnSpc>
              <a:spcBef>
                <a:spcPts val="0"/>
              </a:spcBef>
              <a:spcAft>
                <a:spcPts val="800"/>
              </a:spcAft>
              <a:buClr>
                <a:schemeClr val="bg1"/>
              </a:buClr>
              <a:buFont typeface="Calibri" panose="020B0403030101060003" pitchFamily="34" charset="0"/>
              <a:buChar char="—"/>
              <a:defRPr sz="1800" kern="1200" spc="0" baseline="0">
                <a:solidFill>
                  <a:schemeClr val="bg1"/>
                </a:solidFill>
                <a:latin typeface="+mn-lt"/>
                <a:ea typeface="+mn-ea"/>
                <a:cs typeface="+mn-cs"/>
              </a:defRPr>
            </a:lvl3pPr>
            <a:lvl4pPr marL="936000" indent="-306000" algn="l" defTabSz="914400" rtl="0" eaLnBrk="1" latinLnBrk="0" hangingPunct="1">
              <a:lnSpc>
                <a:spcPct val="90000"/>
              </a:lnSpc>
              <a:spcBef>
                <a:spcPts val="0"/>
              </a:spcBef>
              <a:spcAft>
                <a:spcPts val="800"/>
              </a:spcAft>
              <a:buClr>
                <a:schemeClr val="bg1"/>
              </a:buClr>
              <a:buFont typeface="Calibri" panose="020B0403030101060003" pitchFamily="34" charset="0"/>
              <a:buChar char="—"/>
              <a:defRPr sz="1800" kern="1200" spc="0" baseline="0">
                <a:solidFill>
                  <a:schemeClr val="bg1"/>
                </a:solidFill>
                <a:latin typeface="+mn-lt"/>
                <a:ea typeface="+mn-ea"/>
                <a:cs typeface="+mn-cs"/>
              </a:defRPr>
            </a:lvl4pPr>
            <a:lvl5pPr marL="1260000" indent="-306000" algn="l" defTabSz="914400" rtl="0" eaLnBrk="1" latinLnBrk="0" hangingPunct="1">
              <a:lnSpc>
                <a:spcPct val="90000"/>
              </a:lnSpc>
              <a:spcBef>
                <a:spcPts val="0"/>
              </a:spcBef>
              <a:spcAft>
                <a:spcPts val="800"/>
              </a:spcAft>
              <a:buClr>
                <a:schemeClr val="bg1"/>
              </a:buClr>
              <a:buFont typeface="Calibri" panose="020B0403030101060003" pitchFamily="34" charset="0"/>
              <a:buChar char="—"/>
              <a:defRPr sz="1800" kern="1200" spc="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FFFFFF"/>
              </a:buClr>
              <a:buSzTx/>
              <a:buFont typeface="Calibri" panose="020B0403030101060003" pitchFamily="34" charset="0"/>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Making “the Loop” work as an efficient, robust and scalable system will help…</a:t>
            </a:r>
          </a:p>
          <a:p>
            <a:pPr marL="306000" marR="0" lvl="1" indent="-306000" algn="l" defTabSz="914400" rtl="0" eaLnBrk="1" fontAlgn="auto" latinLnBrk="0" hangingPunct="1">
              <a:lnSpc>
                <a:spcPct val="90000"/>
              </a:lnSpc>
              <a:spcBef>
                <a:spcPts val="0"/>
              </a:spcBef>
              <a:spcAft>
                <a:spcPts val="1200"/>
              </a:spcAft>
              <a:buClr>
                <a:srgbClr val="FFFFFF"/>
              </a:buClr>
              <a:buSzTx/>
              <a:buFont typeface="Calibri" panose="020B0403030101060003"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…patients, as we enable dialogues on consent, diagnosis, prognosis and treatment</a:t>
            </a:r>
          </a:p>
          <a:p>
            <a:pPr marL="306000" marR="0" lvl="1" indent="-306000" algn="l" defTabSz="914400" rtl="0" eaLnBrk="1" fontAlgn="auto" latinLnBrk="0" hangingPunct="1">
              <a:lnSpc>
                <a:spcPct val="90000"/>
              </a:lnSpc>
              <a:spcBef>
                <a:spcPts val="0"/>
              </a:spcBef>
              <a:spcAft>
                <a:spcPts val="1200"/>
              </a:spcAft>
              <a:buClr>
                <a:srgbClr val="FFFFFF"/>
              </a:buClr>
              <a:buSzTx/>
              <a:buFont typeface="Calibri" panose="020B0403030101060003"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…healthcare teams, as we provide reliable genomic insights that are easy to request and interpret</a:t>
            </a:r>
          </a:p>
          <a:p>
            <a:pPr marL="306000" marR="0" lvl="1" indent="-306000" algn="l" defTabSz="914400" rtl="0" eaLnBrk="1" fontAlgn="auto" latinLnBrk="0" hangingPunct="1">
              <a:lnSpc>
                <a:spcPct val="90000"/>
              </a:lnSpc>
              <a:spcBef>
                <a:spcPts val="0"/>
              </a:spcBef>
              <a:spcAft>
                <a:spcPts val="1200"/>
              </a:spcAft>
              <a:buClr>
                <a:srgbClr val="FFFFFF"/>
              </a:buClr>
              <a:buSzTx/>
              <a:buFont typeface="Calibri" panose="020B0403030101060003"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…researchers, as we accelerate research by providing data, infrastructure, insights and environment to collaborate and accelerate fundamental and translational research</a:t>
            </a:r>
          </a:p>
        </p:txBody>
      </p:sp>
      <p:sp>
        <p:nvSpPr>
          <p:cNvPr id="8" name="Text Placeholder 7">
            <a:extLst>
              <a:ext uri="{FF2B5EF4-FFF2-40B4-BE49-F238E27FC236}">
                <a16:creationId xmlns:a16="http://schemas.microsoft.com/office/drawing/2014/main" id="{37AA4645-31BF-4F2C-91DC-82D07322B9FC}"/>
              </a:ext>
            </a:extLst>
          </p:cNvPr>
          <p:cNvSpPr txBox="1">
            <a:spLocks/>
          </p:cNvSpPr>
          <p:nvPr/>
        </p:nvSpPr>
        <p:spPr>
          <a:xfrm>
            <a:off x="503999" y="1512000"/>
            <a:ext cx="5497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200"/>
              </a:spcAft>
              <a:buClr>
                <a:schemeClr val="bg1"/>
              </a:buClr>
              <a:buFont typeface="Calibri" panose="020B0403030101060003" pitchFamily="34" charset="0"/>
              <a:buNone/>
              <a:defRPr sz="2000" kern="1200" spc="0" baseline="0">
                <a:solidFill>
                  <a:schemeClr val="bg1"/>
                </a:solidFill>
                <a:latin typeface="+mj-lt"/>
                <a:ea typeface="+mn-ea"/>
                <a:cs typeface="+mn-cs"/>
              </a:defRPr>
            </a:lvl1pPr>
            <a:lvl2pPr marL="360000" indent="-360000" algn="l" defTabSz="914400" rtl="0" eaLnBrk="1" latinLnBrk="0" hangingPunct="1">
              <a:lnSpc>
                <a:spcPct val="90000"/>
              </a:lnSpc>
              <a:spcBef>
                <a:spcPts val="0"/>
              </a:spcBef>
              <a:spcAft>
                <a:spcPts val="1200"/>
              </a:spcAft>
              <a:buClr>
                <a:schemeClr val="bg1"/>
              </a:buClr>
              <a:buFont typeface="Calibri" panose="020B0403030101060003" pitchFamily="34" charset="0"/>
              <a:buChar char="—"/>
              <a:defRPr sz="2000" kern="1200" spc="-50" baseline="0">
                <a:solidFill>
                  <a:schemeClr val="bg1"/>
                </a:solidFill>
                <a:latin typeface="+mn-lt"/>
                <a:ea typeface="+mn-ea"/>
                <a:cs typeface="+mn-cs"/>
              </a:defRPr>
            </a:lvl2pPr>
            <a:lvl3pPr marL="687600" indent="-313200" algn="l" defTabSz="914400" rtl="0" eaLnBrk="1" latinLnBrk="0" hangingPunct="1">
              <a:lnSpc>
                <a:spcPct val="90000"/>
              </a:lnSpc>
              <a:spcBef>
                <a:spcPts val="0"/>
              </a:spcBef>
              <a:spcAft>
                <a:spcPts val="800"/>
              </a:spcAft>
              <a:buClr>
                <a:schemeClr val="bg1"/>
              </a:buClr>
              <a:buFont typeface="Calibri" panose="020B0403030101060003" pitchFamily="34" charset="0"/>
              <a:buChar char="—"/>
              <a:defRPr sz="2000" kern="1200" spc="-50" baseline="0">
                <a:solidFill>
                  <a:schemeClr val="bg1"/>
                </a:solidFill>
                <a:latin typeface="+mn-lt"/>
                <a:ea typeface="+mn-ea"/>
                <a:cs typeface="+mn-cs"/>
              </a:defRPr>
            </a:lvl3pPr>
            <a:lvl4pPr marL="1011600" indent="-313200" algn="l" defTabSz="914400" rtl="0" eaLnBrk="1" latinLnBrk="0" hangingPunct="1">
              <a:lnSpc>
                <a:spcPct val="90000"/>
              </a:lnSpc>
              <a:spcBef>
                <a:spcPts val="0"/>
              </a:spcBef>
              <a:spcAft>
                <a:spcPts val="800"/>
              </a:spcAft>
              <a:buClr>
                <a:schemeClr val="bg1"/>
              </a:buClr>
              <a:buFont typeface="Calibri" panose="020B0403030101060003" pitchFamily="34" charset="0"/>
              <a:buChar char="—"/>
              <a:defRPr sz="2000" kern="1200" spc="-50" baseline="0">
                <a:solidFill>
                  <a:schemeClr val="bg1"/>
                </a:solidFill>
                <a:latin typeface="+mn-lt"/>
                <a:ea typeface="+mn-ea"/>
                <a:cs typeface="+mn-cs"/>
              </a:defRPr>
            </a:lvl4pPr>
            <a:lvl5pPr marL="1306800" indent="-259200" algn="l" defTabSz="914400" rtl="0" eaLnBrk="1" latinLnBrk="0" hangingPunct="1">
              <a:lnSpc>
                <a:spcPct val="90000"/>
              </a:lnSpc>
              <a:spcBef>
                <a:spcPts val="0"/>
              </a:spcBef>
              <a:spcAft>
                <a:spcPts val="800"/>
              </a:spcAft>
              <a:buClr>
                <a:schemeClr val="bg1"/>
              </a:buClr>
              <a:buFont typeface="Calibri" panose="020B0403030101060003" pitchFamily="34" charset="0"/>
              <a:buChar char="—"/>
              <a:defRPr sz="200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FFFFFF"/>
              </a:buClr>
              <a:buSzTx/>
              <a:buFont typeface="Calibri" panose="020B0403030101060003" pitchFamily="34" charset="0"/>
              <a:buNone/>
              <a:tabLst/>
              <a:defRPr/>
            </a:pPr>
            <a:r>
              <a:rPr kumimoji="0" lang="en-GB" sz="2000" b="0" i="0" u="none" strike="noStrike" kern="1200" cap="none" spc="0" normalizeH="0" baseline="0" noProof="0">
                <a:ln>
                  <a:noFill/>
                </a:ln>
                <a:solidFill>
                  <a:srgbClr val="FFFFFF"/>
                </a:solidFill>
                <a:effectLst/>
                <a:uLnTx/>
                <a:uFillTx/>
                <a:latin typeface="Georgia"/>
                <a:ea typeface="+mn-ea"/>
                <a:cs typeface="+mn-cs"/>
              </a:rPr>
              <a:t>Patient</a:t>
            </a:r>
          </a:p>
        </p:txBody>
      </p:sp>
      <p:grpSp>
        <p:nvGrpSpPr>
          <p:cNvPr id="18" name="Group 17">
            <a:extLst>
              <a:ext uri="{FF2B5EF4-FFF2-40B4-BE49-F238E27FC236}">
                <a16:creationId xmlns:a16="http://schemas.microsoft.com/office/drawing/2014/main" id="{8B923430-D364-45D8-A6DD-D142B7A93B5D}"/>
              </a:ext>
            </a:extLst>
          </p:cNvPr>
          <p:cNvGrpSpPr/>
          <p:nvPr/>
        </p:nvGrpSpPr>
        <p:grpSpPr>
          <a:xfrm>
            <a:off x="1846757" y="1405097"/>
            <a:ext cx="8498486" cy="3213123"/>
            <a:chOff x="504000" y="1972800"/>
            <a:chExt cx="5355347" cy="2246381"/>
          </a:xfrm>
        </p:grpSpPr>
        <p:pic>
          <p:nvPicPr>
            <p:cNvPr id="14" name="Picture 13">
              <a:extLst>
                <a:ext uri="{FF2B5EF4-FFF2-40B4-BE49-F238E27FC236}">
                  <a16:creationId xmlns:a16="http://schemas.microsoft.com/office/drawing/2014/main" id="{030DEE08-7B80-4510-A609-3E8E5052977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4000" y="1972800"/>
              <a:ext cx="5355347" cy="2246381"/>
            </a:xfrm>
            <a:prstGeom prst="rect">
              <a:avLst/>
            </a:prstGeom>
          </p:spPr>
        </p:pic>
        <p:grpSp>
          <p:nvGrpSpPr>
            <p:cNvPr id="15" name="Group 14">
              <a:extLst>
                <a:ext uri="{FF2B5EF4-FFF2-40B4-BE49-F238E27FC236}">
                  <a16:creationId xmlns:a16="http://schemas.microsoft.com/office/drawing/2014/main" id="{219C5FD5-A41A-46A2-BAC7-C53B3811CA2A}"/>
                </a:ext>
              </a:extLst>
            </p:cNvPr>
            <p:cNvGrpSpPr/>
            <p:nvPr/>
          </p:nvGrpSpPr>
          <p:grpSpPr>
            <a:xfrm>
              <a:off x="1075028" y="3069000"/>
              <a:ext cx="4502461" cy="277371"/>
              <a:chOff x="1082228" y="3069000"/>
              <a:chExt cx="4502461" cy="277371"/>
            </a:xfrm>
          </p:grpSpPr>
          <p:sp>
            <p:nvSpPr>
              <p:cNvPr id="16" name="TextBox 15">
                <a:extLst>
                  <a:ext uri="{FF2B5EF4-FFF2-40B4-BE49-F238E27FC236}">
                    <a16:creationId xmlns:a16="http://schemas.microsoft.com/office/drawing/2014/main" id="{0078581D-4BA4-4B88-9B01-74863C7A918E}"/>
                  </a:ext>
                </a:extLst>
              </p:cNvPr>
              <p:cNvSpPr txBox="1"/>
              <p:nvPr/>
            </p:nvSpPr>
            <p:spPr>
              <a:xfrm>
                <a:off x="4377489" y="3069000"/>
                <a:ext cx="1207200" cy="277371"/>
              </a:xfrm>
              <a:prstGeom prst="rect">
                <a:avLst/>
              </a:prstGeom>
              <a:noFill/>
            </p:spPr>
            <p:txBody>
              <a:bodyPr wrap="square" lIns="0" tIns="0" rIns="0" bIns="0" rtlCol="0">
                <a:noAutofit/>
              </a:bodyPr>
              <a:lstStyle/>
              <a:p>
                <a:pPr marL="0" marR="0" lvl="0" indent="0" defTabSz="914400" eaLnBrk="1" fontAlgn="auto" latinLnBrk="0" hangingPunct="1">
                  <a:lnSpc>
                    <a:spcPts val="14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Research</a:t>
                </a:r>
              </a:p>
            </p:txBody>
          </p:sp>
          <p:sp>
            <p:nvSpPr>
              <p:cNvPr id="17" name="TextBox 16">
                <a:extLst>
                  <a:ext uri="{FF2B5EF4-FFF2-40B4-BE49-F238E27FC236}">
                    <a16:creationId xmlns:a16="http://schemas.microsoft.com/office/drawing/2014/main" id="{6FF88057-6713-49E8-ABEF-F9730714E7D6}"/>
                  </a:ext>
                </a:extLst>
              </p:cNvPr>
              <p:cNvSpPr txBox="1"/>
              <p:nvPr/>
            </p:nvSpPr>
            <p:spPr>
              <a:xfrm>
                <a:off x="1082228" y="3069000"/>
                <a:ext cx="1207200" cy="277371"/>
              </a:xfrm>
              <a:prstGeom prst="rect">
                <a:avLst/>
              </a:prstGeom>
              <a:noFill/>
            </p:spPr>
            <p:txBody>
              <a:bodyPr wrap="square" lIns="0" tIns="0" rIns="0" bIns="0" rtlCol="0">
                <a:noAutofit/>
              </a:bodyPr>
              <a:lstStyle/>
              <a:p>
                <a:pPr marL="0" marR="0" lvl="0" indent="0" defTabSz="914400" eaLnBrk="1" fontAlgn="auto" latinLnBrk="0" hangingPunct="1">
                  <a:lnSpc>
                    <a:spcPts val="14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panose="020B0604020202020204" pitchFamily="34" charset="0"/>
                    <a:cs typeface="Arial" panose="020B0604020202020204" pitchFamily="34" charset="0"/>
                  </a:rPr>
                  <a:t>Healthcare</a:t>
                </a:r>
              </a:p>
            </p:txBody>
          </p:sp>
        </p:grpSp>
      </p:grpSp>
      <p:pic>
        <p:nvPicPr>
          <p:cNvPr id="19" name="Picture 18">
            <a:extLst>
              <a:ext uri="{FF2B5EF4-FFF2-40B4-BE49-F238E27FC236}">
                <a16:creationId xmlns:a16="http://schemas.microsoft.com/office/drawing/2014/main" id="{9968F9E3-D793-4207-90A1-1958B4B2BF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3294" y="335319"/>
            <a:ext cx="1583925" cy="609658"/>
          </a:xfrm>
          <a:prstGeom prst="rect">
            <a:avLst/>
          </a:prstGeom>
        </p:spPr>
      </p:pic>
    </p:spTree>
    <p:extLst>
      <p:ext uri="{BB962C8B-B14F-4D97-AF65-F5344CB8AC3E}">
        <p14:creationId xmlns:p14="http://schemas.microsoft.com/office/powerpoint/2010/main" val="235141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ABDA-E6FD-40AE-A149-AC8405350B92}"/>
              </a:ext>
            </a:extLst>
          </p:cNvPr>
          <p:cNvSpPr>
            <a:spLocks noGrp="1"/>
          </p:cNvSpPr>
          <p:nvPr>
            <p:ph type="title"/>
          </p:nvPr>
        </p:nvSpPr>
        <p:spPr>
          <a:xfrm>
            <a:off x="540909" y="725325"/>
            <a:ext cx="9971515" cy="611649"/>
          </a:xfrm>
        </p:spPr>
        <p:txBody>
          <a:bodyPr>
            <a:normAutofit fontScale="90000"/>
          </a:bodyPr>
          <a:lstStyle/>
          <a:p>
            <a:r>
              <a:rPr lang="en-GB" b="1" dirty="0"/>
              <a:t>Clinical genomic achievements in Haematology</a:t>
            </a:r>
          </a:p>
        </p:txBody>
      </p:sp>
      <p:sp>
        <p:nvSpPr>
          <p:cNvPr id="20" name="Rounded Rectangle 31">
            <a:extLst>
              <a:ext uri="{FF2B5EF4-FFF2-40B4-BE49-F238E27FC236}">
                <a16:creationId xmlns:a16="http://schemas.microsoft.com/office/drawing/2014/main" id="{2B12AAB6-6A52-462C-BEAF-81A18F8575D9}"/>
              </a:ext>
            </a:extLst>
          </p:cNvPr>
          <p:cNvSpPr/>
          <p:nvPr/>
        </p:nvSpPr>
        <p:spPr>
          <a:xfrm>
            <a:off x="515270" y="1558267"/>
            <a:ext cx="4720386" cy="4245270"/>
          </a:xfrm>
          <a:prstGeom prst="round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ounded Rectangle 33">
            <a:extLst>
              <a:ext uri="{FF2B5EF4-FFF2-40B4-BE49-F238E27FC236}">
                <a16:creationId xmlns:a16="http://schemas.microsoft.com/office/drawing/2014/main" id="{9C88BE27-2304-4012-8667-D6B415B658E3}"/>
              </a:ext>
            </a:extLst>
          </p:cNvPr>
          <p:cNvSpPr/>
          <p:nvPr/>
        </p:nvSpPr>
        <p:spPr>
          <a:xfrm>
            <a:off x="6974981" y="1558267"/>
            <a:ext cx="4794951" cy="4245271"/>
          </a:xfrm>
          <a:prstGeom prst="round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2" name="Pentagon 16">
            <a:extLst>
              <a:ext uri="{FF2B5EF4-FFF2-40B4-BE49-F238E27FC236}">
                <a16:creationId xmlns:a16="http://schemas.microsoft.com/office/drawing/2014/main" id="{24C0EF41-97CC-4D77-9866-92D5EA3AED76}"/>
              </a:ext>
            </a:extLst>
          </p:cNvPr>
          <p:cNvSpPr/>
          <p:nvPr/>
        </p:nvSpPr>
        <p:spPr>
          <a:xfrm>
            <a:off x="5351243" y="2964591"/>
            <a:ext cx="1397000" cy="571500"/>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8F6F591-7E12-45CB-91A0-89F523B19422}"/>
              </a:ext>
            </a:extLst>
          </p:cNvPr>
          <p:cNvSpPr txBox="1"/>
          <p:nvPr/>
        </p:nvSpPr>
        <p:spPr>
          <a:xfrm>
            <a:off x="579219" y="1558267"/>
            <a:ext cx="4673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cs typeface="Arial" panose="020B0604020202020204" pitchFamily="34" charset="0"/>
              </a:rPr>
              <a:t>Research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C0504E80-F445-45BC-B56D-49A60BD92D32}"/>
              </a:ext>
            </a:extLst>
          </p:cNvPr>
          <p:cNvSpPr txBox="1"/>
          <p:nvPr/>
        </p:nvSpPr>
        <p:spPr>
          <a:xfrm>
            <a:off x="7614766" y="1558267"/>
            <a:ext cx="35153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cs typeface="Arial" panose="020B0604020202020204" pitchFamily="34" charset="0"/>
              </a:rPr>
              <a:t>Clinical Translation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5" name="Picture 2" descr="Ring20 Research and Support UK CIO Help us create an r(20) Patient  Statement - Ring20 Research and Support UK CIO">
            <a:extLst>
              <a:ext uri="{FF2B5EF4-FFF2-40B4-BE49-F238E27FC236}">
                <a16:creationId xmlns:a16="http://schemas.microsoft.com/office/drawing/2014/main" id="{B17FD5DF-E77B-4467-848A-DC85BC6E1C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3019" y="2338199"/>
            <a:ext cx="1475962" cy="14690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Genomics England">
            <a:extLst>
              <a:ext uri="{FF2B5EF4-FFF2-40B4-BE49-F238E27FC236}">
                <a16:creationId xmlns:a16="http://schemas.microsoft.com/office/drawing/2014/main" id="{0924F5F1-C2A2-4348-8481-7D1465E97EC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24357" y="2208127"/>
            <a:ext cx="1879807" cy="162243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248DD445-D149-4F0A-8E1D-427237C744D3}"/>
              </a:ext>
            </a:extLst>
          </p:cNvPr>
          <p:cNvGrpSpPr/>
          <p:nvPr/>
        </p:nvGrpSpPr>
        <p:grpSpPr>
          <a:xfrm>
            <a:off x="1063644" y="4917857"/>
            <a:ext cx="3860762" cy="674338"/>
            <a:chOff x="758222" y="5456180"/>
            <a:chExt cx="3860762" cy="674338"/>
          </a:xfrm>
        </p:grpSpPr>
        <p:pic>
          <p:nvPicPr>
            <p:cNvPr id="28" name="Picture 27" descr="A picture containing text&#10;&#10;Description automatically generated">
              <a:extLst>
                <a:ext uri="{FF2B5EF4-FFF2-40B4-BE49-F238E27FC236}">
                  <a16:creationId xmlns:a16="http://schemas.microsoft.com/office/drawing/2014/main" id="{6CCDE4DB-FF43-431F-8B91-B753B54406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222" y="5456180"/>
              <a:ext cx="3860762" cy="505517"/>
            </a:xfrm>
            <a:prstGeom prst="rect">
              <a:avLst/>
            </a:prstGeom>
          </p:spPr>
        </p:pic>
        <p:pic>
          <p:nvPicPr>
            <p:cNvPr id="29" name="Picture 28">
              <a:extLst>
                <a:ext uri="{FF2B5EF4-FFF2-40B4-BE49-F238E27FC236}">
                  <a16:creationId xmlns:a16="http://schemas.microsoft.com/office/drawing/2014/main" id="{96CE36B8-71ED-460F-9699-BC2F5A74BC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8222" y="5863818"/>
              <a:ext cx="2235200" cy="266700"/>
            </a:xfrm>
            <a:prstGeom prst="rect">
              <a:avLst/>
            </a:prstGeom>
          </p:spPr>
        </p:pic>
      </p:grpSp>
      <p:sp>
        <p:nvSpPr>
          <p:cNvPr id="30" name="TextBox 29">
            <a:extLst>
              <a:ext uri="{FF2B5EF4-FFF2-40B4-BE49-F238E27FC236}">
                <a16:creationId xmlns:a16="http://schemas.microsoft.com/office/drawing/2014/main" id="{D4E51924-152D-4A75-94DA-CD67F1C2ABB4}"/>
              </a:ext>
            </a:extLst>
          </p:cNvPr>
          <p:cNvSpPr txBox="1"/>
          <p:nvPr/>
        </p:nvSpPr>
        <p:spPr>
          <a:xfrm>
            <a:off x="776068" y="3853864"/>
            <a:ext cx="4476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Enrollment of patients with blood disorders disorders to 100,000 Genomes Project Pilot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Phenotyping methodology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New gene discovery using WGS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Proof-of clinical concept </a:t>
            </a:r>
          </a:p>
        </p:txBody>
      </p:sp>
      <p:sp>
        <p:nvSpPr>
          <p:cNvPr id="31" name="TextBox 30">
            <a:extLst>
              <a:ext uri="{FF2B5EF4-FFF2-40B4-BE49-F238E27FC236}">
                <a16:creationId xmlns:a16="http://schemas.microsoft.com/office/drawing/2014/main" id="{6881D145-CB68-4BBB-B0E8-49A861E61A52}"/>
              </a:ext>
            </a:extLst>
          </p:cNvPr>
          <p:cNvSpPr txBox="1"/>
          <p:nvPr/>
        </p:nvSpPr>
        <p:spPr>
          <a:xfrm>
            <a:off x="3197191" y="5412700"/>
            <a:ext cx="27950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0E1B7DEB-A12A-40E7-A6FE-7D85078FEDF0}"/>
              </a:ext>
            </a:extLst>
          </p:cNvPr>
          <p:cNvSpPr txBox="1"/>
          <p:nvPr/>
        </p:nvSpPr>
        <p:spPr>
          <a:xfrm>
            <a:off x="677643" y="5918217"/>
            <a:ext cx="4673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Turro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10.1038/s41586-020-2434-2</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3" name="Picture 32" descr="Chart, bar chart&#10;&#10;Description automatically generated">
            <a:extLst>
              <a:ext uri="{FF2B5EF4-FFF2-40B4-BE49-F238E27FC236}">
                <a16:creationId xmlns:a16="http://schemas.microsoft.com/office/drawing/2014/main" id="{6D2210BC-79E4-4B6B-9AC5-AA4A9D8AE5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0791" y="4580457"/>
            <a:ext cx="2778367" cy="1131274"/>
          </a:xfrm>
          <a:prstGeom prst="rect">
            <a:avLst/>
          </a:prstGeom>
        </p:spPr>
      </p:pic>
      <p:sp>
        <p:nvSpPr>
          <p:cNvPr id="34" name="TextBox 33">
            <a:extLst>
              <a:ext uri="{FF2B5EF4-FFF2-40B4-BE49-F238E27FC236}">
                <a16:creationId xmlns:a16="http://schemas.microsoft.com/office/drawing/2014/main" id="{615C7ED1-FDE5-4D76-9292-50525BF89423}"/>
              </a:ext>
            </a:extLst>
          </p:cNvPr>
          <p:cNvSpPr txBox="1"/>
          <p:nvPr/>
        </p:nvSpPr>
        <p:spPr>
          <a:xfrm>
            <a:off x="7246983" y="2372380"/>
            <a:ext cx="4372297" cy="187743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 and validation of next-gen panels for blood disorders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Implementation of NHS diagnostic gene panels for Clinical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Haematology</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Coordination of national  GLH providers for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Haematology</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genomics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Standardised</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-Data sharing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-Genomic MDTs </a:t>
            </a:r>
          </a:p>
        </p:txBody>
      </p:sp>
      <p:sp>
        <p:nvSpPr>
          <p:cNvPr id="35" name="TextBox 34">
            <a:extLst>
              <a:ext uri="{FF2B5EF4-FFF2-40B4-BE49-F238E27FC236}">
                <a16:creationId xmlns:a16="http://schemas.microsoft.com/office/drawing/2014/main" id="{538BD220-2C2A-4AE4-B01D-57CE03BE47E6}"/>
              </a:ext>
            </a:extLst>
          </p:cNvPr>
          <p:cNvSpPr txBox="1"/>
          <p:nvPr/>
        </p:nvSpPr>
        <p:spPr>
          <a:xfrm>
            <a:off x="7145384" y="5855524"/>
            <a:ext cx="46735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Downes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rPr>
              <a:t>10.1182/blood.2018891192</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panelapp.genomicsengland.co.uk</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599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ED9F-8C9E-41EB-AA55-29B12DC6690B}"/>
              </a:ext>
            </a:extLst>
          </p:cNvPr>
          <p:cNvSpPr>
            <a:spLocks noGrp="1"/>
          </p:cNvSpPr>
          <p:nvPr>
            <p:ph type="title"/>
          </p:nvPr>
        </p:nvSpPr>
        <p:spPr>
          <a:xfrm>
            <a:off x="1970597" y="1929519"/>
            <a:ext cx="10641498" cy="2043151"/>
          </a:xfrm>
        </p:spPr>
        <p:txBody>
          <a:bodyPr>
            <a:normAutofit/>
          </a:bodyPr>
          <a:lstStyle/>
          <a:p>
            <a:r>
              <a:rPr lang="en-GB" sz="6000" b="1" dirty="0"/>
              <a:t>Personalising Medicine </a:t>
            </a:r>
          </a:p>
        </p:txBody>
      </p:sp>
      <p:pic>
        <p:nvPicPr>
          <p:cNvPr id="9" name="Graphic 8" descr="Medicine">
            <a:extLst>
              <a:ext uri="{FF2B5EF4-FFF2-40B4-BE49-F238E27FC236}">
                <a16:creationId xmlns:a16="http://schemas.microsoft.com/office/drawing/2014/main" id="{AC3315D2-D051-4C1B-B56C-177FC3B7BA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78291" y="3972670"/>
            <a:ext cx="2591752" cy="2591752"/>
          </a:xfrm>
          <a:prstGeom prst="rect">
            <a:avLst/>
          </a:prstGeom>
        </p:spPr>
      </p:pic>
    </p:spTree>
    <p:extLst>
      <p:ext uri="{BB962C8B-B14F-4D97-AF65-F5344CB8AC3E}">
        <p14:creationId xmlns:p14="http://schemas.microsoft.com/office/powerpoint/2010/main" val="2200982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2F3D-324B-4485-B0F4-D6659560F1D7}"/>
              </a:ext>
            </a:extLst>
          </p:cNvPr>
          <p:cNvSpPr>
            <a:spLocks noGrp="1"/>
          </p:cNvSpPr>
          <p:nvPr>
            <p:ph type="title"/>
          </p:nvPr>
        </p:nvSpPr>
        <p:spPr>
          <a:xfrm>
            <a:off x="304802" y="743710"/>
            <a:ext cx="9809087" cy="667725"/>
          </a:xfrm>
        </p:spPr>
        <p:txBody>
          <a:bodyPr>
            <a:noAutofit/>
          </a:bodyPr>
          <a:lstStyle/>
          <a:p>
            <a:r>
              <a:rPr lang="en-GB" dirty="0"/>
              <a:t>Mainstreaming : A focus on end-to-end pathways – a vision that Dr Blackwell held </a:t>
            </a:r>
          </a:p>
        </p:txBody>
      </p:sp>
      <p:graphicFrame>
        <p:nvGraphicFramePr>
          <p:cNvPr id="4" name="Content Placeholder 3">
            <a:extLst>
              <a:ext uri="{FF2B5EF4-FFF2-40B4-BE49-F238E27FC236}">
                <a16:creationId xmlns:a16="http://schemas.microsoft.com/office/drawing/2014/main" id="{8FF6F5BC-5963-4FFC-9BFC-170107B2CFFA}"/>
              </a:ext>
            </a:extLst>
          </p:cNvPr>
          <p:cNvGraphicFramePr>
            <a:graphicFrameLocks noGrp="1"/>
          </p:cNvGraphicFramePr>
          <p:nvPr>
            <p:ph idx="1"/>
          </p:nvPr>
        </p:nvGraphicFramePr>
        <p:xfrm>
          <a:off x="304802" y="1680295"/>
          <a:ext cx="11687172" cy="146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peech Bubble: Rectangle with Corners Rounded 4">
            <a:extLst>
              <a:ext uri="{FF2B5EF4-FFF2-40B4-BE49-F238E27FC236}">
                <a16:creationId xmlns:a16="http://schemas.microsoft.com/office/drawing/2014/main" id="{D5E08987-554C-4A9D-B8FF-6947D449EF31}"/>
              </a:ext>
            </a:extLst>
          </p:cNvPr>
          <p:cNvSpPr/>
          <p:nvPr/>
        </p:nvSpPr>
        <p:spPr>
          <a:xfrm>
            <a:off x="304802" y="3429000"/>
            <a:ext cx="1693332" cy="1466701"/>
          </a:xfrm>
          <a:prstGeom prst="wedgeRoundRectCallout">
            <a:avLst>
              <a:gd name="adj1" fmla="val 10500"/>
              <a:gd name="adj2" fmla="val -90716"/>
              <a:gd name="adj3" fmla="val 16667"/>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425563"/>
                </a:solidFill>
                <a:effectLst/>
                <a:uLnTx/>
                <a:uFillTx/>
                <a:latin typeface="Arial Narrow" panose="020B0606020202030204" pitchFamily="34" charset="0"/>
                <a:ea typeface="+mn-ea"/>
                <a:cs typeface="+mn-cs"/>
              </a:rPr>
              <a:t>identifying disease predisposition&amp; surveillance</a:t>
            </a:r>
          </a:p>
        </p:txBody>
      </p:sp>
      <p:sp>
        <p:nvSpPr>
          <p:cNvPr id="6" name="Speech Bubble: Rectangle with Corners Rounded 5">
            <a:extLst>
              <a:ext uri="{FF2B5EF4-FFF2-40B4-BE49-F238E27FC236}">
                <a16:creationId xmlns:a16="http://schemas.microsoft.com/office/drawing/2014/main" id="{E9398BC9-8CAE-436D-8CB3-50DF8422C763}"/>
              </a:ext>
            </a:extLst>
          </p:cNvPr>
          <p:cNvSpPr/>
          <p:nvPr/>
        </p:nvSpPr>
        <p:spPr>
          <a:xfrm>
            <a:off x="2585157" y="4147386"/>
            <a:ext cx="1693332" cy="1466701"/>
          </a:xfrm>
          <a:prstGeom prst="wedgeRoundRectCallout">
            <a:avLst>
              <a:gd name="adj1" fmla="val 15167"/>
              <a:gd name="adj2" fmla="val -133818"/>
              <a:gd name="adj3" fmla="val 16667"/>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425563"/>
                </a:solidFill>
                <a:effectLst/>
                <a:uLnTx/>
                <a:uFillTx/>
                <a:latin typeface="Arial Narrow" panose="020B0606020202030204" pitchFamily="34" charset="0"/>
                <a:ea typeface="+mn-ea"/>
                <a:cs typeface="+mn-cs"/>
              </a:rPr>
              <a:t>pre-symptomatic disease</a:t>
            </a:r>
          </a:p>
        </p:txBody>
      </p:sp>
      <p:sp>
        <p:nvSpPr>
          <p:cNvPr id="7" name="Speech Bubble: Rectangle with Corners Rounded 6">
            <a:extLst>
              <a:ext uri="{FF2B5EF4-FFF2-40B4-BE49-F238E27FC236}">
                <a16:creationId xmlns:a16="http://schemas.microsoft.com/office/drawing/2014/main" id="{6BAD1769-DF5F-4A56-8A1E-49CB65BE817B}"/>
              </a:ext>
            </a:extLst>
          </p:cNvPr>
          <p:cNvSpPr/>
          <p:nvPr/>
        </p:nvSpPr>
        <p:spPr>
          <a:xfrm>
            <a:off x="4865511" y="3429000"/>
            <a:ext cx="1693332" cy="1466701"/>
          </a:xfrm>
          <a:prstGeom prst="wedgeRoundRectCallout">
            <a:avLst>
              <a:gd name="adj1" fmla="val 9834"/>
              <a:gd name="adj2" fmla="val -90716"/>
              <a:gd name="adj3" fmla="val 16667"/>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425563"/>
                </a:solidFill>
                <a:effectLst/>
                <a:uLnTx/>
                <a:uFillTx/>
                <a:latin typeface="Arial Narrow" panose="020B0606020202030204" pitchFamily="34" charset="0"/>
                <a:ea typeface="+mn-ea"/>
                <a:cs typeface="+mn-cs"/>
              </a:rPr>
              <a:t>underlying cause of symptoms &amp; features</a:t>
            </a:r>
          </a:p>
        </p:txBody>
      </p:sp>
      <p:sp>
        <p:nvSpPr>
          <p:cNvPr id="8" name="Speech Bubble: Rectangle with Corners Rounded 7">
            <a:extLst>
              <a:ext uri="{FF2B5EF4-FFF2-40B4-BE49-F238E27FC236}">
                <a16:creationId xmlns:a16="http://schemas.microsoft.com/office/drawing/2014/main" id="{5CC450A5-8BFC-414A-A4D5-0833CF1300A5}"/>
              </a:ext>
            </a:extLst>
          </p:cNvPr>
          <p:cNvSpPr/>
          <p:nvPr/>
        </p:nvSpPr>
        <p:spPr>
          <a:xfrm>
            <a:off x="6955655" y="3146996"/>
            <a:ext cx="1535285" cy="1466701"/>
          </a:xfrm>
          <a:prstGeom prst="wedgeRoundRectCallout">
            <a:avLst>
              <a:gd name="adj1" fmla="val 2608"/>
              <a:gd name="adj2" fmla="val -73014"/>
              <a:gd name="adj3" fmla="val 16667"/>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425563"/>
                </a:solidFill>
                <a:effectLst/>
                <a:uLnTx/>
                <a:uFillTx/>
                <a:latin typeface="Arial Narrow" panose="020B0606020202030204" pitchFamily="34" charset="0"/>
                <a:ea typeface="+mn-ea"/>
                <a:cs typeface="+mn-cs"/>
              </a:rPr>
              <a:t>most effective approach – with fewest side-effects</a:t>
            </a:r>
          </a:p>
        </p:txBody>
      </p:sp>
      <p:sp>
        <p:nvSpPr>
          <p:cNvPr id="9" name="Speech Bubble: Rectangle with Corners Rounded 8">
            <a:extLst>
              <a:ext uri="{FF2B5EF4-FFF2-40B4-BE49-F238E27FC236}">
                <a16:creationId xmlns:a16="http://schemas.microsoft.com/office/drawing/2014/main" id="{4A72960A-1A53-4555-B30A-3F8A8CA82F79}"/>
              </a:ext>
            </a:extLst>
          </p:cNvPr>
          <p:cNvSpPr/>
          <p:nvPr/>
        </p:nvSpPr>
        <p:spPr>
          <a:xfrm>
            <a:off x="9652003" y="3298895"/>
            <a:ext cx="1693332" cy="1206492"/>
          </a:xfrm>
          <a:prstGeom prst="wedgeRoundRectCallout">
            <a:avLst>
              <a:gd name="adj1" fmla="val -16833"/>
              <a:gd name="adj2" fmla="val -89177"/>
              <a:gd name="adj3" fmla="val 16667"/>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425563"/>
                </a:solidFill>
                <a:effectLst/>
                <a:uLnTx/>
                <a:uFillTx/>
                <a:latin typeface="Arial Narrow" panose="020B0606020202030204" pitchFamily="34" charset="0"/>
                <a:ea typeface="+mn-ea"/>
                <a:cs typeface="+mn-cs"/>
              </a:rPr>
              <a:t>markers of new/ changed disease</a:t>
            </a:r>
          </a:p>
        </p:txBody>
      </p:sp>
      <p:sp>
        <p:nvSpPr>
          <p:cNvPr id="10" name="Speech Bubble: Rectangle with Corners Rounded 9">
            <a:extLst>
              <a:ext uri="{FF2B5EF4-FFF2-40B4-BE49-F238E27FC236}">
                <a16:creationId xmlns:a16="http://schemas.microsoft.com/office/drawing/2014/main" id="{8D93154A-89AD-4B1C-A5E1-0BE7D0B3C7BC}"/>
              </a:ext>
            </a:extLst>
          </p:cNvPr>
          <p:cNvSpPr/>
          <p:nvPr/>
        </p:nvSpPr>
        <p:spPr>
          <a:xfrm>
            <a:off x="7723298" y="4710160"/>
            <a:ext cx="1535285" cy="1062747"/>
          </a:xfrm>
          <a:prstGeom prst="wedgeRoundRectCallout">
            <a:avLst>
              <a:gd name="adj1" fmla="val 20991"/>
              <a:gd name="adj2" fmla="val -229537"/>
              <a:gd name="adj3" fmla="val 16667"/>
            </a:avLst>
          </a:prstGeom>
          <a:ln>
            <a:solidFill>
              <a:schemeClr val="accent1"/>
            </a:solidFill>
            <a:prstDash val="sysDot"/>
          </a:ln>
        </p:spPr>
        <p:style>
          <a:lnRef idx="2">
            <a:schemeClr val="accent5"/>
          </a:lnRef>
          <a:fillRef idx="1">
            <a:schemeClr val="lt1"/>
          </a:fillRef>
          <a:effectRef idx="0">
            <a:schemeClr val="accent5"/>
          </a:effectRef>
          <a:fontRef idx="minor">
            <a:schemeClr val="dk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005EB8">
                    <a:lumMod val="75000"/>
                  </a:srgbClr>
                </a:solidFill>
                <a:effectLst/>
                <a:uLnTx/>
                <a:uFillTx/>
                <a:latin typeface="Arial Narrow" panose="020B0606020202030204" pitchFamily="34" charset="0"/>
                <a:ea typeface="+mn-ea"/>
                <a:cs typeface="+mn-cs"/>
              </a:rPr>
              <a:t>+ eligibility </a:t>
            </a:r>
            <a:br>
              <a:rPr kumimoji="0" lang="en-GB" sz="2133" b="0" i="0" u="none" strike="noStrike" kern="1200" cap="none" spc="0" normalizeH="0" baseline="0" noProof="0" dirty="0">
                <a:ln>
                  <a:noFill/>
                </a:ln>
                <a:solidFill>
                  <a:srgbClr val="005EB8">
                    <a:lumMod val="75000"/>
                  </a:srgbClr>
                </a:solidFill>
                <a:effectLst/>
                <a:uLnTx/>
                <a:uFillTx/>
                <a:latin typeface="Arial Narrow" panose="020B0606020202030204" pitchFamily="34" charset="0"/>
                <a:ea typeface="+mn-ea"/>
                <a:cs typeface="+mn-cs"/>
              </a:rPr>
            </a:br>
            <a:r>
              <a:rPr kumimoji="0" lang="en-GB" sz="2133" b="0" i="0" u="none" strike="noStrike" kern="1200" cap="none" spc="0" normalizeH="0" baseline="0" noProof="0" dirty="0">
                <a:ln>
                  <a:noFill/>
                </a:ln>
                <a:solidFill>
                  <a:srgbClr val="005EB8">
                    <a:lumMod val="75000"/>
                  </a:srgbClr>
                </a:solidFill>
                <a:effectLst/>
                <a:uLnTx/>
                <a:uFillTx/>
                <a:latin typeface="Arial Narrow" panose="020B0606020202030204" pitchFamily="34" charset="0"/>
                <a:ea typeface="+mn-ea"/>
                <a:cs typeface="+mn-cs"/>
              </a:rPr>
              <a:t>for clinical trials</a:t>
            </a:r>
          </a:p>
        </p:txBody>
      </p:sp>
      <p:sp>
        <p:nvSpPr>
          <p:cNvPr id="11" name="Speech Bubble: Rectangle with Corners Rounded 10">
            <a:extLst>
              <a:ext uri="{FF2B5EF4-FFF2-40B4-BE49-F238E27FC236}">
                <a16:creationId xmlns:a16="http://schemas.microsoft.com/office/drawing/2014/main" id="{4212F8AE-41E5-46B2-B3E6-8F6ECFECC124}"/>
              </a:ext>
            </a:extLst>
          </p:cNvPr>
          <p:cNvSpPr/>
          <p:nvPr/>
        </p:nvSpPr>
        <p:spPr>
          <a:xfrm>
            <a:off x="4865511" y="5280661"/>
            <a:ext cx="1693332" cy="1187872"/>
          </a:xfrm>
          <a:prstGeom prst="wedgeRoundRectCallout">
            <a:avLst>
              <a:gd name="adj1" fmla="val 11184"/>
              <a:gd name="adj2" fmla="val -78247"/>
              <a:gd name="adj3" fmla="val 16667"/>
            </a:avLst>
          </a:prstGeom>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rPr>
              <a:t>Implications</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rPr>
              <a:t>for family members</a:t>
            </a:r>
          </a:p>
        </p:txBody>
      </p:sp>
      <p:sp>
        <p:nvSpPr>
          <p:cNvPr id="3" name="Arrow: Chevron 2">
            <a:extLst>
              <a:ext uri="{FF2B5EF4-FFF2-40B4-BE49-F238E27FC236}">
                <a16:creationId xmlns:a16="http://schemas.microsoft.com/office/drawing/2014/main" id="{43A0D53D-3F5F-49BC-9B02-A576452D4A67}"/>
              </a:ext>
            </a:extLst>
          </p:cNvPr>
          <p:cNvSpPr/>
          <p:nvPr/>
        </p:nvSpPr>
        <p:spPr>
          <a:xfrm>
            <a:off x="6671734" y="5867120"/>
            <a:ext cx="5238044" cy="811656"/>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Integrated diagnostic reporting </a:t>
            </a:r>
            <a:br>
              <a:rPr kumimoji="0" lang="en-GB" sz="2133"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br>
            <a:r>
              <a:rPr kumimoji="0" lang="en-GB" sz="2133"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informing personalised care</a:t>
            </a:r>
          </a:p>
        </p:txBody>
      </p:sp>
    </p:spTree>
    <p:extLst>
      <p:ext uri="{BB962C8B-B14F-4D97-AF65-F5344CB8AC3E}">
        <p14:creationId xmlns:p14="http://schemas.microsoft.com/office/powerpoint/2010/main" val="1028707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D187-1F59-4B09-81CB-39C95FEEBA79}"/>
              </a:ext>
            </a:extLst>
          </p:cNvPr>
          <p:cNvSpPr>
            <a:spLocks noGrp="1"/>
          </p:cNvSpPr>
          <p:nvPr>
            <p:ph type="title"/>
          </p:nvPr>
        </p:nvSpPr>
        <p:spPr/>
        <p:txBody>
          <a:bodyPr/>
          <a:lstStyle/>
          <a:p>
            <a:r>
              <a:rPr lang="en-GB" sz="3600" dirty="0"/>
              <a:t>NHS to pilot potentially revolutionary blood test that detects more than 50 cancers</a:t>
            </a:r>
          </a:p>
        </p:txBody>
      </p:sp>
      <p:sp>
        <p:nvSpPr>
          <p:cNvPr id="3" name="Slide Number Placeholder 2">
            <a:extLst>
              <a:ext uri="{FF2B5EF4-FFF2-40B4-BE49-F238E27FC236}">
                <a16:creationId xmlns:a16="http://schemas.microsoft.com/office/drawing/2014/main" id="{DAEE1A56-736B-4219-8051-4599F2E7393C}"/>
              </a:ext>
            </a:extLst>
          </p:cNvPr>
          <p:cNvSpPr>
            <a:spLocks noGrp="1"/>
          </p:cNvSpPr>
          <p:nvPr>
            <p:ph type="sldNum" sz="quarter" idx="10"/>
          </p:nvPr>
        </p:nvSpPr>
        <p:spPr/>
        <p:txBody>
          <a:bodyPr/>
          <a:lstStyle/>
          <a:p>
            <a:fld id="{67DE7D0A-5CC0-CD4F-AD63-02ED5F8284D6}" type="slidenum">
              <a:rPr lang="en-US" smtClean="0"/>
              <a:pPr/>
              <a:t>29</a:t>
            </a:fld>
            <a:endParaRPr lang="en-US" dirty="0"/>
          </a:p>
        </p:txBody>
      </p:sp>
      <p:sp>
        <p:nvSpPr>
          <p:cNvPr id="4" name="Content Placeholder 3">
            <a:extLst>
              <a:ext uri="{FF2B5EF4-FFF2-40B4-BE49-F238E27FC236}">
                <a16:creationId xmlns:a16="http://schemas.microsoft.com/office/drawing/2014/main" id="{2A1890A4-8C41-408F-9BA4-362F206BE487}"/>
              </a:ext>
            </a:extLst>
          </p:cNvPr>
          <p:cNvSpPr>
            <a:spLocks noGrp="1"/>
          </p:cNvSpPr>
          <p:nvPr>
            <p:ph idx="1"/>
          </p:nvPr>
        </p:nvSpPr>
        <p:spPr>
          <a:xfrm>
            <a:off x="472871" y="1953759"/>
            <a:ext cx="5885202" cy="4011205"/>
          </a:xfrm>
        </p:spPr>
        <p:txBody>
          <a:bodyPr/>
          <a:lstStyle/>
          <a:p>
            <a:pPr fontAlgn="base"/>
            <a:r>
              <a:rPr lang="en-GB" sz="1400" b="1" dirty="0"/>
              <a:t>The NHS will be piloting an innovative blood test that may spot more than 50 types of cancer in a world-leading programme</a:t>
            </a:r>
          </a:p>
          <a:p>
            <a:pPr fontAlgn="base"/>
            <a:r>
              <a:rPr lang="en-GB" sz="1400" dirty="0"/>
              <a:t>The </a:t>
            </a:r>
            <a:r>
              <a:rPr lang="en-GB" sz="1400" dirty="0" err="1"/>
              <a:t>Galleri</a:t>
            </a:r>
            <a:r>
              <a:rPr lang="en-GB" sz="1400" dirty="0"/>
              <a:t> blood test, developed by GRAIL, can detect early stage cancers through a simple blood test, and will be piloted with 165,000 patients in a world-first deal struck by NHS England.</a:t>
            </a:r>
          </a:p>
          <a:p>
            <a:pPr fontAlgn="base"/>
            <a:r>
              <a:rPr lang="en-GB" sz="1400" dirty="0"/>
              <a:t>Research on patients with signs of cancer has already found that the test, which checks for molecular changes, can identify many types that are difficult to diagnose early, such as head and neck, ovarian, pancreatic, oesophageal and some blood cancers.</a:t>
            </a:r>
          </a:p>
          <a:p>
            <a:pPr fontAlgn="base"/>
            <a:r>
              <a:rPr lang="en-GB" sz="1400" dirty="0"/>
              <a:t>If the NHS programme shows the test also works as expected for people without symptoms it will be rolled out to become routinely available.</a:t>
            </a:r>
          </a:p>
          <a:p>
            <a:pPr fontAlgn="base"/>
            <a:r>
              <a:rPr lang="en-GB" sz="1400" dirty="0"/>
              <a:t>The test could help meet the NHS Long Term Plan goal of increasing the proportion of cancers caught early, which can be the key to reducing cancer mortality. Patients whose condition is diagnosed at ‘stage one’ typically have between five and 10 times the chance of surviving compared with those found at ‘stage four’.</a:t>
            </a:r>
          </a:p>
        </p:txBody>
      </p:sp>
      <p:sp>
        <p:nvSpPr>
          <p:cNvPr id="7" name="Speech Bubble: Rectangle with Corners Rounded 6">
            <a:extLst>
              <a:ext uri="{FF2B5EF4-FFF2-40B4-BE49-F238E27FC236}">
                <a16:creationId xmlns:a16="http://schemas.microsoft.com/office/drawing/2014/main" id="{552F5AB6-E665-450B-A6EB-8F3E359019E7}"/>
              </a:ext>
            </a:extLst>
          </p:cNvPr>
          <p:cNvSpPr/>
          <p:nvPr/>
        </p:nvSpPr>
        <p:spPr>
          <a:xfrm>
            <a:off x="6717141" y="2316355"/>
            <a:ext cx="5281154" cy="2623559"/>
          </a:xfrm>
          <a:prstGeom prst="wedgeRoundRectCallou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GB" sz="1400" b="1" i="1" dirty="0">
                <a:solidFill>
                  <a:srgbClr val="202A30"/>
                </a:solidFill>
              </a:rPr>
              <a:t>Health and Social Care Secretary, Matt Hancock said</a:t>
            </a:r>
            <a:r>
              <a:rPr lang="en-GB" sz="1400" i="1" dirty="0">
                <a:solidFill>
                  <a:srgbClr val="202A30"/>
                </a:solidFill>
              </a:rPr>
              <a:t>: “We are building a world leading diagnostics industry in the UK – not just for coronavirus but for other diseases too. This exciting and ground-breaking new blood test from GRAIL will give us another tool to give more people the very best chance of survival, demonstrating how the UK continues to lead the way in using the latest innovative treatments to help patients.</a:t>
            </a:r>
          </a:p>
          <a:p>
            <a:pPr fontAlgn="base"/>
            <a:r>
              <a:rPr lang="en-GB" sz="1400" i="1" dirty="0">
                <a:solidFill>
                  <a:srgbClr val="202A30"/>
                </a:solidFill>
              </a:rPr>
              <a:t>“Many of us know a loved one who has battled against cancer and have seen first-hand the impact of this deadly disease.”</a:t>
            </a:r>
          </a:p>
        </p:txBody>
      </p:sp>
    </p:spTree>
    <p:extLst>
      <p:ext uri="{BB962C8B-B14F-4D97-AF65-F5344CB8AC3E}">
        <p14:creationId xmlns:p14="http://schemas.microsoft.com/office/powerpoint/2010/main" val="248763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8D06-5344-43BA-9DA4-F5520F160285}"/>
              </a:ext>
            </a:extLst>
          </p:cNvPr>
          <p:cNvSpPr>
            <a:spLocks noGrp="1"/>
          </p:cNvSpPr>
          <p:nvPr>
            <p:ph type="title"/>
          </p:nvPr>
        </p:nvSpPr>
        <p:spPr>
          <a:xfrm>
            <a:off x="609603" y="749912"/>
            <a:ext cx="9809087" cy="2872854"/>
          </a:xfrm>
        </p:spPr>
        <p:txBody>
          <a:bodyPr/>
          <a:lstStyle/>
          <a:p>
            <a:r>
              <a:rPr lang="en-GB" dirty="0"/>
              <a:t>Setting the context</a:t>
            </a:r>
          </a:p>
        </p:txBody>
      </p:sp>
    </p:spTree>
    <p:extLst>
      <p:ext uri="{BB962C8B-B14F-4D97-AF65-F5344CB8AC3E}">
        <p14:creationId xmlns:p14="http://schemas.microsoft.com/office/powerpoint/2010/main" val="1189363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92D8-19F3-4CA0-9C7A-0A243561BAAE}"/>
              </a:ext>
            </a:extLst>
          </p:cNvPr>
          <p:cNvSpPr>
            <a:spLocks noGrp="1"/>
          </p:cNvSpPr>
          <p:nvPr>
            <p:ph type="title"/>
          </p:nvPr>
        </p:nvSpPr>
        <p:spPr/>
        <p:txBody>
          <a:bodyPr/>
          <a:lstStyle/>
          <a:p>
            <a:r>
              <a:rPr lang="en-GB" dirty="0"/>
              <a:t>Personalisation: introducing standardised end to end pathways to improve outcomes</a:t>
            </a:r>
          </a:p>
        </p:txBody>
      </p:sp>
      <p:sp>
        <p:nvSpPr>
          <p:cNvPr id="3" name="Slide Number Placeholder 2">
            <a:extLst>
              <a:ext uri="{FF2B5EF4-FFF2-40B4-BE49-F238E27FC236}">
                <a16:creationId xmlns:a16="http://schemas.microsoft.com/office/drawing/2014/main" id="{C2AE4D5A-265E-4CA9-8D6D-54500FD9F5F4}"/>
              </a:ext>
            </a:extLst>
          </p:cNvPr>
          <p:cNvSpPr>
            <a:spLocks noGrp="1"/>
          </p:cNvSpPr>
          <p:nvPr>
            <p:ph type="sldNum" sz="quarter" idx="10"/>
          </p:nvPr>
        </p:nvSpPr>
        <p:spPr/>
        <p:txBody>
          <a:bodyPr/>
          <a:lstStyle/>
          <a:p>
            <a:fld id="{67DE7D0A-5CC0-CD4F-AD63-02ED5F8284D6}" type="slidenum">
              <a:rPr lang="en-US" smtClean="0"/>
              <a:pPr/>
              <a:t>30</a:t>
            </a:fld>
            <a:endParaRPr lang="en-US" dirty="0"/>
          </a:p>
        </p:txBody>
      </p:sp>
      <p:sp>
        <p:nvSpPr>
          <p:cNvPr id="5" name="Rectangle: Rounded Corners 4">
            <a:extLst>
              <a:ext uri="{FF2B5EF4-FFF2-40B4-BE49-F238E27FC236}">
                <a16:creationId xmlns:a16="http://schemas.microsoft.com/office/drawing/2014/main" id="{0A0A2EB7-D953-48B1-A7C0-05DA2E389ED4}"/>
              </a:ext>
            </a:extLst>
          </p:cNvPr>
          <p:cNvSpPr/>
          <p:nvPr/>
        </p:nvSpPr>
        <p:spPr>
          <a:xfrm>
            <a:off x="546568" y="1539302"/>
            <a:ext cx="5294225" cy="2416873"/>
          </a:xfrm>
          <a:prstGeom prst="roundRect">
            <a:avLst>
              <a:gd name="adj" fmla="val 7088"/>
            </a:avLst>
          </a:prstGeom>
          <a:solidFill>
            <a:schemeClr val="tx2">
              <a:lumMod val="20000"/>
              <a:lumOff val="80000"/>
            </a:schemeClr>
          </a:solidFill>
          <a:ln w="57150">
            <a:solidFill>
              <a:schemeClr val="tx2"/>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90000"/>
              </a:lnSpc>
              <a:spcBef>
                <a:spcPts val="300"/>
              </a:spcBef>
            </a:pPr>
            <a:r>
              <a:rPr lang="en-GB" b="1" dirty="0">
                <a:solidFill>
                  <a:schemeClr val="accent1"/>
                </a:solidFill>
              </a:rPr>
              <a:t>Breast cancer</a:t>
            </a:r>
          </a:p>
          <a:p>
            <a:pPr marL="179388" indent="-179388">
              <a:lnSpc>
                <a:spcPct val="90000"/>
              </a:lnSpc>
              <a:spcBef>
                <a:spcPts val="300"/>
              </a:spcBef>
              <a:spcAft>
                <a:spcPts val="600"/>
              </a:spcAft>
              <a:buFont typeface="Arial" panose="020B0604020202020204" pitchFamily="34" charset="0"/>
              <a:buChar char="•"/>
            </a:pPr>
            <a:r>
              <a:rPr lang="en-GB" dirty="0">
                <a:latin typeface="Arial Narrow" panose="020B0606020202030204" pitchFamily="34" charset="0"/>
              </a:rPr>
              <a:t>Select best treatment option &amp; likely response</a:t>
            </a:r>
          </a:p>
          <a:p>
            <a:pPr marL="179388" indent="-179388">
              <a:lnSpc>
                <a:spcPct val="90000"/>
              </a:lnSpc>
              <a:spcBef>
                <a:spcPts val="300"/>
              </a:spcBef>
              <a:spcAft>
                <a:spcPts val="600"/>
              </a:spcAft>
              <a:buFont typeface="Arial" panose="020B0604020202020204" pitchFamily="34" charset="0"/>
              <a:buChar char="•"/>
            </a:pPr>
            <a:r>
              <a:rPr lang="en-GB" dirty="0">
                <a:latin typeface="Arial Narrow" panose="020B0606020202030204" pitchFamily="34" charset="0"/>
              </a:rPr>
              <a:t>Identify genetic drivers – implication for risks &amp; management &amp; for other family</a:t>
            </a:r>
          </a:p>
          <a:p>
            <a:pPr marL="179388" indent="-179388">
              <a:lnSpc>
                <a:spcPct val="90000"/>
              </a:lnSpc>
              <a:spcBef>
                <a:spcPts val="300"/>
              </a:spcBef>
              <a:spcAft>
                <a:spcPts val="600"/>
              </a:spcAft>
              <a:buFont typeface="Arial" panose="020B0604020202020204" pitchFamily="34" charset="0"/>
              <a:buChar char="•"/>
            </a:pPr>
            <a:r>
              <a:rPr lang="en-GB" dirty="0">
                <a:latin typeface="Arial Narrow" panose="020B0606020202030204" pitchFamily="34" charset="0"/>
              </a:rPr>
              <a:t>Evaluate likely toxicity of primary treatment</a:t>
            </a:r>
          </a:p>
          <a:p>
            <a:pPr marL="179388" indent="-179388">
              <a:lnSpc>
                <a:spcPct val="90000"/>
              </a:lnSpc>
              <a:spcBef>
                <a:spcPts val="300"/>
              </a:spcBef>
              <a:spcAft>
                <a:spcPts val="600"/>
              </a:spcAft>
              <a:buFont typeface="Arial" panose="020B0604020202020204" pitchFamily="34" charset="0"/>
              <a:buChar char="•"/>
            </a:pPr>
            <a:r>
              <a:rPr lang="en-GB" dirty="0">
                <a:latin typeface="Arial Narrow" panose="020B0606020202030204" pitchFamily="34" charset="0"/>
              </a:rPr>
              <a:t>Understand future treatment options (relapse)</a:t>
            </a:r>
          </a:p>
          <a:p>
            <a:pPr>
              <a:lnSpc>
                <a:spcPct val="90000"/>
              </a:lnSpc>
              <a:spcBef>
                <a:spcPts val="300"/>
              </a:spcBef>
            </a:pPr>
            <a:endParaRPr lang="en-GB" dirty="0">
              <a:latin typeface="Arial Narrow" panose="020B0606020202030204" pitchFamily="34" charset="0"/>
            </a:endParaRPr>
          </a:p>
        </p:txBody>
      </p:sp>
      <p:sp>
        <p:nvSpPr>
          <p:cNvPr id="6" name="Rectangle: Rounded Corners 5">
            <a:extLst>
              <a:ext uri="{FF2B5EF4-FFF2-40B4-BE49-F238E27FC236}">
                <a16:creationId xmlns:a16="http://schemas.microsoft.com/office/drawing/2014/main" id="{35E3378F-A032-4935-8626-5EC520E7E676}"/>
              </a:ext>
            </a:extLst>
          </p:cNvPr>
          <p:cNvSpPr/>
          <p:nvPr/>
        </p:nvSpPr>
        <p:spPr>
          <a:xfrm>
            <a:off x="569427" y="4106900"/>
            <a:ext cx="5294225" cy="2221790"/>
          </a:xfrm>
          <a:prstGeom prst="roundRect">
            <a:avLst>
              <a:gd name="adj" fmla="val 7088"/>
            </a:avLst>
          </a:prstGeom>
          <a:solidFill>
            <a:schemeClr val="accent6">
              <a:lumMod val="20000"/>
              <a:lumOff val="80000"/>
            </a:schemeClr>
          </a:solidFill>
          <a:ln w="57150">
            <a:solidFill>
              <a:schemeClr val="accent5"/>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90000"/>
              </a:lnSpc>
              <a:spcBef>
                <a:spcPts val="300"/>
              </a:spcBef>
              <a:spcAft>
                <a:spcPts val="600"/>
              </a:spcAft>
            </a:pPr>
            <a:r>
              <a:rPr lang="en-GB" b="1" dirty="0"/>
              <a:t>Colorectal cancer</a:t>
            </a:r>
          </a:p>
          <a:p>
            <a:pPr marL="179388" indent="-179388">
              <a:lnSpc>
                <a:spcPct val="90000"/>
              </a:lnSpc>
              <a:spcBef>
                <a:spcPts val="300"/>
              </a:spcBef>
              <a:spcAft>
                <a:spcPts val="300"/>
              </a:spcAft>
              <a:buFont typeface="Arial" panose="020B0604020202020204" pitchFamily="34" charset="0"/>
              <a:buChar char="•"/>
            </a:pPr>
            <a:r>
              <a:rPr lang="en-GB" dirty="0">
                <a:latin typeface="Arial Narrow" panose="020B0606020202030204" pitchFamily="34" charset="0"/>
              </a:rPr>
              <a:t>Cluster analysis has identified 4 key subtypes of CRC</a:t>
            </a:r>
          </a:p>
          <a:p>
            <a:pPr marL="179388" indent="-179388">
              <a:lnSpc>
                <a:spcPct val="90000"/>
              </a:lnSpc>
              <a:spcBef>
                <a:spcPts val="300"/>
              </a:spcBef>
              <a:spcAft>
                <a:spcPts val="300"/>
              </a:spcAft>
              <a:buFont typeface="Arial" panose="020B0604020202020204" pitchFamily="34" charset="0"/>
              <a:buChar char="•"/>
            </a:pPr>
            <a:r>
              <a:rPr lang="en-GB" dirty="0">
                <a:latin typeface="Arial Narrow" panose="020B0606020202030204" pitchFamily="34" charset="0"/>
              </a:rPr>
              <a:t>Typing indicates rates of survival, survival after relapse &amp; metastatic spread </a:t>
            </a:r>
          </a:p>
          <a:p>
            <a:pPr marL="179388" indent="-179388">
              <a:lnSpc>
                <a:spcPct val="90000"/>
              </a:lnSpc>
              <a:spcBef>
                <a:spcPts val="300"/>
              </a:spcBef>
              <a:spcAft>
                <a:spcPts val="300"/>
              </a:spcAft>
              <a:buFont typeface="Arial" panose="020B0604020202020204" pitchFamily="34" charset="0"/>
              <a:buChar char="•"/>
            </a:pPr>
            <a:r>
              <a:rPr lang="en-GB" dirty="0">
                <a:latin typeface="Arial Narrow" panose="020B0606020202030204" pitchFamily="34" charset="0"/>
              </a:rPr>
              <a:t>Can justify an organ-preserving local approach with much less morbidity </a:t>
            </a:r>
          </a:p>
        </p:txBody>
      </p:sp>
      <p:sp>
        <p:nvSpPr>
          <p:cNvPr id="7" name="Rectangle: Rounded Corners 6">
            <a:extLst>
              <a:ext uri="{FF2B5EF4-FFF2-40B4-BE49-F238E27FC236}">
                <a16:creationId xmlns:a16="http://schemas.microsoft.com/office/drawing/2014/main" id="{0F86AD2A-E18F-4F5E-AF53-41EA32D4110F}"/>
              </a:ext>
            </a:extLst>
          </p:cNvPr>
          <p:cNvSpPr/>
          <p:nvPr/>
        </p:nvSpPr>
        <p:spPr>
          <a:xfrm>
            <a:off x="6347761" y="1531402"/>
            <a:ext cx="5294225" cy="2416873"/>
          </a:xfrm>
          <a:prstGeom prst="roundRect">
            <a:avLst>
              <a:gd name="adj" fmla="val 7088"/>
            </a:avLst>
          </a:prstGeom>
          <a:solidFill>
            <a:schemeClr val="accent4">
              <a:lumMod val="20000"/>
              <a:lumOff val="80000"/>
            </a:schemeClr>
          </a:solidFill>
          <a:ln w="57150">
            <a:solidFill>
              <a:schemeClr val="accent4"/>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90000"/>
              </a:lnSpc>
              <a:spcBef>
                <a:spcPts val="300"/>
              </a:spcBef>
              <a:spcAft>
                <a:spcPts val="600"/>
              </a:spcAft>
            </a:pPr>
            <a:r>
              <a:rPr lang="en-GB" b="1" dirty="0">
                <a:solidFill>
                  <a:schemeClr val="accent4">
                    <a:lumMod val="50000"/>
                  </a:schemeClr>
                </a:solidFill>
              </a:rPr>
              <a:t>Neonatal onset diabetes</a:t>
            </a:r>
          </a:p>
          <a:p>
            <a:pPr marL="179388" indent="-179388">
              <a:lnSpc>
                <a:spcPct val="90000"/>
              </a:lnSpc>
              <a:spcBef>
                <a:spcPts val="300"/>
              </a:spcBef>
              <a:buFont typeface="Arial" panose="020B0604020202020204" pitchFamily="34" charset="0"/>
              <a:buChar char="•"/>
            </a:pPr>
            <a:r>
              <a:rPr lang="en-GB" dirty="0">
                <a:latin typeface="Arial Narrow" panose="020B0606020202030204" pitchFamily="34" charset="0"/>
              </a:rPr>
              <a:t>Significant subset of cases misdiagnosed as </a:t>
            </a:r>
            <a:br>
              <a:rPr lang="en-GB" dirty="0">
                <a:latin typeface="Arial Narrow" panose="020B0606020202030204" pitchFamily="34" charset="0"/>
              </a:rPr>
            </a:br>
            <a:r>
              <a:rPr lang="en-GB" dirty="0">
                <a:latin typeface="Arial Narrow" panose="020B0606020202030204" pitchFamily="34" charset="0"/>
              </a:rPr>
              <a:t>Type 1 but have other genetic causes</a:t>
            </a:r>
          </a:p>
          <a:p>
            <a:pPr marL="179388" indent="-179388">
              <a:lnSpc>
                <a:spcPct val="90000"/>
              </a:lnSpc>
              <a:spcBef>
                <a:spcPts val="300"/>
              </a:spcBef>
              <a:buFont typeface="Arial" panose="020B0604020202020204" pitchFamily="34" charset="0"/>
              <a:buChar char="•"/>
            </a:pPr>
            <a:r>
              <a:rPr lang="en-GB" dirty="0">
                <a:latin typeface="Arial Narrow" panose="020B0606020202030204" pitchFamily="34" charset="0"/>
              </a:rPr>
              <a:t>These cases much better managed through alternatives to insulin – can be simple as tablets or even ‘no treatment’ – while also providing better long term outcomes</a:t>
            </a:r>
          </a:p>
          <a:p>
            <a:pPr marL="179388" indent="-179388">
              <a:lnSpc>
                <a:spcPct val="90000"/>
              </a:lnSpc>
              <a:spcBef>
                <a:spcPts val="300"/>
              </a:spcBef>
              <a:buFont typeface="Arial" panose="020B0604020202020204" pitchFamily="34" charset="0"/>
              <a:buChar char="•"/>
            </a:pPr>
            <a:r>
              <a:rPr lang="en-GB" dirty="0">
                <a:latin typeface="Arial Narrow" panose="020B0606020202030204" pitchFamily="34" charset="0"/>
              </a:rPr>
              <a:t>Establishing standardised pathway linked to biochemistry</a:t>
            </a:r>
          </a:p>
          <a:p>
            <a:pPr>
              <a:lnSpc>
                <a:spcPct val="90000"/>
              </a:lnSpc>
              <a:spcBef>
                <a:spcPts val="300"/>
              </a:spcBef>
            </a:pPr>
            <a:endParaRPr lang="en-GB" dirty="0">
              <a:latin typeface="Arial Narrow" panose="020B0606020202030204" pitchFamily="34" charset="0"/>
            </a:endParaRPr>
          </a:p>
        </p:txBody>
      </p:sp>
      <p:sp>
        <p:nvSpPr>
          <p:cNvPr id="8" name="Rectangle: Rounded Corners 7">
            <a:extLst>
              <a:ext uri="{FF2B5EF4-FFF2-40B4-BE49-F238E27FC236}">
                <a16:creationId xmlns:a16="http://schemas.microsoft.com/office/drawing/2014/main" id="{76727002-9F99-4382-858E-AEF6E263FDEC}"/>
              </a:ext>
            </a:extLst>
          </p:cNvPr>
          <p:cNvSpPr/>
          <p:nvPr/>
        </p:nvSpPr>
        <p:spPr>
          <a:xfrm>
            <a:off x="6328348" y="4099000"/>
            <a:ext cx="5294225" cy="2221790"/>
          </a:xfrm>
          <a:prstGeom prst="roundRect">
            <a:avLst>
              <a:gd name="adj" fmla="val 7088"/>
            </a:avLst>
          </a:prstGeom>
          <a:solidFill>
            <a:schemeClr val="accent3">
              <a:lumMod val="20000"/>
              <a:lumOff val="80000"/>
            </a:schemeClr>
          </a:solidFill>
          <a:ln w="57150">
            <a:solidFill>
              <a:schemeClr val="accent3"/>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90000"/>
              </a:lnSpc>
              <a:spcBef>
                <a:spcPts val="300"/>
              </a:spcBef>
              <a:spcAft>
                <a:spcPts val="600"/>
              </a:spcAft>
            </a:pPr>
            <a:r>
              <a:rPr lang="en-GB" b="1" dirty="0">
                <a:latin typeface="Arial Narrow" panose="020B0606020202030204" pitchFamily="34" charset="0"/>
              </a:rPr>
              <a:t>Pharmacogenomics</a:t>
            </a:r>
          </a:p>
          <a:p>
            <a:pPr marL="179388" indent="-179388">
              <a:lnSpc>
                <a:spcPct val="90000"/>
              </a:lnSpc>
              <a:spcBef>
                <a:spcPts val="300"/>
              </a:spcBef>
              <a:buFont typeface="Arial" panose="020B0604020202020204" pitchFamily="34" charset="0"/>
              <a:buChar char="•"/>
            </a:pPr>
            <a:r>
              <a:rPr lang="en-GB" dirty="0">
                <a:latin typeface="Arial Narrow" panose="020B0606020202030204" pitchFamily="34" charset="0"/>
              </a:rPr>
              <a:t>Analysis of 100,000 Genomes Participants has identified actionable information in </a:t>
            </a:r>
            <a:r>
              <a:rPr lang="en-GB" b="1" dirty="0">
                <a:latin typeface="Arial Narrow" panose="020B0606020202030204" pitchFamily="34" charset="0"/>
              </a:rPr>
              <a:t>83%</a:t>
            </a:r>
            <a:r>
              <a:rPr lang="en-GB" dirty="0">
                <a:latin typeface="Arial Narrow" panose="020B0606020202030204" pitchFamily="34" charset="0"/>
              </a:rPr>
              <a:t> of cases</a:t>
            </a:r>
          </a:p>
          <a:p>
            <a:pPr marL="179388" indent="-179388">
              <a:lnSpc>
                <a:spcPct val="90000"/>
              </a:lnSpc>
              <a:spcBef>
                <a:spcPts val="300"/>
              </a:spcBef>
              <a:buFont typeface="Arial" panose="020B0604020202020204" pitchFamily="34" charset="0"/>
              <a:buChar char="•"/>
            </a:pPr>
            <a:r>
              <a:rPr lang="en-GB" dirty="0">
                <a:latin typeface="Arial Narrow" panose="020B0606020202030204" pitchFamily="34" charset="0"/>
              </a:rPr>
              <a:t>Significant implications for common drugs eg clopidogrel or warfarin</a:t>
            </a:r>
          </a:p>
          <a:p>
            <a:pPr marL="179388" indent="-179388">
              <a:lnSpc>
                <a:spcPct val="90000"/>
              </a:lnSpc>
              <a:spcBef>
                <a:spcPts val="300"/>
              </a:spcBef>
              <a:buFont typeface="Arial" panose="020B0604020202020204" pitchFamily="34" charset="0"/>
              <a:buChar char="•"/>
            </a:pPr>
            <a:r>
              <a:rPr lang="en-GB" spc="-20" dirty="0">
                <a:latin typeface="Arial Narrow" panose="020B0606020202030204" pitchFamily="34" charset="0"/>
              </a:rPr>
              <a:t>Identifies common toxicity in cancer chemotherapy</a:t>
            </a:r>
          </a:p>
          <a:p>
            <a:pPr marL="179388" indent="-179388">
              <a:lnSpc>
                <a:spcPct val="90000"/>
              </a:lnSpc>
              <a:spcBef>
                <a:spcPts val="300"/>
              </a:spcBef>
              <a:buFont typeface="Arial" panose="020B0604020202020204" pitchFamily="34" charset="0"/>
              <a:buChar char="•"/>
            </a:pPr>
            <a:r>
              <a:rPr lang="en-GB" dirty="0">
                <a:latin typeface="Arial Narrow" panose="020B0606020202030204" pitchFamily="34" charset="0"/>
              </a:rPr>
              <a:t>NHS identified cost-benefit for 41 drug-gene pairs </a:t>
            </a:r>
          </a:p>
          <a:p>
            <a:pPr marL="285750" indent="-285750">
              <a:lnSpc>
                <a:spcPct val="90000"/>
              </a:lnSpc>
              <a:spcBef>
                <a:spcPts val="300"/>
              </a:spcBef>
              <a:buFont typeface="Arial" panose="020B0604020202020204" pitchFamily="34" charset="0"/>
              <a:buChar char="•"/>
            </a:pPr>
            <a:endParaRPr lang="en-GB" dirty="0">
              <a:latin typeface="Arial Narrow" panose="020B0606020202030204" pitchFamily="34" charset="0"/>
            </a:endParaRPr>
          </a:p>
        </p:txBody>
      </p:sp>
    </p:spTree>
    <p:extLst>
      <p:ext uri="{BB962C8B-B14F-4D97-AF65-F5344CB8AC3E}">
        <p14:creationId xmlns:p14="http://schemas.microsoft.com/office/powerpoint/2010/main" val="1638531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EA841412-56AF-42FE-AF23-8FD6003626E9}"/>
              </a:ext>
            </a:extLst>
          </p:cNvPr>
          <p:cNvSpPr txBox="1"/>
          <p:nvPr/>
        </p:nvSpPr>
        <p:spPr>
          <a:xfrm>
            <a:off x="477498" y="1440249"/>
            <a:ext cx="2821902" cy="4770537"/>
          </a:xfrm>
          <a:prstGeom prst="rect">
            <a:avLst/>
          </a:prstGeom>
          <a:noFill/>
          <a:ln w="41275">
            <a:solidFill>
              <a:schemeClr val="accent1"/>
            </a:solidFill>
          </a:ln>
        </p:spPr>
        <p:txBody>
          <a:bodyPr wrap="square" rtlCol="0">
            <a:spAutoFit/>
          </a:bodyPr>
          <a:lstStyle/>
          <a:p>
            <a:pPr marL="285750" indent="-285750">
              <a:buFont typeface="Arial" panose="020B0604020202020204" pitchFamily="34" charset="0"/>
              <a:buChar char="•"/>
            </a:pPr>
            <a:r>
              <a:rPr lang="en-GB" sz="1600" b="1" dirty="0"/>
              <a:t>NICE Guidance:- Haematological cancers: improving outcomes NG47 2016 :- </a:t>
            </a:r>
            <a:r>
              <a:rPr lang="en-GB" sz="1600" dirty="0"/>
              <a:t>SIHMDs must produce integrated reports that include </a:t>
            </a:r>
            <a:r>
              <a:rPr lang="en-GB" sz="1600" b="1" dirty="0"/>
              <a:t>all </a:t>
            </a:r>
            <a:r>
              <a:rPr lang="en-GB" sz="1600" dirty="0"/>
              <a:t>information needed for disease management</a:t>
            </a:r>
          </a:p>
          <a:p>
            <a:endParaRPr lang="en-GB" sz="1600" dirty="0"/>
          </a:p>
          <a:p>
            <a:pPr marL="285750" indent="-285750">
              <a:buFont typeface="Arial" panose="020B0604020202020204" pitchFamily="34" charset="0"/>
              <a:buChar char="•"/>
            </a:pPr>
            <a:r>
              <a:rPr lang="en-GB" sz="1600" dirty="0"/>
              <a:t>Principle of “one patient one diagnosis one report”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Essential to understand  and assess all  diagnostic results (phenotypic and genomic) to ensure correct  delivery of personalised treatment.</a:t>
            </a:r>
          </a:p>
        </p:txBody>
      </p:sp>
      <p:sp>
        <p:nvSpPr>
          <p:cNvPr id="42" name="TextBox 41">
            <a:extLst>
              <a:ext uri="{FF2B5EF4-FFF2-40B4-BE49-F238E27FC236}">
                <a16:creationId xmlns:a16="http://schemas.microsoft.com/office/drawing/2014/main" id="{8A3945CB-B81B-479D-B008-C8750F09334C}"/>
              </a:ext>
            </a:extLst>
          </p:cNvPr>
          <p:cNvSpPr txBox="1"/>
          <p:nvPr/>
        </p:nvSpPr>
        <p:spPr>
          <a:xfrm>
            <a:off x="323641" y="77921"/>
            <a:ext cx="10587398" cy="1200329"/>
          </a:xfrm>
          <a:prstGeom prst="rect">
            <a:avLst/>
          </a:prstGeom>
          <a:noFill/>
        </p:spPr>
        <p:txBody>
          <a:bodyPr wrap="square" rtlCol="0">
            <a:spAutoFit/>
          </a:bodyPr>
          <a:lstStyle/>
          <a:p>
            <a:r>
              <a:rPr lang="en-GB" sz="3600" b="1" dirty="0">
                <a:solidFill>
                  <a:schemeClr val="tx2"/>
                </a:solidFill>
                <a:latin typeface="Arial"/>
                <a:ea typeface="+mj-ea"/>
                <a:cs typeface="Arial"/>
              </a:rPr>
              <a:t>Integrated diagnostic reporting in Haematological Malignancies</a:t>
            </a:r>
          </a:p>
        </p:txBody>
      </p:sp>
      <p:sp>
        <p:nvSpPr>
          <p:cNvPr id="46" name="TextBox 45">
            <a:extLst>
              <a:ext uri="{FF2B5EF4-FFF2-40B4-BE49-F238E27FC236}">
                <a16:creationId xmlns:a16="http://schemas.microsoft.com/office/drawing/2014/main" id="{7D17CD40-D342-417E-A16E-AA3D1D9FE9DB}"/>
              </a:ext>
            </a:extLst>
          </p:cNvPr>
          <p:cNvSpPr txBox="1"/>
          <p:nvPr/>
        </p:nvSpPr>
        <p:spPr>
          <a:xfrm>
            <a:off x="3592822" y="6390041"/>
            <a:ext cx="4393070" cy="400110"/>
          </a:xfrm>
          <a:prstGeom prst="rect">
            <a:avLst/>
          </a:prstGeom>
          <a:noFill/>
        </p:spPr>
        <p:txBody>
          <a:bodyPr wrap="square" rtlCol="0">
            <a:spAutoFit/>
          </a:bodyPr>
          <a:lstStyle/>
          <a:p>
            <a:r>
              <a:rPr lang="en-GB" sz="2000" dirty="0">
                <a:solidFill>
                  <a:srgbClr val="0070C0"/>
                </a:solidFill>
              </a:rPr>
              <a:t>Phenotypic Results</a:t>
            </a:r>
          </a:p>
        </p:txBody>
      </p:sp>
      <p:sp>
        <p:nvSpPr>
          <p:cNvPr id="47" name="TextBox 46">
            <a:extLst>
              <a:ext uri="{FF2B5EF4-FFF2-40B4-BE49-F238E27FC236}">
                <a16:creationId xmlns:a16="http://schemas.microsoft.com/office/drawing/2014/main" id="{DA58BBE7-2DB9-4F9B-B10B-A7E9B24005A1}"/>
              </a:ext>
            </a:extLst>
          </p:cNvPr>
          <p:cNvSpPr txBox="1"/>
          <p:nvPr/>
        </p:nvSpPr>
        <p:spPr>
          <a:xfrm>
            <a:off x="8132603" y="6343492"/>
            <a:ext cx="2923710" cy="400110"/>
          </a:xfrm>
          <a:prstGeom prst="rect">
            <a:avLst/>
          </a:prstGeom>
          <a:noFill/>
        </p:spPr>
        <p:txBody>
          <a:bodyPr wrap="square" rtlCol="0">
            <a:spAutoFit/>
          </a:bodyPr>
          <a:lstStyle/>
          <a:p>
            <a:r>
              <a:rPr lang="en-GB" sz="2000" dirty="0">
                <a:solidFill>
                  <a:srgbClr val="0070C0"/>
                </a:solidFill>
              </a:rPr>
              <a:t>Genomic Results</a:t>
            </a:r>
          </a:p>
        </p:txBody>
      </p:sp>
      <p:pic>
        <p:nvPicPr>
          <p:cNvPr id="62" name="Picture 61">
            <a:extLst>
              <a:ext uri="{FF2B5EF4-FFF2-40B4-BE49-F238E27FC236}">
                <a16:creationId xmlns:a16="http://schemas.microsoft.com/office/drawing/2014/main" id="{6B5C60D7-9B60-44CE-B8B4-E247BAFDB7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0230" y="1278250"/>
            <a:ext cx="8324130" cy="5127180"/>
          </a:xfrm>
          <a:prstGeom prst="rect">
            <a:avLst/>
          </a:prstGeom>
        </p:spPr>
      </p:pic>
    </p:spTree>
    <p:extLst>
      <p:ext uri="{BB962C8B-B14F-4D97-AF65-F5344CB8AC3E}">
        <p14:creationId xmlns:p14="http://schemas.microsoft.com/office/powerpoint/2010/main" val="525657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AFFC-C2DF-4812-A8DF-E9F518A6EBD3}"/>
              </a:ext>
            </a:extLst>
          </p:cNvPr>
          <p:cNvSpPr>
            <a:spLocks noGrp="1"/>
          </p:cNvSpPr>
          <p:nvPr>
            <p:ph type="title"/>
          </p:nvPr>
        </p:nvSpPr>
        <p:spPr/>
        <p:txBody>
          <a:bodyPr/>
          <a:lstStyle/>
          <a:p>
            <a:r>
              <a:rPr lang="en-GB" dirty="0"/>
              <a:t>Using this knowledge: The end of the ‘</a:t>
            </a:r>
            <a:r>
              <a:rPr lang="en-GB" i="1" dirty="0"/>
              <a:t>one size fits all</a:t>
            </a:r>
            <a:r>
              <a:rPr lang="en-GB" dirty="0"/>
              <a:t>’ era of medicine</a:t>
            </a:r>
          </a:p>
        </p:txBody>
      </p:sp>
      <p:sp>
        <p:nvSpPr>
          <p:cNvPr id="3" name="Slide Number Placeholder 2">
            <a:extLst>
              <a:ext uri="{FF2B5EF4-FFF2-40B4-BE49-F238E27FC236}">
                <a16:creationId xmlns:a16="http://schemas.microsoft.com/office/drawing/2014/main" id="{DE64351B-CD91-41C7-9E37-5B2A2DD6DC31}"/>
              </a:ext>
            </a:extLst>
          </p:cNvPr>
          <p:cNvSpPr>
            <a:spLocks noGrp="1"/>
          </p:cNvSpPr>
          <p:nvPr>
            <p:ph type="sldNum" sz="quarter" idx="10"/>
          </p:nvPr>
        </p:nvSpPr>
        <p:spPr/>
        <p:txBody>
          <a:bodyPr/>
          <a:lstStyle/>
          <a:p>
            <a:fld id="{67DE7D0A-5CC0-CD4F-AD63-02ED5F8284D6}" type="slidenum">
              <a:rPr lang="en-US" smtClean="0"/>
              <a:pPr/>
              <a:t>32</a:t>
            </a:fld>
            <a:endParaRPr lang="en-US" dirty="0"/>
          </a:p>
        </p:txBody>
      </p:sp>
      <p:pic>
        <p:nvPicPr>
          <p:cNvPr id="5" name="Content Placeholder 8">
            <a:extLst>
              <a:ext uri="{FF2B5EF4-FFF2-40B4-BE49-F238E27FC236}">
                <a16:creationId xmlns:a16="http://schemas.microsoft.com/office/drawing/2014/main" id="{0C0C52CE-1319-4E8C-AE17-FE5C8827729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100985" y="2018731"/>
            <a:ext cx="5724441" cy="4374312"/>
          </a:xfrm>
        </p:spPr>
      </p:pic>
      <p:sp>
        <p:nvSpPr>
          <p:cNvPr id="6" name="TextBox 5">
            <a:extLst>
              <a:ext uri="{FF2B5EF4-FFF2-40B4-BE49-F238E27FC236}">
                <a16:creationId xmlns:a16="http://schemas.microsoft.com/office/drawing/2014/main" id="{BB08A484-C8A5-4B96-BB4F-BFE37227CBE4}"/>
              </a:ext>
            </a:extLst>
          </p:cNvPr>
          <p:cNvSpPr txBox="1"/>
          <p:nvPr/>
        </p:nvSpPr>
        <p:spPr>
          <a:xfrm>
            <a:off x="7036117" y="2125553"/>
            <a:ext cx="4389610" cy="646331"/>
          </a:xfrm>
          <a:prstGeom prst="rect">
            <a:avLst/>
          </a:prstGeom>
          <a:noFill/>
        </p:spPr>
        <p:txBody>
          <a:bodyPr wrap="square" rtlCol="0">
            <a:spAutoFit/>
          </a:bodyPr>
          <a:lstStyle/>
          <a:p>
            <a:r>
              <a:rPr lang="en-GB" dirty="0"/>
              <a:t>Everybody receives the same medicine </a:t>
            </a:r>
            <a:r>
              <a:rPr lang="en-GB" dirty="0">
                <a:solidFill>
                  <a:schemeClr val="accent6"/>
                </a:solidFill>
              </a:rPr>
              <a:t>– </a:t>
            </a:r>
            <a:r>
              <a:rPr lang="en-GB" i="1" dirty="0">
                <a:solidFill>
                  <a:schemeClr val="accent6"/>
                </a:solidFill>
              </a:rPr>
              <a:t>typically only 30-60% effective</a:t>
            </a:r>
          </a:p>
        </p:txBody>
      </p:sp>
      <p:sp>
        <p:nvSpPr>
          <p:cNvPr id="7" name="TextBox 6">
            <a:extLst>
              <a:ext uri="{FF2B5EF4-FFF2-40B4-BE49-F238E27FC236}">
                <a16:creationId xmlns:a16="http://schemas.microsoft.com/office/drawing/2014/main" id="{E12B4E22-80F1-45F6-992B-5AE9E44A985C}"/>
              </a:ext>
            </a:extLst>
          </p:cNvPr>
          <p:cNvSpPr txBox="1"/>
          <p:nvPr/>
        </p:nvSpPr>
        <p:spPr>
          <a:xfrm>
            <a:off x="7036117" y="4033798"/>
            <a:ext cx="4457976" cy="923330"/>
          </a:xfrm>
          <a:prstGeom prst="rect">
            <a:avLst/>
          </a:prstGeom>
          <a:noFill/>
        </p:spPr>
        <p:txBody>
          <a:bodyPr wrap="square" rtlCol="0">
            <a:spAutoFit/>
          </a:bodyPr>
          <a:lstStyle/>
          <a:p>
            <a:r>
              <a:rPr lang="en-GB" dirty="0"/>
              <a:t>Tailored treatment to match an individual’s makeup &amp; response </a:t>
            </a:r>
            <a:r>
              <a:rPr lang="en-GB" dirty="0">
                <a:solidFill>
                  <a:schemeClr val="accent6"/>
                </a:solidFill>
              </a:rPr>
              <a:t>– </a:t>
            </a:r>
            <a:r>
              <a:rPr lang="en-GB" i="1" dirty="0">
                <a:solidFill>
                  <a:schemeClr val="accent6"/>
                </a:solidFill>
              </a:rPr>
              <a:t>more effective and fewer side-effects</a:t>
            </a:r>
          </a:p>
        </p:txBody>
      </p:sp>
      <p:sp>
        <p:nvSpPr>
          <p:cNvPr id="8" name="TextBox 7">
            <a:extLst>
              <a:ext uri="{FF2B5EF4-FFF2-40B4-BE49-F238E27FC236}">
                <a16:creationId xmlns:a16="http://schemas.microsoft.com/office/drawing/2014/main" id="{D12C35E0-1A80-480C-B474-748494AD5160}"/>
              </a:ext>
            </a:extLst>
          </p:cNvPr>
          <p:cNvSpPr txBox="1"/>
          <p:nvPr/>
        </p:nvSpPr>
        <p:spPr>
          <a:xfrm>
            <a:off x="2895918" y="6137589"/>
            <a:ext cx="2277533" cy="510909"/>
          </a:xfrm>
          <a:prstGeom prst="rect">
            <a:avLst/>
          </a:prstGeom>
          <a:solidFill>
            <a:schemeClr val="bg1"/>
          </a:solidFill>
        </p:spPr>
        <p:txBody>
          <a:bodyPr wrap="square" rtlCol="0">
            <a:spAutoFit/>
          </a:bodyPr>
          <a:lstStyle/>
          <a:p>
            <a:pPr>
              <a:lnSpc>
                <a:spcPct val="85000"/>
              </a:lnSpc>
            </a:pPr>
            <a:r>
              <a:rPr lang="en-GB" sz="1600" b="1" dirty="0">
                <a:latin typeface="Arial Narrow" panose="020B0606020202030204" pitchFamily="34" charset="0"/>
              </a:rPr>
              <a:t>Informed by genomics &amp; other clinical information</a:t>
            </a:r>
          </a:p>
        </p:txBody>
      </p:sp>
      <p:sp>
        <p:nvSpPr>
          <p:cNvPr id="9" name="TextBox 8">
            <a:extLst>
              <a:ext uri="{FF2B5EF4-FFF2-40B4-BE49-F238E27FC236}">
                <a16:creationId xmlns:a16="http://schemas.microsoft.com/office/drawing/2014/main" id="{A1F8C788-B7B4-4E74-8AB9-3449E970DCD0}"/>
              </a:ext>
            </a:extLst>
          </p:cNvPr>
          <p:cNvSpPr txBox="1"/>
          <p:nvPr/>
        </p:nvSpPr>
        <p:spPr>
          <a:xfrm>
            <a:off x="1016317" y="1610730"/>
            <a:ext cx="2463799" cy="369332"/>
          </a:xfrm>
          <a:prstGeom prst="rect">
            <a:avLst/>
          </a:prstGeom>
          <a:noFill/>
        </p:spPr>
        <p:txBody>
          <a:bodyPr wrap="square" rtlCol="0">
            <a:spAutoFit/>
          </a:bodyPr>
          <a:lstStyle/>
          <a:p>
            <a:r>
              <a:rPr lang="en-GB" b="1" dirty="0">
                <a:latin typeface="Arial Narrow" panose="020B0606020202030204" pitchFamily="34" charset="0"/>
              </a:rPr>
              <a:t>Traditional approach</a:t>
            </a:r>
          </a:p>
        </p:txBody>
      </p:sp>
      <p:sp>
        <p:nvSpPr>
          <p:cNvPr id="10" name="TextBox 9">
            <a:extLst>
              <a:ext uri="{FF2B5EF4-FFF2-40B4-BE49-F238E27FC236}">
                <a16:creationId xmlns:a16="http://schemas.microsoft.com/office/drawing/2014/main" id="{10C8F9C3-22BF-45EF-BAB3-93866DF7DC94}"/>
              </a:ext>
            </a:extLst>
          </p:cNvPr>
          <p:cNvSpPr txBox="1"/>
          <p:nvPr/>
        </p:nvSpPr>
        <p:spPr>
          <a:xfrm>
            <a:off x="1016317" y="3893494"/>
            <a:ext cx="2463799" cy="369332"/>
          </a:xfrm>
          <a:prstGeom prst="rect">
            <a:avLst/>
          </a:prstGeom>
          <a:noFill/>
        </p:spPr>
        <p:txBody>
          <a:bodyPr wrap="square" rtlCol="0">
            <a:spAutoFit/>
          </a:bodyPr>
          <a:lstStyle/>
          <a:p>
            <a:r>
              <a:rPr lang="en-GB" b="1" dirty="0">
                <a:latin typeface="Arial Narrow" panose="020B0606020202030204" pitchFamily="34" charset="0"/>
              </a:rPr>
              <a:t>Personalised approach</a:t>
            </a:r>
          </a:p>
        </p:txBody>
      </p:sp>
    </p:spTree>
    <p:extLst>
      <p:ext uri="{BB962C8B-B14F-4D97-AF65-F5344CB8AC3E}">
        <p14:creationId xmlns:p14="http://schemas.microsoft.com/office/powerpoint/2010/main" val="24771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5C53-AEFC-444D-A3CE-B93A770D6B97}"/>
              </a:ext>
            </a:extLst>
          </p:cNvPr>
          <p:cNvSpPr>
            <a:spLocks noGrp="1"/>
          </p:cNvSpPr>
          <p:nvPr>
            <p:ph type="title"/>
          </p:nvPr>
        </p:nvSpPr>
        <p:spPr>
          <a:xfrm>
            <a:off x="150196" y="241985"/>
            <a:ext cx="10515600" cy="773461"/>
          </a:xfrm>
        </p:spPr>
        <p:txBody>
          <a:bodyPr>
            <a:normAutofit/>
          </a:bodyPr>
          <a:lstStyle/>
          <a:p>
            <a:r>
              <a:rPr lang="en-GB" sz="3600" dirty="0"/>
              <a:t>Paediatric brain tumour</a:t>
            </a:r>
          </a:p>
        </p:txBody>
      </p:sp>
      <p:sp>
        <p:nvSpPr>
          <p:cNvPr id="3" name="Rectangle 2">
            <a:extLst>
              <a:ext uri="{FF2B5EF4-FFF2-40B4-BE49-F238E27FC236}">
                <a16:creationId xmlns:a16="http://schemas.microsoft.com/office/drawing/2014/main" id="{2FA07F5F-BF49-4C73-8382-13372AC087CF}"/>
              </a:ext>
            </a:extLst>
          </p:cNvPr>
          <p:cNvSpPr/>
          <p:nvPr/>
        </p:nvSpPr>
        <p:spPr>
          <a:xfrm>
            <a:off x="528286" y="1551753"/>
            <a:ext cx="1425584" cy="1323439"/>
          </a:xfrm>
          <a:prstGeom prst="rect">
            <a:avLst/>
          </a:prstGeom>
          <a:ln w="3492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11 year old child with an atypical astrocytic brain cancer. </a:t>
            </a:r>
          </a:p>
        </p:txBody>
      </p:sp>
      <p:sp>
        <p:nvSpPr>
          <p:cNvPr id="4" name="Arrow: Right 3">
            <a:extLst>
              <a:ext uri="{FF2B5EF4-FFF2-40B4-BE49-F238E27FC236}">
                <a16:creationId xmlns:a16="http://schemas.microsoft.com/office/drawing/2014/main" id="{066AF679-7622-438B-803D-F21CA4B2FB5E}"/>
              </a:ext>
            </a:extLst>
          </p:cNvPr>
          <p:cNvSpPr/>
          <p:nvPr/>
        </p:nvSpPr>
        <p:spPr>
          <a:xfrm>
            <a:off x="2008179" y="1805587"/>
            <a:ext cx="1028700"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9C871CC-47D7-456B-83B7-B30A9C4F9243}"/>
              </a:ext>
            </a:extLst>
          </p:cNvPr>
          <p:cNvSpPr/>
          <p:nvPr/>
        </p:nvSpPr>
        <p:spPr>
          <a:xfrm>
            <a:off x="6096000" y="781637"/>
            <a:ext cx="2239336" cy="2308324"/>
          </a:xfrm>
          <a:prstGeom prst="rect">
            <a:avLst/>
          </a:prstGeom>
          <a:ln w="3492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Urgent review of WGS requested and revealed a novel BRAF fusion the result of a 40Mb tandem duplication. The fusion wouldn’t have been detected by conventional testing</a:t>
            </a:r>
          </a:p>
        </p:txBody>
      </p:sp>
      <p:sp>
        <p:nvSpPr>
          <p:cNvPr id="17" name="Rectangle 16">
            <a:extLst>
              <a:ext uri="{FF2B5EF4-FFF2-40B4-BE49-F238E27FC236}">
                <a16:creationId xmlns:a16="http://schemas.microsoft.com/office/drawing/2014/main" id="{08947159-0BBD-45EB-840B-3F622CE50A8B}"/>
              </a:ext>
            </a:extLst>
          </p:cNvPr>
          <p:cNvSpPr/>
          <p:nvPr/>
        </p:nvSpPr>
        <p:spPr>
          <a:xfrm>
            <a:off x="3089240" y="1668008"/>
            <a:ext cx="2000250" cy="830997"/>
          </a:xfrm>
          <a:prstGeom prst="rect">
            <a:avLst/>
          </a:prstGeom>
          <a:ln w="3492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Tumour resected but patient relapsed shortly after</a:t>
            </a:r>
          </a:p>
        </p:txBody>
      </p:sp>
      <p:sp>
        <p:nvSpPr>
          <p:cNvPr id="18" name="Arrow: Right 17">
            <a:extLst>
              <a:ext uri="{FF2B5EF4-FFF2-40B4-BE49-F238E27FC236}">
                <a16:creationId xmlns:a16="http://schemas.microsoft.com/office/drawing/2014/main" id="{00D30CFE-307A-4905-9060-2CBC3B71D937}"/>
              </a:ext>
            </a:extLst>
          </p:cNvPr>
          <p:cNvSpPr/>
          <p:nvPr/>
        </p:nvSpPr>
        <p:spPr>
          <a:xfrm>
            <a:off x="5207302" y="1781243"/>
            <a:ext cx="888698"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515550-7399-40E2-A46F-F3E0AE4B102D}"/>
              </a:ext>
            </a:extLst>
          </p:cNvPr>
          <p:cNvSpPr/>
          <p:nvPr/>
        </p:nvSpPr>
        <p:spPr>
          <a:xfrm>
            <a:off x="9379899" y="876199"/>
            <a:ext cx="2597803" cy="1569660"/>
          </a:xfrm>
          <a:prstGeom prst="rect">
            <a:avLst/>
          </a:prstGeom>
          <a:ln w="34925">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j-lt"/>
                <a:ea typeface="+mn-ea"/>
                <a:cs typeface="+mn-cs"/>
              </a:rPr>
              <a:t>Clinical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Clinician applied for MEK inhibition therapy following discussion with experts in paediatric  brain tumours in Heidelberg. </a:t>
            </a:r>
          </a:p>
        </p:txBody>
      </p:sp>
      <p:sp>
        <p:nvSpPr>
          <p:cNvPr id="22" name="Arrow: Right 21">
            <a:extLst>
              <a:ext uri="{FF2B5EF4-FFF2-40B4-BE49-F238E27FC236}">
                <a16:creationId xmlns:a16="http://schemas.microsoft.com/office/drawing/2014/main" id="{C2F3EC6E-FD52-4CBF-A551-411697D676D0}"/>
              </a:ext>
            </a:extLst>
          </p:cNvPr>
          <p:cNvSpPr/>
          <p:nvPr/>
        </p:nvSpPr>
        <p:spPr>
          <a:xfrm>
            <a:off x="8428002" y="1799019"/>
            <a:ext cx="913844"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18AD8239-50F5-43BA-9F6A-891FCC6CA6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90" y="3417668"/>
            <a:ext cx="2927985" cy="2762250"/>
          </a:xfrm>
          <a:prstGeom prst="rect">
            <a:avLst/>
          </a:prstGeom>
        </p:spPr>
      </p:pic>
      <p:pic>
        <p:nvPicPr>
          <p:cNvPr id="25" name="Picture 24" descr="A picture containing object, clock&#10;&#10;Description generated with high confidence">
            <a:extLst>
              <a:ext uri="{FF2B5EF4-FFF2-40B4-BE49-F238E27FC236}">
                <a16:creationId xmlns:a16="http://schemas.microsoft.com/office/drawing/2014/main" id="{56EA9D40-840E-439A-890C-3354341EA0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4438" y="4277711"/>
            <a:ext cx="2181139" cy="2425427"/>
          </a:xfrm>
          <a:prstGeom prst="rect">
            <a:avLst/>
          </a:prstGeom>
        </p:spPr>
      </p:pic>
      <p:pic>
        <p:nvPicPr>
          <p:cNvPr id="26" name="Picture 25">
            <a:extLst>
              <a:ext uri="{FF2B5EF4-FFF2-40B4-BE49-F238E27FC236}">
                <a16:creationId xmlns:a16="http://schemas.microsoft.com/office/drawing/2014/main" id="{5652F279-69D4-4460-8FB0-8344FC86C7C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63314" y="3305848"/>
            <a:ext cx="2632907" cy="234664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26">
            <a:extLst>
              <a:ext uri="{FF2B5EF4-FFF2-40B4-BE49-F238E27FC236}">
                <a16:creationId xmlns:a16="http://schemas.microsoft.com/office/drawing/2014/main" id="{45B38884-AB1E-4580-B71D-0669F7BDED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69291" y="3429000"/>
            <a:ext cx="2847974" cy="2346645"/>
          </a:xfrm>
          <a:prstGeom prst="rect">
            <a:avLst/>
          </a:prstGeom>
        </p:spPr>
      </p:pic>
      <p:sp>
        <p:nvSpPr>
          <p:cNvPr id="28" name="Rectangle 27">
            <a:extLst>
              <a:ext uri="{FF2B5EF4-FFF2-40B4-BE49-F238E27FC236}">
                <a16:creationId xmlns:a16="http://schemas.microsoft.com/office/drawing/2014/main" id="{BB369EA0-3FCA-4057-B70F-158D0C7E69B9}"/>
              </a:ext>
            </a:extLst>
          </p:cNvPr>
          <p:cNvSpPr/>
          <p:nvPr/>
        </p:nvSpPr>
        <p:spPr>
          <a:xfrm>
            <a:off x="3159496" y="5722756"/>
            <a:ext cx="579882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The BRAF breakpoints conserve the kinase domain and exclude the autoregulatory domain - similar mechanism to previously described BRAF fusions e.g.  KIAA1549-BRAF in pilocytic astrocytoma </a:t>
            </a:r>
          </a:p>
        </p:txBody>
      </p:sp>
      <p:sp>
        <p:nvSpPr>
          <p:cNvPr id="29" name="Rectangle 28">
            <a:extLst>
              <a:ext uri="{FF2B5EF4-FFF2-40B4-BE49-F238E27FC236}">
                <a16:creationId xmlns:a16="http://schemas.microsoft.com/office/drawing/2014/main" id="{55ADE8AD-6AAB-4F6F-A436-82CB8E3B1CA2}"/>
              </a:ext>
            </a:extLst>
          </p:cNvPr>
          <p:cNvSpPr/>
          <p:nvPr/>
        </p:nvSpPr>
        <p:spPr>
          <a:xfrm>
            <a:off x="3038476" y="3174216"/>
            <a:ext cx="5956936" cy="34498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C32EA3A-744D-4795-8977-47F8F55A1C80}"/>
              </a:ext>
            </a:extLst>
          </p:cNvPr>
          <p:cNvSpPr txBox="1"/>
          <p:nvPr/>
        </p:nvSpPr>
        <p:spPr>
          <a:xfrm>
            <a:off x="110489" y="6179918"/>
            <a:ext cx="2501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j-lt"/>
                <a:ea typeface="+mn-ea"/>
                <a:cs typeface="+mn-cs"/>
              </a:rPr>
              <a:t>Data courtesy of East Of England NHS GMC</a:t>
            </a:r>
          </a:p>
        </p:txBody>
      </p:sp>
      <p:sp>
        <p:nvSpPr>
          <p:cNvPr id="19" name="Rectangle 18">
            <a:extLst>
              <a:ext uri="{FF2B5EF4-FFF2-40B4-BE49-F238E27FC236}">
                <a16:creationId xmlns:a16="http://schemas.microsoft.com/office/drawing/2014/main" id="{DFA71CDC-A368-4CE2-A072-E5A0E3EEF376}"/>
              </a:ext>
            </a:extLst>
          </p:cNvPr>
          <p:cNvSpPr/>
          <p:nvPr/>
        </p:nvSpPr>
        <p:spPr>
          <a:xfrm>
            <a:off x="9379899" y="2518531"/>
            <a:ext cx="2597803" cy="1569660"/>
          </a:xfrm>
          <a:prstGeom prst="rect">
            <a:avLst/>
          </a:prstGeom>
          <a:ln w="34925">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j-lt"/>
                <a:ea typeface="+mn-ea"/>
                <a:cs typeface="+mn-cs"/>
              </a:rPr>
              <a:t>Patient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After conventional therapy has failed WGS has given the family the opportunity to access  personalised  targeted therapy </a:t>
            </a:r>
          </a:p>
        </p:txBody>
      </p:sp>
    </p:spTree>
    <p:extLst>
      <p:ext uri="{BB962C8B-B14F-4D97-AF65-F5344CB8AC3E}">
        <p14:creationId xmlns:p14="http://schemas.microsoft.com/office/powerpoint/2010/main" val="2073426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D5CF96-D776-4C0A-B2C9-66AAC227746B}"/>
              </a:ext>
            </a:extLst>
          </p:cNvPr>
          <p:cNvSpPr>
            <a:spLocks noChangeArrowheads="1"/>
          </p:cNvSpPr>
          <p:nvPr/>
        </p:nvSpPr>
        <p:spPr bwMode="auto">
          <a:xfrm>
            <a:off x="1354523" y="1740800"/>
            <a:ext cx="10019929" cy="12014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defTabSz="642899">
              <a:defRPr/>
            </a:pPr>
            <a:r>
              <a:rPr lang="nb-NO" altLang="nb-NO" sz="1407" dirty="0">
                <a:solidFill>
                  <a:srgbClr val="222222"/>
                </a:solidFill>
                <a:cs typeface="Arial" panose="020B0604020202020204" pitchFamily="34" charset="0"/>
              </a:rPr>
              <a:t>Workshop: Towards in Silico-Guided Clinical Trials in Cancer</a:t>
            </a:r>
          </a:p>
          <a:p>
            <a:pPr defTabSz="642899">
              <a:defRPr/>
            </a:pPr>
            <a:r>
              <a:rPr lang="nb-NO" altLang="nb-NO" sz="1055" dirty="0">
                <a:latin typeface="Georgia" panose="02040502050405020303" pitchFamily="18" charset="0"/>
              </a:rPr>
              <a:t>May 15th-16th, 2019, at Scandic Holmenkollen Hotel in Oslo, we organise a two-day workshop "Towards in Silico-Guided Clinical Trials in Cancer".</a:t>
            </a:r>
            <a:endParaRPr lang="nb-NO" altLang="nb-NO" sz="703" dirty="0"/>
          </a:p>
          <a:p>
            <a:pPr defTabSz="642899">
              <a:defRPr/>
            </a:pPr>
            <a:r>
              <a:rPr lang="nb-NO" altLang="nb-NO" sz="844" dirty="0">
                <a:cs typeface="Arial" panose="020B0604020202020204" pitchFamily="34" charset="0"/>
              </a:rPr>
              <a:t>Time and place: May 15, 2019 - May 16, 2019</a:t>
            </a:r>
            <a:r>
              <a:rPr lang="nb-NO" altLang="nb-NO" sz="844" dirty="0">
                <a:solidFill>
                  <a:srgbClr val="666666"/>
                </a:solidFill>
                <a:cs typeface="Arial" panose="020B0604020202020204" pitchFamily="34" charset="0"/>
              </a:rPr>
              <a:t>, </a:t>
            </a:r>
            <a:r>
              <a:rPr lang="nb-NO" altLang="nb-NO" sz="844" dirty="0">
                <a:solidFill>
                  <a:srgbClr val="2771BB"/>
                </a:solidFill>
                <a:cs typeface="Arial" panose="020B0604020202020204" pitchFamily="34" charset="0"/>
                <a:hlinkClick r:id="rId2"/>
              </a:rPr>
              <a:t>Scandic Holmenkollen Hotel</a:t>
            </a:r>
            <a:endParaRPr lang="nb-NO" altLang="nb-NO" sz="703" dirty="0"/>
          </a:p>
          <a:p>
            <a:pPr defTabSz="642899">
              <a:defRPr/>
            </a:pPr>
            <a:endParaRPr lang="nb-NO" altLang="nb-NO" sz="984" dirty="0">
              <a:solidFill>
                <a:srgbClr val="222222"/>
              </a:solidFill>
              <a:cs typeface="Arial" panose="020B0604020202020204" pitchFamily="34" charset="0"/>
            </a:endParaRPr>
          </a:p>
          <a:p>
            <a:pPr defTabSz="642899">
              <a:defRPr/>
            </a:pPr>
            <a:r>
              <a:rPr lang="nb-NO" altLang="nb-NO" sz="984" dirty="0">
                <a:solidFill>
                  <a:srgbClr val="222222"/>
                </a:solidFill>
                <a:cs typeface="Arial" panose="020B0604020202020204" pitchFamily="34" charset="0"/>
              </a:rPr>
              <a:t>Novel concepts for personalised cancer medicine</a:t>
            </a:r>
          </a:p>
          <a:p>
            <a:pPr defTabSz="642899">
              <a:defRPr/>
            </a:pPr>
            <a:r>
              <a:rPr lang="nb-NO" altLang="nb-NO" sz="844" dirty="0">
                <a:solidFill>
                  <a:srgbClr val="444444"/>
                </a:solidFill>
                <a:cs typeface="Arial" panose="020B0604020202020204" pitchFamily="34" charset="0"/>
              </a:rPr>
              <a:t>We bring to Oslo experts in fields such as systems medicine, mathematical oncology and bioinformatics to discuss novel clinical trial concepts for personalised cancer medicine.</a:t>
            </a:r>
          </a:p>
          <a:p>
            <a:pPr defTabSz="642899">
              <a:defRPr/>
            </a:pPr>
            <a:r>
              <a:rPr lang="nb-NO" altLang="nb-NO" sz="844" dirty="0">
                <a:solidFill>
                  <a:srgbClr val="444444"/>
                </a:solidFill>
                <a:cs typeface="Arial" panose="020B0604020202020204" pitchFamily="34" charset="0"/>
              </a:rPr>
              <a:t>Please see the </a:t>
            </a:r>
            <a:r>
              <a:rPr lang="nb-NO" altLang="nb-NO" sz="844" u="sng" dirty="0">
                <a:solidFill>
                  <a:srgbClr val="2771BB"/>
                </a:solidFill>
                <a:cs typeface="Arial" panose="020B0604020202020204" pitchFamily="34" charset="0"/>
                <a:hlinkClick r:id="rId3"/>
              </a:rPr>
              <a:t>workshop website</a:t>
            </a:r>
            <a:r>
              <a:rPr lang="nb-NO" altLang="nb-NO" sz="844" dirty="0">
                <a:solidFill>
                  <a:srgbClr val="444444"/>
                </a:solidFill>
                <a:cs typeface="Arial" panose="020B0604020202020204" pitchFamily="34" charset="0"/>
              </a:rPr>
              <a:t> for more information and registration.</a:t>
            </a:r>
          </a:p>
          <a:p>
            <a:pPr defTabSz="642899">
              <a:defRPr/>
            </a:pPr>
            <a:r>
              <a:rPr lang="nb-NO" altLang="nb-NO" sz="844" dirty="0">
                <a:solidFill>
                  <a:srgbClr val="444444"/>
                </a:solidFill>
                <a:cs typeface="Arial" panose="020B0604020202020204" pitchFamily="34" charset="0"/>
              </a:rPr>
              <a:t> </a:t>
            </a:r>
            <a:endParaRPr lang="nb-NO" altLang="nb-NO" sz="1265" dirty="0"/>
          </a:p>
        </p:txBody>
      </p:sp>
      <p:pic>
        <p:nvPicPr>
          <p:cNvPr id="22531" name="Picture 2">
            <a:extLst>
              <a:ext uri="{FF2B5EF4-FFF2-40B4-BE49-F238E27FC236}">
                <a16:creationId xmlns:a16="http://schemas.microsoft.com/office/drawing/2014/main" id="{AA1C9C6E-4E3C-421F-A6BA-EE8CFE3D37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34599" y="3429000"/>
            <a:ext cx="25908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a:extLst>
              <a:ext uri="{FF2B5EF4-FFF2-40B4-BE49-F238E27FC236}">
                <a16:creationId xmlns:a16="http://schemas.microsoft.com/office/drawing/2014/main" id="{5CBDB80C-1183-4611-877A-C51FCDDDA84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17406" y="2942219"/>
            <a:ext cx="4754310" cy="356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a:extLst>
              <a:ext uri="{FF2B5EF4-FFF2-40B4-BE49-F238E27FC236}">
                <a16:creationId xmlns:a16="http://schemas.microsoft.com/office/drawing/2014/main" id="{5CE04793-1859-480F-971B-87A888F83EA8}"/>
              </a:ext>
            </a:extLst>
          </p:cNvPr>
          <p:cNvSpPr txBox="1">
            <a:spLocks noChangeArrowheads="1"/>
          </p:cNvSpPr>
          <p:nvPr/>
        </p:nvSpPr>
        <p:spPr bwMode="auto">
          <a:xfrm>
            <a:off x="615297" y="401622"/>
            <a:ext cx="102891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nb-NO" altLang="nb-NO" sz="3600" b="1" dirty="0">
                <a:solidFill>
                  <a:schemeClr val="tx2"/>
                </a:solidFill>
                <a:latin typeface="Arial"/>
                <a:ea typeface="+mj-ea"/>
                <a:cs typeface="Arial"/>
              </a:rPr>
              <a:t>National hurricane center: best hurricane tracking models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C52D-C22E-4147-94E3-9961801923B8}"/>
              </a:ext>
            </a:extLst>
          </p:cNvPr>
          <p:cNvSpPr>
            <a:spLocks noGrp="1"/>
          </p:cNvSpPr>
          <p:nvPr>
            <p:ph type="title"/>
          </p:nvPr>
        </p:nvSpPr>
        <p:spPr>
          <a:xfrm>
            <a:off x="589515" y="320491"/>
            <a:ext cx="9809087" cy="667725"/>
          </a:xfrm>
        </p:spPr>
        <p:txBody>
          <a:bodyPr/>
          <a:lstStyle/>
          <a:p>
            <a:r>
              <a:rPr lang="en-GB" sz="4000" dirty="0"/>
              <a:t>Vision for Personalised Medicine</a:t>
            </a:r>
          </a:p>
        </p:txBody>
      </p:sp>
      <p:sp>
        <p:nvSpPr>
          <p:cNvPr id="3" name="Slide Number Placeholder 2">
            <a:extLst>
              <a:ext uri="{FF2B5EF4-FFF2-40B4-BE49-F238E27FC236}">
                <a16:creationId xmlns:a16="http://schemas.microsoft.com/office/drawing/2014/main" id="{CCF3AFD5-1510-4C08-BD8F-4FD267C24FC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graphicFrame>
        <p:nvGraphicFramePr>
          <p:cNvPr id="6" name="Content Placeholder 5">
            <a:extLst>
              <a:ext uri="{FF2B5EF4-FFF2-40B4-BE49-F238E27FC236}">
                <a16:creationId xmlns:a16="http://schemas.microsoft.com/office/drawing/2014/main" id="{88E9D54B-38F0-4658-B294-32E0CFA7BE09}"/>
              </a:ext>
            </a:extLst>
          </p:cNvPr>
          <p:cNvGraphicFramePr>
            <a:graphicFrameLocks noGrp="1"/>
          </p:cNvGraphicFramePr>
          <p:nvPr>
            <p:ph idx="1"/>
          </p:nvPr>
        </p:nvGraphicFramePr>
        <p:xfrm>
          <a:off x="589515" y="988313"/>
          <a:ext cx="11012969" cy="5685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751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ED9F-8C9E-41EB-AA55-29B12DC6690B}"/>
              </a:ext>
            </a:extLst>
          </p:cNvPr>
          <p:cNvSpPr>
            <a:spLocks noGrp="1"/>
          </p:cNvSpPr>
          <p:nvPr>
            <p:ph type="title"/>
          </p:nvPr>
        </p:nvSpPr>
        <p:spPr>
          <a:xfrm>
            <a:off x="976187" y="2169549"/>
            <a:ext cx="10641498" cy="2043151"/>
          </a:xfrm>
        </p:spPr>
        <p:txBody>
          <a:bodyPr>
            <a:normAutofit fontScale="90000"/>
          </a:bodyPr>
          <a:lstStyle/>
          <a:p>
            <a:r>
              <a:rPr lang="en-GB" sz="6000" b="1" dirty="0"/>
              <a:t>Key challenges to embedding genomics in mainstream care -</a:t>
            </a:r>
          </a:p>
        </p:txBody>
      </p:sp>
      <p:pic>
        <p:nvPicPr>
          <p:cNvPr id="7" name="Graphic 6" descr="Male profile">
            <a:extLst>
              <a:ext uri="{FF2B5EF4-FFF2-40B4-BE49-F238E27FC236}">
                <a16:creationId xmlns:a16="http://schemas.microsoft.com/office/drawing/2014/main" id="{53953932-848C-4104-AA44-7C051AC8AE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6882" y="4212700"/>
            <a:ext cx="2043151" cy="2043151"/>
          </a:xfrm>
          <a:prstGeom prst="rect">
            <a:avLst/>
          </a:prstGeom>
        </p:spPr>
      </p:pic>
      <p:pic>
        <p:nvPicPr>
          <p:cNvPr id="9" name="Graphic 8" descr="Female Profile">
            <a:extLst>
              <a:ext uri="{FF2B5EF4-FFF2-40B4-BE49-F238E27FC236}">
                <a16:creationId xmlns:a16="http://schemas.microsoft.com/office/drawing/2014/main" id="{9BC277CA-9ED9-453C-A55F-5F6394C30A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48542" y="4212699"/>
            <a:ext cx="2043151" cy="2043151"/>
          </a:xfrm>
          <a:prstGeom prst="rect">
            <a:avLst/>
          </a:prstGeom>
        </p:spPr>
      </p:pic>
    </p:spTree>
    <p:extLst>
      <p:ext uri="{BB962C8B-B14F-4D97-AF65-F5344CB8AC3E}">
        <p14:creationId xmlns:p14="http://schemas.microsoft.com/office/powerpoint/2010/main" val="1916810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86EC-EC63-4E05-BA8F-6888482B155C}"/>
              </a:ext>
            </a:extLst>
          </p:cNvPr>
          <p:cNvSpPr>
            <a:spLocks noGrp="1"/>
          </p:cNvSpPr>
          <p:nvPr>
            <p:ph type="title"/>
          </p:nvPr>
        </p:nvSpPr>
        <p:spPr>
          <a:xfrm>
            <a:off x="508411" y="584492"/>
            <a:ext cx="10641498" cy="611649"/>
          </a:xfrm>
        </p:spPr>
        <p:txBody>
          <a:bodyPr>
            <a:noAutofit/>
          </a:bodyPr>
          <a:lstStyle/>
          <a:p>
            <a:r>
              <a:rPr lang="en-GB" b="1" dirty="0"/>
              <a:t>Addressing the challenges of developing the workforce</a:t>
            </a:r>
          </a:p>
        </p:txBody>
      </p:sp>
      <p:pic>
        <p:nvPicPr>
          <p:cNvPr id="4" name="Picture 3">
            <a:extLst>
              <a:ext uri="{FF2B5EF4-FFF2-40B4-BE49-F238E27FC236}">
                <a16:creationId xmlns:a16="http://schemas.microsoft.com/office/drawing/2014/main" id="{8F136E80-9960-40C9-ACD6-C3DE5753F9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506" y="2338112"/>
            <a:ext cx="7242625" cy="3343535"/>
          </a:xfrm>
          <a:prstGeom prst="rect">
            <a:avLst/>
          </a:prstGeom>
        </p:spPr>
      </p:pic>
      <p:sp>
        <p:nvSpPr>
          <p:cNvPr id="5" name="TextBox 4">
            <a:extLst>
              <a:ext uri="{FF2B5EF4-FFF2-40B4-BE49-F238E27FC236}">
                <a16:creationId xmlns:a16="http://schemas.microsoft.com/office/drawing/2014/main" id="{FD01304B-7E62-4E3B-AF7F-92604F440046}"/>
              </a:ext>
            </a:extLst>
          </p:cNvPr>
          <p:cNvSpPr txBox="1"/>
          <p:nvPr/>
        </p:nvSpPr>
        <p:spPr>
          <a:xfrm>
            <a:off x="9187574" y="1621024"/>
            <a:ext cx="2697046" cy="3272691"/>
          </a:xfrm>
          <a:prstGeom prst="rect">
            <a:avLst/>
          </a:prstGeom>
          <a:noFill/>
        </p:spPr>
        <p:txBody>
          <a:bodyPr wrap="square" rtlCol="0">
            <a:spAutoFit/>
          </a:bodyPr>
          <a:lstStyle/>
          <a:p>
            <a:pPr>
              <a:lnSpc>
                <a:spcPct val="90000"/>
              </a:lnSpc>
              <a:spcBef>
                <a:spcPts val="400"/>
              </a:spcBef>
              <a:defRPr/>
            </a:pPr>
            <a:r>
              <a:rPr lang="en-GB" sz="1200" b="1" i="1" dirty="0">
                <a:solidFill>
                  <a:srgbClr val="41B6E6"/>
                </a:solidFill>
                <a:latin typeface="Arial" panose="020B0604020202020204" pitchFamily="34" charset="0"/>
                <a:cs typeface="Arial" panose="020B0604020202020204" pitchFamily="34" charset="0"/>
              </a:rPr>
              <a:t>HEE GEP cumulative data </a:t>
            </a:r>
          </a:p>
          <a:p>
            <a:pPr>
              <a:lnSpc>
                <a:spcPct val="90000"/>
              </a:lnSpc>
              <a:spcBef>
                <a:spcPts val="400"/>
              </a:spcBef>
              <a:defRPr/>
            </a:pPr>
            <a:r>
              <a:rPr lang="en-GB" sz="1200" b="1" dirty="0">
                <a:solidFill>
                  <a:schemeClr val="tx1">
                    <a:lumMod val="85000"/>
                    <a:lumOff val="15000"/>
                  </a:schemeClr>
                </a:solidFill>
                <a:latin typeface="Arial" panose="020B0604020202020204" pitchFamily="34" charset="0"/>
                <a:cs typeface="Arial" panose="020B0604020202020204" pitchFamily="34" charset="0"/>
              </a:rPr>
              <a:t>80,000+ </a:t>
            </a:r>
            <a:br>
              <a:rPr lang="en-GB" sz="1200" b="1" dirty="0">
                <a:latin typeface="Arial" panose="020B0604020202020204" pitchFamily="34" charset="0"/>
                <a:cs typeface="Arial" panose="020B0604020202020204" pitchFamily="34" charset="0"/>
              </a:rPr>
            </a:br>
            <a:r>
              <a:rPr lang="en-GB" sz="1200" dirty="0">
                <a:solidFill>
                  <a:schemeClr val="tx1">
                    <a:lumMod val="85000"/>
                    <a:lumOff val="15000"/>
                  </a:schemeClr>
                </a:solidFill>
                <a:latin typeface="Arial" panose="020B0604020202020204" pitchFamily="34" charset="0"/>
                <a:cs typeface="Arial" panose="020B0604020202020204" pitchFamily="34" charset="0"/>
              </a:rPr>
              <a:t>total staff reached</a:t>
            </a:r>
            <a:endParaRPr lang="en-GB" sz="1200" b="1" dirty="0">
              <a:solidFill>
                <a:schemeClr val="tx1">
                  <a:lumMod val="85000"/>
                  <a:lumOff val="15000"/>
                </a:schemeClr>
              </a:solidFill>
              <a:latin typeface="Arial" panose="020B0604020202020204" pitchFamily="34" charset="0"/>
              <a:cs typeface="Arial" panose="020B0604020202020204" pitchFamily="34" charset="0"/>
            </a:endParaRPr>
          </a:p>
          <a:p>
            <a:pPr defTabSz="457189">
              <a:lnSpc>
                <a:spcPct val="90000"/>
              </a:lnSpc>
              <a:spcBef>
                <a:spcPts val="400"/>
              </a:spcBef>
              <a:defRPr/>
            </a:pPr>
            <a:r>
              <a:rPr lang="en-GB" sz="1200" b="1" dirty="0">
                <a:solidFill>
                  <a:schemeClr val="tx1">
                    <a:lumMod val="85000"/>
                    <a:lumOff val="15000"/>
                  </a:schemeClr>
                </a:solidFill>
                <a:latin typeface="Arial" panose="020B0604020202020204" pitchFamily="34" charset="0"/>
                <a:cs typeface="Arial" panose="020B0604020202020204" pitchFamily="34" charset="0"/>
              </a:rPr>
              <a:t>1,400+ </a:t>
            </a:r>
            <a:r>
              <a:rPr lang="en-GB" sz="1200" dirty="0">
                <a:solidFill>
                  <a:schemeClr val="tx1">
                    <a:lumMod val="85000"/>
                    <a:lumOff val="15000"/>
                  </a:schemeClr>
                </a:solidFill>
                <a:latin typeface="Arial" panose="020B0604020202020204" pitchFamily="34" charset="0"/>
                <a:cs typeface="Arial" panose="020B0604020202020204" pitchFamily="34" charset="0"/>
              </a:rPr>
              <a:t>Master’s framework places</a:t>
            </a:r>
          </a:p>
          <a:p>
            <a:pPr defTabSz="457189">
              <a:lnSpc>
                <a:spcPct val="90000"/>
              </a:lnSpc>
              <a:spcBef>
                <a:spcPts val="400"/>
              </a:spcBef>
              <a:defRPr/>
            </a:pPr>
            <a:r>
              <a:rPr lang="en-GB" sz="1200" b="1" dirty="0">
                <a:solidFill>
                  <a:schemeClr val="tx1">
                    <a:lumMod val="85000"/>
                    <a:lumOff val="15000"/>
                  </a:schemeClr>
                </a:solidFill>
                <a:latin typeface="Arial" panose="020B0604020202020204" pitchFamily="34" charset="0"/>
                <a:cs typeface="Arial" panose="020B0604020202020204" pitchFamily="34" charset="0"/>
              </a:rPr>
              <a:t>1.8 million+ </a:t>
            </a:r>
            <a:br>
              <a:rPr lang="en-GB" sz="1200" b="1" dirty="0">
                <a:latin typeface="Arial" panose="020B0604020202020204" pitchFamily="34" charset="0"/>
                <a:cs typeface="Arial" panose="020B0604020202020204" pitchFamily="34" charset="0"/>
              </a:rPr>
            </a:br>
            <a:r>
              <a:rPr lang="en-GB" sz="1200" dirty="0">
                <a:solidFill>
                  <a:schemeClr val="tx1">
                    <a:lumMod val="85000"/>
                    <a:lumOff val="15000"/>
                  </a:schemeClr>
                </a:solidFill>
                <a:latin typeface="Arial" panose="020B0604020202020204" pitchFamily="34" charset="0"/>
                <a:cs typeface="Arial" panose="020B0604020202020204" pitchFamily="34" charset="0"/>
              </a:rPr>
              <a:t>web page views</a:t>
            </a:r>
          </a:p>
          <a:p>
            <a:pPr defTabSz="457189">
              <a:lnSpc>
                <a:spcPct val="90000"/>
              </a:lnSpc>
              <a:spcBef>
                <a:spcPts val="400"/>
              </a:spcBef>
              <a:defRPr/>
            </a:pPr>
            <a:r>
              <a:rPr lang="en-GB" sz="1200" b="1" dirty="0">
                <a:solidFill>
                  <a:schemeClr val="tx1">
                    <a:lumMod val="85000"/>
                    <a:lumOff val="15000"/>
                  </a:schemeClr>
                </a:solidFill>
                <a:latin typeface="Arial" panose="020B0604020202020204" pitchFamily="34" charset="0"/>
                <a:cs typeface="Arial" panose="020B0604020202020204" pitchFamily="34" charset="0"/>
              </a:rPr>
              <a:t>550,000+ </a:t>
            </a:r>
            <a:br>
              <a:rPr lang="en-GB" sz="1200" b="1" dirty="0">
                <a:latin typeface="Arial" panose="020B0604020202020204" pitchFamily="34" charset="0"/>
                <a:cs typeface="Arial" panose="020B0604020202020204" pitchFamily="34" charset="0"/>
              </a:rPr>
            </a:br>
            <a:r>
              <a:rPr lang="en-GB" sz="1200" dirty="0">
                <a:solidFill>
                  <a:schemeClr val="tx1">
                    <a:lumMod val="85000"/>
                    <a:lumOff val="15000"/>
                  </a:schemeClr>
                </a:solidFill>
                <a:latin typeface="Arial" panose="020B0604020202020204" pitchFamily="34" charset="0"/>
                <a:cs typeface="Arial" panose="020B0604020202020204" pitchFamily="34" charset="0"/>
              </a:rPr>
              <a:t>resource views</a:t>
            </a:r>
          </a:p>
          <a:p>
            <a:pPr>
              <a:lnSpc>
                <a:spcPct val="90000"/>
              </a:lnSpc>
              <a:spcBef>
                <a:spcPts val="400"/>
              </a:spcBef>
              <a:defRPr/>
            </a:pPr>
            <a:r>
              <a:rPr lang="en-GB" sz="1200" b="1" dirty="0">
                <a:solidFill>
                  <a:schemeClr val="tx1">
                    <a:lumMod val="85000"/>
                    <a:lumOff val="15000"/>
                  </a:schemeClr>
                </a:solidFill>
                <a:latin typeface="Arial" panose="020B0604020202020204" pitchFamily="34" charset="0"/>
                <a:cs typeface="Arial" panose="020B0604020202020204" pitchFamily="34" charset="0"/>
              </a:rPr>
              <a:t>55,292 </a:t>
            </a:r>
            <a:br>
              <a:rPr lang="en-GB" sz="1200" b="1" dirty="0">
                <a:latin typeface="Arial" panose="020B0604020202020204" pitchFamily="34" charset="0"/>
                <a:cs typeface="Arial" panose="020B0604020202020204" pitchFamily="34" charset="0"/>
              </a:rPr>
            </a:br>
            <a:r>
              <a:rPr lang="en-GB" sz="1200" dirty="0">
                <a:solidFill>
                  <a:schemeClr val="tx1">
                    <a:lumMod val="85000"/>
                    <a:lumOff val="15000"/>
                  </a:schemeClr>
                </a:solidFill>
                <a:latin typeface="Arial" panose="020B0604020202020204" pitchFamily="34" charset="0"/>
                <a:cs typeface="Arial" panose="020B0604020202020204" pitchFamily="34" charset="0"/>
              </a:rPr>
              <a:t>course registrations</a:t>
            </a:r>
          </a:p>
          <a:p>
            <a:pPr>
              <a:lnSpc>
                <a:spcPct val="90000"/>
              </a:lnSpc>
              <a:spcBef>
                <a:spcPts val="400"/>
              </a:spcBef>
              <a:defRPr/>
            </a:pPr>
            <a:r>
              <a:rPr lang="en-GB" sz="1200" b="1" dirty="0">
                <a:solidFill>
                  <a:schemeClr val="tx1">
                    <a:lumMod val="85000"/>
                    <a:lumOff val="15000"/>
                  </a:schemeClr>
                </a:solidFill>
                <a:latin typeface="Arial" panose="020B0604020202020204" pitchFamily="34" charset="0"/>
                <a:cs typeface="Arial" panose="020B0604020202020204" pitchFamily="34" charset="0"/>
              </a:rPr>
              <a:t>21,000+ </a:t>
            </a:r>
            <a:br>
              <a:rPr lang="en-GB" sz="1200" b="1" dirty="0">
                <a:latin typeface="Arial" panose="020B0604020202020204" pitchFamily="34" charset="0"/>
                <a:cs typeface="Arial" panose="020B0604020202020204" pitchFamily="34" charset="0"/>
              </a:rPr>
            </a:br>
            <a:r>
              <a:rPr lang="en-GB" sz="1200" dirty="0">
                <a:solidFill>
                  <a:schemeClr val="tx1">
                    <a:lumMod val="85000"/>
                    <a:lumOff val="15000"/>
                  </a:schemeClr>
                </a:solidFill>
                <a:latin typeface="Arial" panose="020B0604020202020204" pitchFamily="34" charset="0"/>
                <a:cs typeface="Arial" panose="020B0604020202020204" pitchFamily="34" charset="0"/>
              </a:rPr>
              <a:t>MOOC registrations</a:t>
            </a:r>
          </a:p>
          <a:p>
            <a:pPr>
              <a:lnSpc>
                <a:spcPct val="90000"/>
              </a:lnSpc>
              <a:spcBef>
                <a:spcPts val="400"/>
              </a:spcBef>
              <a:defRPr/>
            </a:pPr>
            <a:endParaRPr lang="en-GB" sz="1400" i="1" dirty="0">
              <a:solidFill>
                <a:schemeClr val="tx1">
                  <a:lumMod val="85000"/>
                  <a:lumOff val="15000"/>
                </a:schemeClr>
              </a:solidFill>
              <a:latin typeface="Arial" panose="020B0604020202020204" pitchFamily="34" charset="0"/>
              <a:cs typeface="Arial" panose="020B0604020202020204" pitchFamily="34" charset="0"/>
            </a:endParaRPr>
          </a:p>
          <a:p>
            <a:pPr algn="ctr">
              <a:lnSpc>
                <a:spcPct val="90000"/>
              </a:lnSpc>
              <a:spcBef>
                <a:spcPts val="400"/>
              </a:spcBef>
              <a:defRPr/>
            </a:pPr>
            <a:r>
              <a:rPr lang="en-GB" sz="1400" b="1" dirty="0">
                <a:solidFill>
                  <a:schemeClr val="tx2"/>
                </a:solidFill>
                <a:latin typeface="Arial" panose="020B0604020202020204" pitchFamily="34" charset="0"/>
                <a:cs typeface="Arial" panose="020B0604020202020204" pitchFamily="34" charset="0"/>
              </a:rPr>
              <a:t>Resources and material at </a:t>
            </a:r>
            <a:r>
              <a:rPr lang="en-GB" sz="1400" b="1" i="1" dirty="0">
                <a:solidFill>
                  <a:schemeClr val="tx2"/>
                </a:solidFill>
                <a:latin typeface="Arial" panose="020B0604020202020204" pitchFamily="34" charset="0"/>
                <a:cs typeface="Arial" panose="020B0604020202020204" pitchFamily="34" charset="0"/>
              </a:rPr>
              <a:t>genomicseducation.hee.nhs.uk </a:t>
            </a:r>
            <a:r>
              <a:rPr lang="en-GB" sz="1400" b="1" dirty="0">
                <a:solidFill>
                  <a:schemeClr val="tx2"/>
                </a:solidFill>
                <a:latin typeface="Arial" panose="020B0604020202020204" pitchFamily="34" charset="0"/>
                <a:cs typeface="Arial" panose="020B0604020202020204" pitchFamily="34" charset="0"/>
              </a:rPr>
              <a:t>and </a:t>
            </a:r>
            <a:r>
              <a:rPr lang="en-GB" sz="1400" b="1" i="1" dirty="0">
                <a:solidFill>
                  <a:schemeClr val="tx2"/>
                </a:solidFill>
                <a:latin typeface="Arial" panose="020B0604020202020204" pitchFamily="34" charset="0"/>
                <a:cs typeface="Arial" panose="020B0604020202020204" pitchFamily="34" charset="0"/>
              </a:rPr>
              <a:t>www.futurelearn.com</a:t>
            </a:r>
            <a:endParaRPr lang="en-GB" sz="2133" i="1"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ECCAF7A-06BF-4E86-B68C-3ACB9D73A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7231" y="5236977"/>
            <a:ext cx="6921659" cy="1714180"/>
          </a:xfrm>
          <a:prstGeom prst="rect">
            <a:avLst/>
          </a:prstGeom>
        </p:spPr>
      </p:pic>
      <p:sp>
        <p:nvSpPr>
          <p:cNvPr id="7" name="TextBox 6">
            <a:extLst>
              <a:ext uri="{FF2B5EF4-FFF2-40B4-BE49-F238E27FC236}">
                <a16:creationId xmlns:a16="http://schemas.microsoft.com/office/drawing/2014/main" id="{4139A063-7002-4382-AE6C-8AA1D229D6B0}"/>
              </a:ext>
            </a:extLst>
          </p:cNvPr>
          <p:cNvSpPr txBox="1"/>
          <p:nvPr/>
        </p:nvSpPr>
        <p:spPr>
          <a:xfrm>
            <a:off x="307380" y="1487231"/>
            <a:ext cx="8892087" cy="970522"/>
          </a:xfrm>
          <a:prstGeom prst="rect">
            <a:avLst/>
          </a:prstGeom>
          <a:noFill/>
        </p:spPr>
        <p:txBody>
          <a:bodyPr wrap="square" rtlCol="0">
            <a:spAutoFit/>
          </a:bodyPr>
          <a:lstStyle/>
          <a:p>
            <a:pPr defTabSz="609585">
              <a:lnSpc>
                <a:spcPct val="90000"/>
              </a:lnSpc>
              <a:spcBef>
                <a:spcPts val="800"/>
              </a:spcBef>
              <a:defRPr/>
            </a:pPr>
            <a:r>
              <a:rPr lang="en-GB" sz="1400" dirty="0">
                <a:solidFill>
                  <a:schemeClr val="accent1"/>
                </a:solidFill>
                <a:latin typeface="Arial" panose="020B0604020202020204" pitchFamily="34" charset="0"/>
                <a:cs typeface="Arial" panose="020B0604020202020204" pitchFamily="34" charset="0"/>
              </a:rPr>
              <a:t>Resources to support upskilling tailored to suit professional &amp; clinical need</a:t>
            </a:r>
          </a:p>
          <a:p>
            <a:pPr defTabSz="609585">
              <a:lnSpc>
                <a:spcPct val="90000"/>
              </a:lnSpc>
              <a:spcBef>
                <a:spcPts val="800"/>
              </a:spcBef>
              <a:defRPr/>
            </a:pPr>
            <a:r>
              <a:rPr lang="en-GB" sz="1400" dirty="0">
                <a:solidFill>
                  <a:srgbClr val="000000"/>
                </a:solidFill>
                <a:latin typeface="Arial" panose="020B0604020202020204" pitchFamily="34" charset="0"/>
                <a:cs typeface="Arial" panose="020B0604020202020204" pitchFamily="34" charset="0"/>
              </a:rPr>
              <a:t>HEE Genomics Education Programme provides a wide range of free-to-access resources to provide an ‘</a:t>
            </a:r>
            <a:r>
              <a:rPr lang="en-GB" sz="1400" i="1" dirty="0">
                <a:solidFill>
                  <a:srgbClr val="000000"/>
                </a:solidFill>
                <a:latin typeface="Arial" panose="020B0604020202020204" pitchFamily="34" charset="0"/>
                <a:cs typeface="Arial" panose="020B0604020202020204" pitchFamily="34" charset="0"/>
              </a:rPr>
              <a:t>anytime, anyplace, anywher</a:t>
            </a:r>
            <a:r>
              <a:rPr lang="en-GB" sz="1400" dirty="0">
                <a:solidFill>
                  <a:srgbClr val="000000"/>
                </a:solidFill>
                <a:latin typeface="Arial" panose="020B0604020202020204" pitchFamily="34" charset="0"/>
                <a:cs typeface="Arial" panose="020B0604020202020204" pitchFamily="34" charset="0"/>
              </a:rPr>
              <a:t>e’ approach to education – tailored to suit the range of professional requirements, and the time &amp; immediate need for education</a:t>
            </a:r>
          </a:p>
        </p:txBody>
      </p:sp>
    </p:spTree>
    <p:extLst>
      <p:ext uri="{BB962C8B-B14F-4D97-AF65-F5344CB8AC3E}">
        <p14:creationId xmlns:p14="http://schemas.microsoft.com/office/powerpoint/2010/main" val="320655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4596" y="611709"/>
            <a:ext cx="8542655" cy="848360"/>
          </a:xfrm>
          <a:prstGeom prst="rect">
            <a:avLst/>
          </a:prstGeom>
        </p:spPr>
        <p:txBody>
          <a:bodyPr vert="horz" wrap="square" lIns="0" tIns="13335" rIns="0" bIns="0" rtlCol="0">
            <a:spAutoFit/>
          </a:bodyPr>
          <a:lstStyle/>
          <a:p>
            <a:pPr marL="12700">
              <a:lnSpc>
                <a:spcPts val="3720"/>
              </a:lnSpc>
              <a:spcBef>
                <a:spcPts val="105"/>
              </a:spcBef>
            </a:pPr>
            <a:r>
              <a:rPr spc="-5" dirty="0">
                <a:solidFill>
                  <a:srgbClr val="004E96"/>
                </a:solidFill>
              </a:rPr>
              <a:t>Building </a:t>
            </a:r>
            <a:r>
              <a:rPr dirty="0">
                <a:solidFill>
                  <a:srgbClr val="004E96"/>
                </a:solidFill>
              </a:rPr>
              <a:t>a </a:t>
            </a:r>
            <a:r>
              <a:rPr spc="-5" dirty="0">
                <a:solidFill>
                  <a:srgbClr val="004E96"/>
                </a:solidFill>
              </a:rPr>
              <a:t>learning community </a:t>
            </a:r>
            <a:r>
              <a:rPr dirty="0">
                <a:solidFill>
                  <a:srgbClr val="004E96"/>
                </a:solidFill>
              </a:rPr>
              <a:t>of </a:t>
            </a:r>
            <a:r>
              <a:rPr spc="-5" dirty="0">
                <a:solidFill>
                  <a:srgbClr val="004E96"/>
                </a:solidFill>
              </a:rPr>
              <a:t>clinical</a:t>
            </a:r>
            <a:r>
              <a:rPr spc="0" dirty="0">
                <a:solidFill>
                  <a:srgbClr val="004E96"/>
                </a:solidFill>
              </a:rPr>
              <a:t> </a:t>
            </a:r>
            <a:r>
              <a:rPr spc="-10" dirty="0">
                <a:solidFill>
                  <a:srgbClr val="004E96"/>
                </a:solidFill>
              </a:rPr>
              <a:t>genomics</a:t>
            </a:r>
          </a:p>
          <a:p>
            <a:pPr marL="12700">
              <a:lnSpc>
                <a:spcPts val="2760"/>
              </a:lnSpc>
            </a:pPr>
            <a:r>
              <a:rPr sz="2400" b="0" dirty="0">
                <a:solidFill>
                  <a:srgbClr val="00B0F0"/>
                </a:solidFill>
                <a:latin typeface="Calibri"/>
                <a:cs typeface="Calibri"/>
              </a:rPr>
              <a:t>A </a:t>
            </a:r>
            <a:r>
              <a:rPr sz="2400" b="0" spc="-5" dirty="0">
                <a:solidFill>
                  <a:srgbClr val="00B0F0"/>
                </a:solidFill>
                <a:latin typeface="Calibri"/>
                <a:cs typeface="Calibri"/>
              </a:rPr>
              <a:t>SOCIAL </a:t>
            </a:r>
            <a:r>
              <a:rPr sz="2400" b="0" spc="-10" dirty="0">
                <a:solidFill>
                  <a:srgbClr val="00B0F0"/>
                </a:solidFill>
                <a:latin typeface="Calibri"/>
                <a:cs typeface="Calibri"/>
              </a:rPr>
              <a:t>NETWORK</a:t>
            </a:r>
            <a:r>
              <a:rPr sz="2400" b="0" spc="-25" dirty="0">
                <a:solidFill>
                  <a:srgbClr val="00B0F0"/>
                </a:solidFill>
                <a:latin typeface="Calibri"/>
                <a:cs typeface="Calibri"/>
              </a:rPr>
              <a:t> </a:t>
            </a:r>
            <a:r>
              <a:rPr sz="2400" b="0" spc="-20" dirty="0">
                <a:solidFill>
                  <a:srgbClr val="00B0F0"/>
                </a:solidFill>
                <a:latin typeface="Calibri"/>
                <a:cs typeface="Calibri"/>
              </a:rPr>
              <a:t>STUDY</a:t>
            </a:r>
            <a:endParaRPr sz="2400" dirty="0">
              <a:latin typeface="Calibri"/>
              <a:cs typeface="Calibri"/>
            </a:endParaRPr>
          </a:p>
        </p:txBody>
      </p:sp>
      <p:sp>
        <p:nvSpPr>
          <p:cNvPr id="3" name="object 3"/>
          <p:cNvSpPr/>
          <p:nvPr/>
        </p:nvSpPr>
        <p:spPr>
          <a:xfrm>
            <a:off x="1856232" y="1717548"/>
            <a:ext cx="7815071" cy="435711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78739" y="6436027"/>
            <a:ext cx="8315959" cy="346710"/>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1050" b="0" i="1" u="none" strike="noStrike" kern="1200" cap="none" spc="0" normalizeH="0" baseline="0" noProof="0" dirty="0">
                <a:ln>
                  <a:noFill/>
                </a:ln>
                <a:solidFill>
                  <a:prstClr val="black"/>
                </a:solidFill>
                <a:effectLst/>
                <a:uLnTx/>
                <a:uFillTx/>
                <a:latin typeface="Century Gothic"/>
                <a:ea typeface="+mn-ea"/>
                <a:cs typeface="Century Gothic"/>
              </a:rPr>
              <a:t>Long </a:t>
            </a:r>
            <a:r>
              <a:rPr kumimoji="0" sz="1050" b="0" i="1" u="none" strike="noStrike" kern="1200" cap="none" spc="-5" normalizeH="0" baseline="0" noProof="0" dirty="0">
                <a:ln>
                  <a:noFill/>
                </a:ln>
                <a:solidFill>
                  <a:prstClr val="black"/>
                </a:solidFill>
                <a:effectLst/>
                <a:uLnTx/>
                <a:uFillTx/>
                <a:latin typeface="Century Gothic"/>
                <a:ea typeface="+mn-ea"/>
                <a:cs typeface="Century Gothic"/>
              </a:rPr>
              <a:t>JC, </a:t>
            </a:r>
            <a:r>
              <a:rPr kumimoji="0" sz="1050" b="0" i="1" u="none" strike="noStrike" kern="1200" cap="none" spc="0" normalizeH="0" baseline="0" noProof="0" dirty="0">
                <a:ln>
                  <a:noFill/>
                </a:ln>
                <a:solidFill>
                  <a:prstClr val="black"/>
                </a:solidFill>
                <a:effectLst/>
                <a:uLnTx/>
                <a:uFillTx/>
                <a:latin typeface="Century Gothic"/>
                <a:ea typeface="+mn-ea"/>
                <a:cs typeface="Century Gothic"/>
              </a:rPr>
              <a:t>Pomare C, Best S, Boughtwood </a:t>
            </a:r>
            <a:r>
              <a:rPr kumimoji="0" sz="1050" b="0" i="1" u="none" strike="noStrike" kern="1200" cap="none" spc="-5" normalizeH="0" baseline="0" noProof="0" dirty="0">
                <a:ln>
                  <a:noFill/>
                </a:ln>
                <a:solidFill>
                  <a:prstClr val="black"/>
                </a:solidFill>
                <a:effectLst/>
                <a:uLnTx/>
                <a:uFillTx/>
                <a:latin typeface="Century Gothic"/>
                <a:ea typeface="+mn-ea"/>
                <a:cs typeface="Century Gothic"/>
              </a:rPr>
              <a:t>T, </a:t>
            </a:r>
            <a:r>
              <a:rPr kumimoji="0" sz="1050" b="0" i="1" u="none" strike="noStrike" kern="1200" cap="none" spc="0" normalizeH="0" baseline="0" noProof="0" dirty="0">
                <a:ln>
                  <a:noFill/>
                </a:ln>
                <a:solidFill>
                  <a:prstClr val="black"/>
                </a:solidFill>
                <a:effectLst/>
                <a:uLnTx/>
                <a:uFillTx/>
                <a:latin typeface="Century Gothic"/>
                <a:ea typeface="+mn-ea"/>
                <a:cs typeface="Century Gothic"/>
              </a:rPr>
              <a:t>North K, Ellis LA, </a:t>
            </a:r>
            <a:r>
              <a:rPr kumimoji="0" sz="1050" b="0" i="1" u="none" strike="noStrike" kern="1200" cap="none" spc="-5" normalizeH="0" baseline="0" noProof="0" dirty="0">
                <a:ln>
                  <a:noFill/>
                </a:ln>
                <a:solidFill>
                  <a:prstClr val="black"/>
                </a:solidFill>
                <a:effectLst/>
                <a:uLnTx/>
                <a:uFillTx/>
                <a:latin typeface="Century Gothic"/>
                <a:ea typeface="+mn-ea"/>
                <a:cs typeface="Century Gothic"/>
              </a:rPr>
              <a:t>Churruca </a:t>
            </a:r>
            <a:r>
              <a:rPr kumimoji="0" sz="1050" b="0" i="1" u="none" strike="noStrike" kern="1200" cap="none" spc="0" normalizeH="0" baseline="0" noProof="0" dirty="0">
                <a:ln>
                  <a:noFill/>
                </a:ln>
                <a:solidFill>
                  <a:prstClr val="black"/>
                </a:solidFill>
                <a:effectLst/>
                <a:uLnTx/>
                <a:uFillTx/>
                <a:latin typeface="Century Gothic"/>
                <a:ea typeface="+mn-ea"/>
                <a:cs typeface="Century Gothic"/>
              </a:rPr>
              <a:t>K, </a:t>
            </a:r>
            <a:r>
              <a:rPr kumimoji="0" sz="1050" b="0" i="1" u="none" strike="noStrike" kern="1200" cap="none" spc="-5" normalizeH="0" baseline="0" noProof="0" dirty="0">
                <a:ln>
                  <a:noFill/>
                </a:ln>
                <a:solidFill>
                  <a:prstClr val="black"/>
                </a:solidFill>
                <a:effectLst/>
                <a:uLnTx/>
                <a:uFillTx/>
                <a:latin typeface="Century Gothic"/>
                <a:ea typeface="+mn-ea"/>
                <a:cs typeface="Century Gothic"/>
              </a:rPr>
              <a:t>Braithwaite </a:t>
            </a:r>
            <a:r>
              <a:rPr kumimoji="0" sz="1050" b="0" i="1" u="none" strike="noStrike" kern="1200" cap="none" spc="-10" normalizeH="0" baseline="0" noProof="0" dirty="0">
                <a:ln>
                  <a:noFill/>
                </a:ln>
                <a:solidFill>
                  <a:prstClr val="black"/>
                </a:solidFill>
                <a:effectLst/>
                <a:uLnTx/>
                <a:uFillTx/>
                <a:latin typeface="Century Gothic"/>
                <a:ea typeface="+mn-ea"/>
                <a:cs typeface="Century Gothic"/>
              </a:rPr>
              <a:t>J. </a:t>
            </a:r>
            <a:r>
              <a:rPr kumimoji="0" sz="1050" b="1" i="1" u="none" strike="noStrike" kern="1200" cap="none" spc="-5" normalizeH="0" baseline="0" noProof="0" dirty="0">
                <a:ln>
                  <a:noFill/>
                </a:ln>
                <a:solidFill>
                  <a:prstClr val="black"/>
                </a:solidFill>
                <a:effectLst/>
                <a:uLnTx/>
                <a:uFillTx/>
                <a:latin typeface="Century Gothic"/>
                <a:ea typeface="+mn-ea"/>
                <a:cs typeface="Century Gothic"/>
              </a:rPr>
              <a:t>Building </a:t>
            </a:r>
            <a:r>
              <a:rPr kumimoji="0" sz="1050" b="1" i="1" u="none" strike="noStrike" kern="1200" cap="none" spc="0" normalizeH="0" baseline="0" noProof="0" dirty="0">
                <a:ln>
                  <a:noFill/>
                </a:ln>
                <a:solidFill>
                  <a:prstClr val="black"/>
                </a:solidFill>
                <a:effectLst/>
                <a:uLnTx/>
                <a:uFillTx/>
                <a:latin typeface="Century Gothic"/>
                <a:ea typeface="+mn-ea"/>
                <a:cs typeface="Century Gothic"/>
              </a:rPr>
              <a:t>a </a:t>
            </a:r>
            <a:r>
              <a:rPr kumimoji="0" sz="1050" b="1" i="1" u="none" strike="noStrike" kern="1200" cap="none" spc="-5" normalizeH="0" baseline="0" noProof="0" dirty="0">
                <a:ln>
                  <a:noFill/>
                </a:ln>
                <a:solidFill>
                  <a:prstClr val="black"/>
                </a:solidFill>
                <a:effectLst/>
                <a:uLnTx/>
                <a:uFillTx/>
                <a:latin typeface="Century Gothic"/>
                <a:ea typeface="+mn-ea"/>
                <a:cs typeface="Century Gothic"/>
              </a:rPr>
              <a:t>learning </a:t>
            </a:r>
            <a:r>
              <a:rPr kumimoji="0" sz="1050" b="1" i="1" u="none" strike="noStrike" kern="1200" cap="none" spc="0" normalizeH="0" baseline="0" noProof="0" dirty="0">
                <a:ln>
                  <a:noFill/>
                </a:ln>
                <a:solidFill>
                  <a:prstClr val="black"/>
                </a:solidFill>
                <a:effectLst/>
                <a:uLnTx/>
                <a:uFillTx/>
                <a:latin typeface="Century Gothic"/>
                <a:ea typeface="+mn-ea"/>
                <a:cs typeface="Century Gothic"/>
              </a:rPr>
              <a:t>community of </a:t>
            </a:r>
            <a:r>
              <a:rPr kumimoji="0" sz="1050" b="1" i="1" u="none" strike="noStrike" kern="1200" cap="none" spc="-5" normalizeH="0" baseline="0" noProof="0" dirty="0">
                <a:ln>
                  <a:noFill/>
                </a:ln>
                <a:solidFill>
                  <a:prstClr val="black"/>
                </a:solidFill>
                <a:effectLst/>
                <a:uLnTx/>
                <a:uFillTx/>
                <a:latin typeface="Century Gothic"/>
                <a:ea typeface="+mn-ea"/>
                <a:cs typeface="Century Gothic"/>
              </a:rPr>
              <a:t>Australian  clinical </a:t>
            </a:r>
            <a:r>
              <a:rPr kumimoji="0" sz="1050" b="1" i="1" u="none" strike="noStrike" kern="1200" cap="none" spc="0" normalizeH="0" baseline="0" noProof="0" dirty="0">
                <a:ln>
                  <a:noFill/>
                </a:ln>
                <a:solidFill>
                  <a:prstClr val="black"/>
                </a:solidFill>
                <a:effectLst/>
                <a:uLnTx/>
                <a:uFillTx/>
                <a:latin typeface="Century Gothic"/>
                <a:ea typeface="+mn-ea"/>
                <a:cs typeface="Century Gothic"/>
              </a:rPr>
              <a:t>genomics: a </a:t>
            </a:r>
            <a:r>
              <a:rPr kumimoji="0" sz="1050" b="1" i="1" u="none" strike="noStrike" kern="1200" cap="none" spc="-5" normalizeH="0" baseline="0" noProof="0" dirty="0">
                <a:ln>
                  <a:noFill/>
                </a:ln>
                <a:solidFill>
                  <a:prstClr val="black"/>
                </a:solidFill>
                <a:effectLst/>
                <a:uLnTx/>
                <a:uFillTx/>
                <a:latin typeface="Century Gothic"/>
                <a:ea typeface="+mn-ea"/>
                <a:cs typeface="Century Gothic"/>
              </a:rPr>
              <a:t>social network </a:t>
            </a:r>
            <a:r>
              <a:rPr kumimoji="0" sz="1050" b="1" i="1" u="none" strike="noStrike" kern="1200" cap="none" spc="0" normalizeH="0" baseline="0" noProof="0" dirty="0">
                <a:ln>
                  <a:noFill/>
                </a:ln>
                <a:solidFill>
                  <a:prstClr val="black"/>
                </a:solidFill>
                <a:effectLst/>
                <a:uLnTx/>
                <a:uFillTx/>
                <a:latin typeface="Century Gothic"/>
                <a:ea typeface="+mn-ea"/>
                <a:cs typeface="Century Gothic"/>
              </a:rPr>
              <a:t>study of the </a:t>
            </a:r>
            <a:r>
              <a:rPr kumimoji="0" sz="1050" b="1" i="1" u="none" strike="noStrike" kern="1200" cap="none" spc="-5" normalizeH="0" baseline="0" noProof="0" dirty="0">
                <a:ln>
                  <a:noFill/>
                </a:ln>
                <a:solidFill>
                  <a:prstClr val="black"/>
                </a:solidFill>
                <a:effectLst/>
                <a:uLnTx/>
                <a:uFillTx/>
                <a:latin typeface="Century Gothic"/>
                <a:ea typeface="+mn-ea"/>
                <a:cs typeface="Century Gothic"/>
              </a:rPr>
              <a:t>Australian </a:t>
            </a:r>
            <a:r>
              <a:rPr kumimoji="0" sz="1050" b="1" i="1" u="none" strike="noStrike" kern="1200" cap="none" spc="0" normalizeH="0" baseline="0" noProof="0" dirty="0">
                <a:ln>
                  <a:noFill/>
                </a:ln>
                <a:solidFill>
                  <a:prstClr val="black"/>
                </a:solidFill>
                <a:effectLst/>
                <a:uLnTx/>
                <a:uFillTx/>
                <a:latin typeface="Century Gothic"/>
                <a:ea typeface="+mn-ea"/>
                <a:cs typeface="Century Gothic"/>
              </a:rPr>
              <a:t>Genomic </a:t>
            </a:r>
            <a:r>
              <a:rPr kumimoji="0" sz="1050" b="1" i="1" u="none" strike="noStrike" kern="1200" cap="none" spc="-5" normalizeH="0" baseline="0" noProof="0" dirty="0">
                <a:ln>
                  <a:noFill/>
                </a:ln>
                <a:solidFill>
                  <a:prstClr val="black"/>
                </a:solidFill>
                <a:effectLst/>
                <a:uLnTx/>
                <a:uFillTx/>
                <a:latin typeface="Century Gothic"/>
                <a:ea typeface="+mn-ea"/>
                <a:cs typeface="Century Gothic"/>
              </a:rPr>
              <a:t>Health Alliance</a:t>
            </a:r>
            <a:r>
              <a:rPr kumimoji="0" sz="1050" b="0" i="1" u="none" strike="noStrike" kern="1200" cap="none" spc="-5" normalizeH="0" baseline="0" noProof="0" dirty="0">
                <a:ln>
                  <a:noFill/>
                </a:ln>
                <a:solidFill>
                  <a:prstClr val="black"/>
                </a:solidFill>
                <a:effectLst/>
                <a:uLnTx/>
                <a:uFillTx/>
                <a:latin typeface="Century Gothic"/>
                <a:ea typeface="+mn-ea"/>
                <a:cs typeface="Century Gothic"/>
              </a:rPr>
              <a:t>. BMC </a:t>
            </a:r>
            <a:r>
              <a:rPr kumimoji="0" sz="1050" b="0" i="1" u="none" strike="noStrike" kern="1200" cap="none" spc="0" normalizeH="0" baseline="0" noProof="0" dirty="0">
                <a:ln>
                  <a:noFill/>
                </a:ln>
                <a:solidFill>
                  <a:prstClr val="black"/>
                </a:solidFill>
                <a:effectLst/>
                <a:uLnTx/>
                <a:uFillTx/>
                <a:latin typeface="Century Gothic"/>
                <a:ea typeface="+mn-ea"/>
                <a:cs typeface="Century Gothic"/>
              </a:rPr>
              <a:t>Medicine. 2019. 17 </a:t>
            </a:r>
            <a:r>
              <a:rPr kumimoji="0" sz="1050" b="0" i="1" u="none" strike="noStrike" kern="1200" cap="none" spc="-5" normalizeH="0" baseline="0" noProof="0" dirty="0">
                <a:ln>
                  <a:noFill/>
                </a:ln>
                <a:solidFill>
                  <a:prstClr val="black"/>
                </a:solidFill>
                <a:effectLst/>
                <a:uLnTx/>
                <a:uFillTx/>
                <a:latin typeface="Century Gothic"/>
                <a:ea typeface="+mn-ea"/>
                <a:cs typeface="Century Gothic"/>
              </a:rPr>
              <a:t>(1) </a:t>
            </a:r>
            <a:r>
              <a:rPr kumimoji="0" sz="1050" b="0" i="1" u="none" strike="noStrike" kern="1200" cap="none" spc="0" normalizeH="0" baseline="0" noProof="0" dirty="0">
                <a:ln>
                  <a:noFill/>
                </a:ln>
                <a:solidFill>
                  <a:prstClr val="black"/>
                </a:solidFill>
                <a:effectLst/>
                <a:uLnTx/>
                <a:uFillTx/>
                <a:latin typeface="Century Gothic"/>
                <a:ea typeface="+mn-ea"/>
                <a:cs typeface="Century Gothic"/>
              </a:rPr>
              <a:t>:</a:t>
            </a:r>
            <a:r>
              <a:rPr kumimoji="0" sz="1050" b="0" i="1" u="none" strike="noStrike" kern="1200" cap="none" spc="-30" normalizeH="0" baseline="0" noProof="0" dirty="0">
                <a:ln>
                  <a:noFill/>
                </a:ln>
                <a:solidFill>
                  <a:prstClr val="black"/>
                </a:solidFill>
                <a:effectLst/>
                <a:uLnTx/>
                <a:uFillTx/>
                <a:latin typeface="Century Gothic"/>
                <a:ea typeface="+mn-ea"/>
                <a:cs typeface="Century Gothic"/>
              </a:rPr>
              <a:t> </a:t>
            </a:r>
            <a:r>
              <a:rPr kumimoji="0" sz="1050" b="0" i="1" u="none" strike="noStrike" kern="1200" cap="none" spc="0" normalizeH="0" baseline="0" noProof="0" dirty="0">
                <a:ln>
                  <a:noFill/>
                </a:ln>
                <a:solidFill>
                  <a:prstClr val="black"/>
                </a:solidFill>
                <a:effectLst/>
                <a:uLnTx/>
                <a:uFillTx/>
                <a:latin typeface="Century Gothic"/>
                <a:ea typeface="+mn-ea"/>
                <a:cs typeface="Century Gothic"/>
              </a:rPr>
              <a:t>44.</a:t>
            </a:r>
            <a:endParaRPr kumimoji="0" sz="105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5" name="object 5"/>
          <p:cNvSpPr/>
          <p:nvPr/>
        </p:nvSpPr>
        <p:spPr>
          <a:xfrm>
            <a:off x="9241432" y="6199632"/>
            <a:ext cx="2630657" cy="48767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8FA2-6883-468D-850A-9753DD16AF14}"/>
              </a:ext>
            </a:extLst>
          </p:cNvPr>
          <p:cNvSpPr>
            <a:spLocks noGrp="1"/>
          </p:cNvSpPr>
          <p:nvPr>
            <p:ph type="title"/>
          </p:nvPr>
        </p:nvSpPr>
        <p:spPr>
          <a:xfrm>
            <a:off x="609603" y="365485"/>
            <a:ext cx="9809087" cy="667725"/>
          </a:xfrm>
        </p:spPr>
        <p:txBody>
          <a:bodyPr/>
          <a:lstStyle/>
          <a:p>
            <a:r>
              <a:rPr lang="en-GB" sz="3600" dirty="0"/>
              <a:t>Retaining &amp; building public trust</a:t>
            </a:r>
          </a:p>
        </p:txBody>
      </p:sp>
      <p:sp>
        <p:nvSpPr>
          <p:cNvPr id="3" name="Slide Number Placeholder 2">
            <a:extLst>
              <a:ext uri="{FF2B5EF4-FFF2-40B4-BE49-F238E27FC236}">
                <a16:creationId xmlns:a16="http://schemas.microsoft.com/office/drawing/2014/main" id="{ED13F203-FC69-4D18-A85F-256F129051D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pic>
        <p:nvPicPr>
          <p:cNvPr id="5" name="Picture 4">
            <a:extLst>
              <a:ext uri="{FF2B5EF4-FFF2-40B4-BE49-F238E27FC236}">
                <a16:creationId xmlns:a16="http://schemas.microsoft.com/office/drawing/2014/main" id="{81ED8A4D-F82C-4021-B17C-57B5FDCF33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460" b="4712"/>
          <a:stretch/>
        </p:blipFill>
        <p:spPr>
          <a:xfrm>
            <a:off x="159134" y="1357070"/>
            <a:ext cx="9257009" cy="4946465"/>
          </a:xfrm>
          <a:prstGeom prst="rect">
            <a:avLst/>
          </a:prstGeom>
        </p:spPr>
      </p:pic>
      <p:pic>
        <p:nvPicPr>
          <p:cNvPr id="4" name="Picture 3">
            <a:extLst>
              <a:ext uri="{FF2B5EF4-FFF2-40B4-BE49-F238E27FC236}">
                <a16:creationId xmlns:a16="http://schemas.microsoft.com/office/drawing/2014/main" id="{10DBEB61-B060-411E-B36B-E82BFD3581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6064" y="1766887"/>
            <a:ext cx="2726802" cy="3859213"/>
          </a:xfrm>
          <a:prstGeom prst="rect">
            <a:avLst/>
          </a:prstGeom>
        </p:spPr>
      </p:pic>
    </p:spTree>
    <p:extLst>
      <p:ext uri="{BB962C8B-B14F-4D97-AF65-F5344CB8AC3E}">
        <p14:creationId xmlns:p14="http://schemas.microsoft.com/office/powerpoint/2010/main" val="349711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5E7A78-9001-4F9C-8D15-FDA883ABF19B}"/>
              </a:ext>
            </a:extLst>
          </p:cNvPr>
          <p:cNvSpPr/>
          <p:nvPr/>
        </p:nvSpPr>
        <p:spPr>
          <a:xfrm>
            <a:off x="372571" y="1287620"/>
            <a:ext cx="11446858" cy="2465114"/>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28542AEA-F34D-46B1-AE30-BFCE175B21C5}"/>
              </a:ext>
            </a:extLst>
          </p:cNvPr>
          <p:cNvSpPr>
            <a:spLocks noGrp="1"/>
          </p:cNvSpPr>
          <p:nvPr>
            <p:ph type="title"/>
          </p:nvPr>
        </p:nvSpPr>
        <p:spPr>
          <a:xfrm>
            <a:off x="548350" y="310099"/>
            <a:ext cx="9809087" cy="883714"/>
          </a:xfrm>
        </p:spPr>
        <p:txBody>
          <a:bodyPr/>
          <a:lstStyle/>
          <a:p>
            <a:r>
              <a:rPr lang="en-GB" sz="3600" dirty="0"/>
              <a:t>Securing a sustainable healthcare system</a:t>
            </a:r>
            <a:br>
              <a:rPr lang="en-GB" sz="3600" dirty="0"/>
            </a:br>
            <a:r>
              <a:rPr lang="en-GB" sz="3600" dirty="0"/>
              <a:t>– in Dr Blackwell’s spirit</a:t>
            </a:r>
          </a:p>
        </p:txBody>
      </p:sp>
      <p:sp>
        <p:nvSpPr>
          <p:cNvPr id="3" name="Slide Number Placeholder 2">
            <a:extLst>
              <a:ext uri="{FF2B5EF4-FFF2-40B4-BE49-F238E27FC236}">
                <a16:creationId xmlns:a16="http://schemas.microsoft.com/office/drawing/2014/main" id="{CE4E4716-36D6-45FE-8A11-92DA7C72FBC3}"/>
              </a:ext>
            </a:extLst>
          </p:cNvPr>
          <p:cNvSpPr>
            <a:spLocks noGrp="1"/>
          </p:cNvSpPr>
          <p:nvPr>
            <p:ph type="sldNum" sz="quarter" idx="10"/>
          </p:nvPr>
        </p:nvSpPr>
        <p:spPr>
          <a:xfrm>
            <a:off x="11622573" y="6274663"/>
            <a:ext cx="497188" cy="29527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sp>
        <p:nvSpPr>
          <p:cNvPr id="22" name="Rectangle 21">
            <a:extLst>
              <a:ext uri="{FF2B5EF4-FFF2-40B4-BE49-F238E27FC236}">
                <a16:creationId xmlns:a16="http://schemas.microsoft.com/office/drawing/2014/main" id="{7AC0E26E-8856-48BB-99C4-8EFD0F150564}"/>
              </a:ext>
            </a:extLst>
          </p:cNvPr>
          <p:cNvSpPr/>
          <p:nvPr/>
        </p:nvSpPr>
        <p:spPr>
          <a:xfrm>
            <a:off x="9070406" y="1691105"/>
            <a:ext cx="2878497" cy="510909"/>
          </a:xfrm>
          <a:prstGeom prst="rect">
            <a:avLst/>
          </a:prstGeom>
        </p:spPr>
        <p:txBody>
          <a:bodyPr wrap="square">
            <a:spAutoFit/>
          </a:bodyPr>
          <a:lstStyle/>
          <a:p>
            <a:pPr marL="0" marR="0" lvl="0" indent="0" algn="l" defTabSz="457200" rtl="0" eaLnBrk="1" fontAlgn="auto" latinLnBrk="0" hangingPunct="1">
              <a:lnSpc>
                <a:spcPct val="85000"/>
              </a:lnSpc>
              <a:spcBef>
                <a:spcPts val="16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increasing rates of </a:t>
            </a:r>
            <a:r>
              <a:rPr kumimoji="0" lang="en-GB" sz="1600" b="1" i="0" u="none" strike="noStrike" kern="1200" cap="none" spc="0" normalizeH="0" baseline="0" noProof="0" dirty="0">
                <a:ln>
                  <a:noFill/>
                </a:ln>
                <a:solidFill>
                  <a:srgbClr val="000000"/>
                </a:solidFill>
                <a:effectLst/>
                <a:uLnTx/>
                <a:uFillTx/>
                <a:latin typeface="Arial"/>
                <a:ea typeface="+mn-ea"/>
                <a:cs typeface="+mn-cs"/>
              </a:rPr>
              <a:t>non-communicable diseases</a:t>
            </a:r>
          </a:p>
        </p:txBody>
      </p:sp>
      <p:sp>
        <p:nvSpPr>
          <p:cNvPr id="25" name="Rectangle 24">
            <a:extLst>
              <a:ext uri="{FF2B5EF4-FFF2-40B4-BE49-F238E27FC236}">
                <a16:creationId xmlns:a16="http://schemas.microsoft.com/office/drawing/2014/main" id="{10877BDF-BBEA-4790-BA2C-9723750AEEC5}"/>
              </a:ext>
            </a:extLst>
          </p:cNvPr>
          <p:cNvSpPr/>
          <p:nvPr/>
        </p:nvSpPr>
        <p:spPr>
          <a:xfrm>
            <a:off x="1179171" y="1761677"/>
            <a:ext cx="3083848" cy="510909"/>
          </a:xfrm>
          <a:prstGeom prst="rect">
            <a:avLst/>
          </a:prstGeom>
        </p:spPr>
        <p:txBody>
          <a:bodyPr wrap="square">
            <a:spAutoFit/>
          </a:bodyPr>
          <a:lstStyle/>
          <a:p>
            <a:pPr marL="0" marR="0" lvl="0" indent="0" algn="l" defTabSz="457200" rtl="0" eaLnBrk="1" fontAlgn="auto" latinLnBrk="0" hangingPunct="1">
              <a:lnSpc>
                <a:spcPct val="85000"/>
              </a:lnSpc>
              <a:spcBef>
                <a:spcPts val="16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delivering </a:t>
            </a:r>
            <a:r>
              <a:rPr kumimoji="0" lang="en-GB" sz="1600" b="1" i="0" u="none" strike="noStrike" kern="1200" cap="none" spc="0" normalizeH="0" baseline="0" noProof="0" dirty="0">
                <a:ln>
                  <a:noFill/>
                </a:ln>
                <a:solidFill>
                  <a:srgbClr val="000000"/>
                </a:solidFill>
                <a:effectLst/>
                <a:uLnTx/>
                <a:uFillTx/>
                <a:latin typeface="Arial"/>
                <a:ea typeface="+mn-ea"/>
                <a:cs typeface="+mn-cs"/>
              </a:rPr>
              <a:t>affordable </a:t>
            </a:r>
            <a:r>
              <a:rPr kumimoji="0" lang="en-GB" sz="1600" b="0" i="0" u="none" strike="noStrike" kern="1200" cap="none" spc="0" normalizeH="0" baseline="0" noProof="0" dirty="0">
                <a:ln>
                  <a:noFill/>
                </a:ln>
                <a:solidFill>
                  <a:srgbClr val="000000"/>
                </a:solidFill>
                <a:effectLst/>
                <a:uLnTx/>
                <a:uFillTx/>
                <a:latin typeface="Arial"/>
                <a:ea typeface="+mn-ea"/>
                <a:cs typeface="+mn-cs"/>
              </a:rPr>
              <a:t>healthcare - value to payers</a:t>
            </a:r>
            <a:endParaRPr kumimoji="0" lang="en-GB" sz="1600" b="0" i="1" u="none" strike="noStrike" kern="1200" cap="none" spc="0" normalizeH="0" baseline="0" noProof="0" dirty="0">
              <a:ln>
                <a:noFill/>
              </a:ln>
              <a:solidFill>
                <a:srgbClr val="000000"/>
              </a:solidFill>
              <a:effectLst/>
              <a:uLnTx/>
              <a:uFillTx/>
              <a:latin typeface="Arial"/>
              <a:ea typeface="+mn-ea"/>
              <a:cs typeface="+mn-cs"/>
            </a:endParaRPr>
          </a:p>
        </p:txBody>
      </p:sp>
      <p:pic>
        <p:nvPicPr>
          <p:cNvPr id="15" name="Graphic 14" descr="Piggy Bank">
            <a:extLst>
              <a:ext uri="{FF2B5EF4-FFF2-40B4-BE49-F238E27FC236}">
                <a16:creationId xmlns:a16="http://schemas.microsoft.com/office/drawing/2014/main" id="{D4ABB8C2-6758-456E-969E-359B5328E29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2571" y="1587703"/>
            <a:ext cx="775314" cy="775314"/>
          </a:xfrm>
          <a:prstGeom prst="rect">
            <a:avLst/>
          </a:prstGeom>
        </p:spPr>
      </p:pic>
      <p:pic>
        <p:nvPicPr>
          <p:cNvPr id="19" name="Graphic 18" descr="Business Growth">
            <a:extLst>
              <a:ext uri="{FF2B5EF4-FFF2-40B4-BE49-F238E27FC236}">
                <a16:creationId xmlns:a16="http://schemas.microsoft.com/office/drawing/2014/main" id="{3B16F397-8938-4022-AAE4-F91D88C14EE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85705" y="1657384"/>
            <a:ext cx="775314" cy="775314"/>
          </a:xfrm>
          <a:prstGeom prst="rect">
            <a:avLst/>
          </a:prstGeom>
        </p:spPr>
      </p:pic>
      <p:pic>
        <p:nvPicPr>
          <p:cNvPr id="21" name="Graphic 20" descr="Group of people">
            <a:extLst>
              <a:ext uri="{FF2B5EF4-FFF2-40B4-BE49-F238E27FC236}">
                <a16:creationId xmlns:a16="http://schemas.microsoft.com/office/drawing/2014/main" id="{0AEC80DC-C497-4108-A5EF-FCB3CE973D2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72571" y="2920805"/>
            <a:ext cx="775314" cy="775314"/>
          </a:xfrm>
          <a:prstGeom prst="rect">
            <a:avLst/>
          </a:prstGeom>
        </p:spPr>
      </p:pic>
      <p:sp>
        <p:nvSpPr>
          <p:cNvPr id="34" name="Rectangle 33">
            <a:extLst>
              <a:ext uri="{FF2B5EF4-FFF2-40B4-BE49-F238E27FC236}">
                <a16:creationId xmlns:a16="http://schemas.microsoft.com/office/drawing/2014/main" id="{A5756A13-CCE5-4BD5-8C16-F222D35E9E74}"/>
              </a:ext>
            </a:extLst>
          </p:cNvPr>
          <p:cNvSpPr/>
          <p:nvPr/>
        </p:nvSpPr>
        <p:spPr>
          <a:xfrm>
            <a:off x="1179171" y="2863733"/>
            <a:ext cx="2878497" cy="929485"/>
          </a:xfrm>
          <a:prstGeom prst="rect">
            <a:avLst/>
          </a:prstGeom>
        </p:spPr>
        <p:txBody>
          <a:bodyPr wrap="square">
            <a:spAutoFit/>
          </a:bodyPr>
          <a:lstStyle/>
          <a:p>
            <a:pPr marL="0" marR="0" lvl="0" indent="0" algn="l" defTabSz="457200" rtl="0" eaLnBrk="1" fontAlgn="auto" latinLnBrk="0" hangingPunct="1">
              <a:lnSpc>
                <a:spcPct val="85000"/>
              </a:lnSpc>
              <a:spcBef>
                <a:spcPts val="160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aging populations  - </a:t>
            </a:r>
            <a:r>
              <a:rPr kumimoji="0" lang="en-GB" sz="1600" b="0" i="0" u="none" strike="noStrike" kern="1200" cap="none" spc="0" normalizeH="0" baseline="0" noProof="0" dirty="0">
                <a:ln>
                  <a:noFill/>
                </a:ln>
                <a:solidFill>
                  <a:srgbClr val="000000"/>
                </a:solidFill>
                <a:effectLst/>
                <a:uLnTx/>
                <a:uFillTx/>
                <a:latin typeface="Arial"/>
                <a:ea typeface="+mn-ea"/>
                <a:cs typeface="+mn-cs"/>
              </a:rPr>
              <a:t>increasing numbers of people living with multiple long-term conditions</a:t>
            </a:r>
          </a:p>
        </p:txBody>
      </p:sp>
      <p:sp>
        <p:nvSpPr>
          <p:cNvPr id="36" name="Rectangle 35">
            <a:extLst>
              <a:ext uri="{FF2B5EF4-FFF2-40B4-BE49-F238E27FC236}">
                <a16:creationId xmlns:a16="http://schemas.microsoft.com/office/drawing/2014/main" id="{5930F177-F6D7-422B-B301-82D0981CF1C5}"/>
              </a:ext>
            </a:extLst>
          </p:cNvPr>
          <p:cNvSpPr/>
          <p:nvPr/>
        </p:nvSpPr>
        <p:spPr>
          <a:xfrm>
            <a:off x="9070406" y="2863733"/>
            <a:ext cx="2878497"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meeting individual’s needs </a:t>
            </a:r>
            <a:r>
              <a:rPr kumimoji="0" lang="en-GB" sz="1600" b="0" i="0" u="none" strike="noStrike" kern="1200" cap="none" spc="0" normalizeH="0" baseline="0" noProof="0" dirty="0">
                <a:ln>
                  <a:noFill/>
                </a:ln>
                <a:solidFill>
                  <a:srgbClr val="000000"/>
                </a:solidFill>
                <a:effectLst/>
                <a:uLnTx/>
                <a:uFillTx/>
                <a:latin typeface="Arial"/>
                <a:ea typeface="+mn-ea"/>
                <a:cs typeface="+mn-cs"/>
              </a:rPr>
              <a:t>through</a:t>
            </a:r>
            <a:r>
              <a:rPr kumimoji="0" lang="en-GB" sz="1600" b="1" i="0" u="none" strike="noStrike" kern="1200" cap="none" spc="0" normalizeH="0" baseline="0" noProof="0" dirty="0">
                <a:ln>
                  <a:noFill/>
                </a:ln>
                <a:solidFill>
                  <a:srgbClr val="000000"/>
                </a:solidFill>
                <a:effectLst/>
                <a:uLnTx/>
                <a:uFillTx/>
                <a:latin typeface="Arial"/>
                <a:ea typeface="+mn-ea"/>
                <a:cs typeface="+mn-cs"/>
              </a:rPr>
              <a:t> </a:t>
            </a:r>
            <a:r>
              <a:rPr kumimoji="0" lang="en-GB" sz="1600" b="0" i="0" u="none" strike="noStrike" kern="1200" cap="none" spc="0" normalizeH="0" baseline="0" noProof="0" dirty="0">
                <a:ln>
                  <a:noFill/>
                </a:ln>
                <a:solidFill>
                  <a:srgbClr val="000000"/>
                </a:solidFill>
                <a:effectLst/>
                <a:uLnTx/>
                <a:uFillTx/>
                <a:latin typeface="Arial"/>
                <a:ea typeface="+mn-ea"/>
                <a:cs typeface="+mn-cs"/>
              </a:rPr>
              <a:t>coordinated, convenient &amp; accessible care</a:t>
            </a:r>
          </a:p>
        </p:txBody>
      </p:sp>
      <p:pic>
        <p:nvPicPr>
          <p:cNvPr id="37" name="Graphic 36" descr="Social network">
            <a:extLst>
              <a:ext uri="{FF2B5EF4-FFF2-40B4-BE49-F238E27FC236}">
                <a16:creationId xmlns:a16="http://schemas.microsoft.com/office/drawing/2014/main" id="{A9F6BB2E-5F28-4FCB-9E5E-1026E0F31D2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09257" y="2863856"/>
            <a:ext cx="888878" cy="888878"/>
          </a:xfrm>
          <a:prstGeom prst="rect">
            <a:avLst/>
          </a:prstGeom>
        </p:spPr>
      </p:pic>
      <p:sp>
        <p:nvSpPr>
          <p:cNvPr id="18" name="Content Placeholder 2">
            <a:extLst>
              <a:ext uri="{FF2B5EF4-FFF2-40B4-BE49-F238E27FC236}">
                <a16:creationId xmlns:a16="http://schemas.microsoft.com/office/drawing/2014/main" id="{C4373E20-B7FC-4A9D-A449-5E367188B3AA}"/>
              </a:ext>
            </a:extLst>
          </p:cNvPr>
          <p:cNvSpPr>
            <a:spLocks noGrp="1"/>
          </p:cNvSpPr>
          <p:nvPr>
            <p:ph idx="1"/>
          </p:nvPr>
        </p:nvSpPr>
        <p:spPr>
          <a:xfrm>
            <a:off x="372571" y="4211603"/>
            <a:ext cx="4117557" cy="2526187"/>
          </a:xfrm>
        </p:spPr>
        <p:txBody>
          <a:bodyPr>
            <a:normAutofit/>
          </a:bodyPr>
          <a:lstStyle/>
          <a:p>
            <a:pPr marL="7144" indent="0">
              <a:buNone/>
            </a:pPr>
            <a:r>
              <a:rPr lang="en-GB" sz="1600" b="1" dirty="0"/>
              <a:t>at one end, a focus on </a:t>
            </a:r>
            <a:r>
              <a:rPr lang="en-GB" sz="1600" b="1" dirty="0">
                <a:solidFill>
                  <a:schemeClr val="tx2"/>
                </a:solidFill>
              </a:rPr>
              <a:t>improvements to population health</a:t>
            </a:r>
            <a:endParaRPr lang="en-GB" sz="1600" dirty="0">
              <a:solidFill>
                <a:schemeClr val="tx2"/>
              </a:solidFill>
            </a:endParaRPr>
          </a:p>
          <a:p>
            <a:pPr marL="132157" indent="-125013"/>
            <a:r>
              <a:rPr lang="en-GB" sz="1600" dirty="0"/>
              <a:t>A step change in prediction and prevention of disease </a:t>
            </a:r>
          </a:p>
          <a:p>
            <a:pPr marL="132157" indent="-125013"/>
            <a:r>
              <a:rPr lang="en-GB" sz="1600" dirty="0"/>
              <a:t>Earlier diagnosis of disease</a:t>
            </a:r>
          </a:p>
          <a:p>
            <a:pPr marL="132157" indent="-125013"/>
            <a:r>
              <a:rPr lang="en-GB" sz="1600" dirty="0"/>
              <a:t>Enhanced screening and prediction</a:t>
            </a:r>
          </a:p>
          <a:p>
            <a:pPr marL="132157" indent="-125013"/>
            <a:r>
              <a:rPr lang="en-GB" sz="1600" dirty="0"/>
              <a:t>Influencing lifestyle choices </a:t>
            </a:r>
          </a:p>
          <a:p>
            <a:pPr marL="7144" indent="0">
              <a:buNone/>
            </a:pPr>
            <a:r>
              <a:rPr lang="en-GB" sz="2000" dirty="0"/>
              <a:t>  </a:t>
            </a:r>
          </a:p>
          <a:p>
            <a:pPr marL="132157" indent="-125013"/>
            <a:endParaRPr lang="en-GB" sz="2000" dirty="0"/>
          </a:p>
        </p:txBody>
      </p:sp>
      <p:sp>
        <p:nvSpPr>
          <p:cNvPr id="20" name="Content Placeholder 2">
            <a:extLst>
              <a:ext uri="{FF2B5EF4-FFF2-40B4-BE49-F238E27FC236}">
                <a16:creationId xmlns:a16="http://schemas.microsoft.com/office/drawing/2014/main" id="{3707F67C-414C-41BE-B24D-213989B799B4}"/>
              </a:ext>
            </a:extLst>
          </p:cNvPr>
          <p:cNvSpPr txBox="1">
            <a:spLocks/>
          </p:cNvSpPr>
          <p:nvPr/>
        </p:nvSpPr>
        <p:spPr>
          <a:xfrm>
            <a:off x="7818622" y="4211603"/>
            <a:ext cx="4000807" cy="2435016"/>
          </a:xfrm>
          <a:prstGeom prst="rect">
            <a:avLst/>
          </a:prstGeom>
        </p:spPr>
        <p:txBody>
          <a:bodyPr vert="horz" lIns="68580" tIns="34291" rIns="68580" bIns="34291"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808038" indent="-357188" algn="l" defTabSz="4572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Courier New" panose="02070309020205020404" pitchFamily="49" charset="0"/>
              <a:buChar char="o"/>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144" marR="0" lvl="0" indent="0" algn="l" defTabSz="457200" rtl="0" eaLnBrk="1" fontAlgn="auto" latinLnBrk="0" hangingPunct="1">
              <a:lnSpc>
                <a:spcPct val="90000"/>
              </a:lnSpc>
              <a:spcBef>
                <a:spcPct val="20000"/>
              </a:spcBef>
              <a:spcAft>
                <a:spcPts val="0"/>
              </a:spcAft>
              <a:buClr>
                <a:srgbClr val="005EB8"/>
              </a:buClr>
              <a:buSzTx/>
              <a:buFont typeface="Arial"/>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at the other, </a:t>
            </a:r>
            <a:r>
              <a:rPr kumimoji="0" lang="en-GB" sz="1600" b="1" i="0" u="none" strike="noStrike" kern="1200" cap="none" spc="0" normalizeH="0" baseline="0" noProof="0" dirty="0">
                <a:ln>
                  <a:noFill/>
                </a:ln>
                <a:solidFill>
                  <a:srgbClr val="005EB8"/>
                </a:solidFill>
                <a:effectLst/>
                <a:uLnTx/>
                <a:uFillTx/>
                <a:latin typeface="Arial"/>
                <a:ea typeface="+mn-ea"/>
                <a:cs typeface="+mn-cs"/>
              </a:rPr>
              <a:t>increasing personalisation </a:t>
            </a:r>
            <a:r>
              <a:rPr kumimoji="0" lang="en-GB" sz="1600" b="1" i="0" u="none" strike="noStrike" kern="1200" cap="none" spc="0" normalizeH="0" baseline="0" noProof="0" dirty="0">
                <a:ln>
                  <a:noFill/>
                </a:ln>
                <a:solidFill>
                  <a:srgbClr val="000000"/>
                </a:solidFill>
                <a:effectLst/>
                <a:uLnTx/>
                <a:uFillTx/>
                <a:latin typeface="Arial"/>
                <a:ea typeface="+mn-ea"/>
                <a:cs typeface="+mn-cs"/>
              </a:rPr>
              <a:t>&amp; management approaches </a:t>
            </a:r>
          </a:p>
          <a:p>
            <a:pPr marL="132157" marR="0" lvl="0" indent="-125013" algn="l" defTabSz="457200" rtl="0" eaLnBrk="1" fontAlgn="auto" latinLnBrk="0" hangingPunct="1">
              <a:lnSpc>
                <a:spcPct val="90000"/>
              </a:lnSpc>
              <a:spcBef>
                <a:spcPct val="20000"/>
              </a:spcBef>
              <a:spcAft>
                <a:spcPts val="0"/>
              </a:spcAft>
              <a:buClr>
                <a:srgbClr val="005EB8"/>
              </a:buClr>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Tackling the limits of ‘one size fits all’ medicine &amp; blockbuster drugs</a:t>
            </a:r>
          </a:p>
          <a:p>
            <a:pPr marL="132157" marR="0" lvl="0" indent="-125013" algn="l" defTabSz="457200" rtl="0" eaLnBrk="1" fontAlgn="auto" latinLnBrk="0" hangingPunct="1">
              <a:lnSpc>
                <a:spcPct val="90000"/>
              </a:lnSpc>
              <a:spcBef>
                <a:spcPct val="20000"/>
              </a:spcBef>
              <a:spcAft>
                <a:spcPts val="0"/>
              </a:spcAft>
              <a:buClr>
                <a:srgbClr val="005EB8"/>
              </a:buClr>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Medicines optimisation</a:t>
            </a:r>
          </a:p>
          <a:p>
            <a:pPr marL="132157" marR="0" lvl="0" indent="-125013" algn="l" defTabSz="457200" rtl="0" eaLnBrk="1" fontAlgn="auto" latinLnBrk="0" hangingPunct="1">
              <a:lnSpc>
                <a:spcPct val="90000"/>
              </a:lnSpc>
              <a:spcBef>
                <a:spcPct val="20000"/>
              </a:spcBef>
              <a:spcAft>
                <a:spcPts val="0"/>
              </a:spcAft>
              <a:buClr>
                <a:srgbClr val="005EB8"/>
              </a:buClr>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Managing adverse drug reactions</a:t>
            </a:r>
          </a:p>
          <a:p>
            <a:pPr marL="132157" marR="0" lvl="0" indent="-125013" algn="l" defTabSz="457200" rtl="0" eaLnBrk="1" fontAlgn="auto" latinLnBrk="0" hangingPunct="1">
              <a:lnSpc>
                <a:spcPct val="90000"/>
              </a:lnSpc>
              <a:spcBef>
                <a:spcPct val="20000"/>
              </a:spcBef>
              <a:spcAft>
                <a:spcPts val="0"/>
              </a:spcAft>
              <a:buClr>
                <a:srgbClr val="005EB8"/>
              </a:buClr>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Identification of new targets and treatment approaches</a:t>
            </a:r>
          </a:p>
          <a:p>
            <a:pPr marL="132157" marR="0" lvl="0" indent="-125013" algn="l" defTabSz="457200" rtl="0" eaLnBrk="1" fontAlgn="auto" latinLnBrk="0" hangingPunct="1">
              <a:lnSpc>
                <a:spcPct val="90000"/>
              </a:lnSpc>
              <a:spcBef>
                <a:spcPct val="20000"/>
              </a:spcBef>
              <a:spcAft>
                <a:spcPts val="0"/>
              </a:spcAft>
              <a:buClr>
                <a:srgbClr val="005EB8"/>
              </a:buClr>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Improving outcomes</a:t>
            </a:r>
          </a:p>
        </p:txBody>
      </p:sp>
      <p:grpSp>
        <p:nvGrpSpPr>
          <p:cNvPr id="23" name="Group 22">
            <a:extLst>
              <a:ext uri="{FF2B5EF4-FFF2-40B4-BE49-F238E27FC236}">
                <a16:creationId xmlns:a16="http://schemas.microsoft.com/office/drawing/2014/main" id="{D802F0E7-30CD-4F4C-9B54-4051BF88EA94}"/>
              </a:ext>
            </a:extLst>
          </p:cNvPr>
          <p:cNvGrpSpPr/>
          <p:nvPr/>
        </p:nvGrpSpPr>
        <p:grpSpPr>
          <a:xfrm>
            <a:off x="4557986" y="4319267"/>
            <a:ext cx="3076027" cy="1955396"/>
            <a:chOff x="3285830" y="1964657"/>
            <a:chExt cx="2307020" cy="1445289"/>
          </a:xfrm>
        </p:grpSpPr>
        <p:pic>
          <p:nvPicPr>
            <p:cNvPr id="24" name="Picture 2" descr="Image result for fork in the road signs">
              <a:extLst>
                <a:ext uri="{FF2B5EF4-FFF2-40B4-BE49-F238E27FC236}">
                  <a16:creationId xmlns:a16="http://schemas.microsoft.com/office/drawing/2014/main" id="{E1BBBA6B-4E0F-49E4-A969-BC6A7C63410C}"/>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285830" y="1964657"/>
              <a:ext cx="2307020" cy="144528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CE59992-026C-4A16-90AA-C41F03D75013}"/>
                </a:ext>
              </a:extLst>
            </p:cNvPr>
            <p:cNvSpPr txBox="1"/>
            <p:nvPr/>
          </p:nvSpPr>
          <p:spPr>
            <a:xfrm rot="1307366">
              <a:off x="3563489" y="2713555"/>
              <a:ext cx="915531" cy="383182"/>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Population Health</a:t>
              </a:r>
            </a:p>
          </p:txBody>
        </p:sp>
        <p:sp>
          <p:nvSpPr>
            <p:cNvPr id="28" name="TextBox 27">
              <a:extLst>
                <a:ext uri="{FF2B5EF4-FFF2-40B4-BE49-F238E27FC236}">
                  <a16:creationId xmlns:a16="http://schemas.microsoft.com/office/drawing/2014/main" id="{BF74E0F1-F615-4ADB-B68A-741F00EB955A}"/>
                </a:ext>
              </a:extLst>
            </p:cNvPr>
            <p:cNvSpPr txBox="1"/>
            <p:nvPr/>
          </p:nvSpPr>
          <p:spPr>
            <a:xfrm rot="20114653">
              <a:off x="4500458" y="2299975"/>
              <a:ext cx="1028969" cy="383182"/>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Personalised care</a:t>
              </a:r>
            </a:p>
          </p:txBody>
        </p:sp>
      </p:grpSp>
      <p:sp>
        <p:nvSpPr>
          <p:cNvPr id="29" name="TextBox 28">
            <a:extLst>
              <a:ext uri="{FF2B5EF4-FFF2-40B4-BE49-F238E27FC236}">
                <a16:creationId xmlns:a16="http://schemas.microsoft.com/office/drawing/2014/main" id="{B80A3D88-6105-4051-AA29-E4D207266A99}"/>
              </a:ext>
            </a:extLst>
          </p:cNvPr>
          <p:cNvSpPr txBox="1"/>
          <p:nvPr/>
        </p:nvSpPr>
        <p:spPr>
          <a:xfrm>
            <a:off x="372571" y="3840994"/>
            <a:ext cx="115414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The future direction for healthcare systems </a:t>
            </a:r>
          </a:p>
        </p:txBody>
      </p:sp>
      <p:sp>
        <p:nvSpPr>
          <p:cNvPr id="4" name="TextBox 3">
            <a:extLst>
              <a:ext uri="{FF2B5EF4-FFF2-40B4-BE49-F238E27FC236}">
                <a16:creationId xmlns:a16="http://schemas.microsoft.com/office/drawing/2014/main" id="{52E6D8F9-DA12-48FA-BD05-F4C05BAE4F6F}"/>
              </a:ext>
            </a:extLst>
          </p:cNvPr>
          <p:cNvSpPr txBox="1"/>
          <p:nvPr/>
        </p:nvSpPr>
        <p:spPr>
          <a:xfrm>
            <a:off x="411965" y="1302754"/>
            <a:ext cx="43548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Challenges for healthcare systems</a:t>
            </a:r>
          </a:p>
        </p:txBody>
      </p:sp>
      <p:sp>
        <p:nvSpPr>
          <p:cNvPr id="30" name="Rectangle 29">
            <a:extLst>
              <a:ext uri="{FF2B5EF4-FFF2-40B4-BE49-F238E27FC236}">
                <a16:creationId xmlns:a16="http://schemas.microsoft.com/office/drawing/2014/main" id="{4A74047C-B87F-4847-BD6F-BCD6E866E9EA}"/>
              </a:ext>
            </a:extLst>
          </p:cNvPr>
          <p:cNvSpPr/>
          <p:nvPr/>
        </p:nvSpPr>
        <p:spPr>
          <a:xfrm>
            <a:off x="4932196" y="3258660"/>
            <a:ext cx="2878497" cy="301621"/>
          </a:xfrm>
          <a:prstGeom prst="rect">
            <a:avLst/>
          </a:prstGeom>
        </p:spPr>
        <p:txBody>
          <a:bodyPr wrap="square">
            <a:spAutoFit/>
          </a:bodyPr>
          <a:lstStyle/>
          <a:p>
            <a:pPr marL="0" marR="0" lvl="0" indent="0" algn="l" defTabSz="457200" rtl="0" eaLnBrk="1" fontAlgn="auto" latinLnBrk="0" hangingPunct="1">
              <a:lnSpc>
                <a:spcPct val="85000"/>
              </a:lnSpc>
              <a:spcBef>
                <a:spcPts val="1600"/>
              </a:spcBef>
              <a:spcAft>
                <a:spcPts val="0"/>
              </a:spcAft>
              <a:buClrTx/>
              <a:buSzTx/>
              <a:buFontTx/>
              <a:buNone/>
              <a:tabLst/>
              <a:defRPr/>
            </a:pPr>
            <a:r>
              <a:rPr kumimoji="0" lang="en-GB" sz="1600" b="0" i="0" u="none" strike="noStrike" kern="1200" cap="none" spc="0" normalizeH="0" baseline="0" noProof="0" dirty="0">
                <a:ln>
                  <a:noFill/>
                </a:ln>
                <a:solidFill>
                  <a:srgbClr val="425563"/>
                </a:solidFill>
                <a:effectLst/>
                <a:uLnTx/>
                <a:uFillTx/>
                <a:latin typeface="Arial"/>
                <a:ea typeface="+mn-ea"/>
                <a:cs typeface="+mn-cs"/>
              </a:rPr>
              <a:t>delivering</a:t>
            </a:r>
            <a:r>
              <a:rPr kumimoji="0" lang="en-GB" sz="1600" b="1" i="0" u="none" strike="noStrike" kern="1200" cap="none" spc="0" normalizeH="0" baseline="0" noProof="0" dirty="0">
                <a:ln>
                  <a:noFill/>
                </a:ln>
                <a:solidFill>
                  <a:srgbClr val="425563"/>
                </a:solidFill>
                <a:effectLst/>
                <a:uLnTx/>
                <a:uFillTx/>
                <a:latin typeface="Arial"/>
                <a:ea typeface="+mn-ea"/>
                <a:cs typeface="+mn-cs"/>
              </a:rPr>
              <a:t> high-quality care</a:t>
            </a:r>
            <a:endParaRPr kumimoji="0" lang="en-GB" sz="1600" b="0" i="1" u="none" strike="noStrike" kern="1200" cap="none" spc="0" normalizeH="0" baseline="0" noProof="0" dirty="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D311EFED-C3E7-46A7-B580-B531185583BF}"/>
              </a:ext>
            </a:extLst>
          </p:cNvPr>
          <p:cNvSpPr/>
          <p:nvPr/>
        </p:nvSpPr>
        <p:spPr>
          <a:xfrm>
            <a:off x="4969714" y="1695729"/>
            <a:ext cx="3353552"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partnering with other sectors to address </a:t>
            </a:r>
            <a:r>
              <a:rPr kumimoji="0" lang="en-GB" sz="1600" b="1" i="0" u="none" strike="noStrike" kern="1200" cap="none" spc="0" normalizeH="0" baseline="0" noProof="0" dirty="0">
                <a:ln>
                  <a:noFill/>
                </a:ln>
                <a:solidFill>
                  <a:srgbClr val="000000"/>
                </a:solidFill>
                <a:effectLst/>
                <a:uLnTx/>
                <a:uFillTx/>
                <a:latin typeface="Arial"/>
                <a:ea typeface="+mn-ea"/>
                <a:cs typeface="+mn-cs"/>
              </a:rPr>
              <a:t>social determinants of health</a:t>
            </a:r>
          </a:p>
        </p:txBody>
      </p:sp>
      <p:pic>
        <p:nvPicPr>
          <p:cNvPr id="32" name="Graphic 31" descr="Group brainstorm">
            <a:extLst>
              <a:ext uri="{FF2B5EF4-FFF2-40B4-BE49-F238E27FC236}">
                <a16:creationId xmlns:a16="http://schemas.microsoft.com/office/drawing/2014/main" id="{EC0986EA-42F0-4A5A-9A4D-9880A41D7E4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158754" y="1659564"/>
            <a:ext cx="745884" cy="745884"/>
          </a:xfrm>
          <a:prstGeom prst="rect">
            <a:avLst/>
          </a:prstGeom>
        </p:spPr>
      </p:pic>
      <p:sp>
        <p:nvSpPr>
          <p:cNvPr id="33" name="Rectangle 32">
            <a:extLst>
              <a:ext uri="{FF2B5EF4-FFF2-40B4-BE49-F238E27FC236}">
                <a16:creationId xmlns:a16="http://schemas.microsoft.com/office/drawing/2014/main" id="{4294A21C-A288-4FC7-8C70-BA1A84E8821C}"/>
              </a:ext>
            </a:extLst>
          </p:cNvPr>
          <p:cNvSpPr/>
          <p:nvPr/>
        </p:nvSpPr>
        <p:spPr>
          <a:xfrm>
            <a:off x="4969714" y="2589146"/>
            <a:ext cx="3296750"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providing </a:t>
            </a:r>
            <a:r>
              <a:rPr kumimoji="0" lang="en-GB" sz="1600" b="1" i="0" u="none" strike="noStrike" kern="1200" cap="none" spc="0" normalizeH="0" baseline="0" noProof="0" dirty="0">
                <a:ln>
                  <a:noFill/>
                </a:ln>
                <a:solidFill>
                  <a:srgbClr val="000000"/>
                </a:solidFill>
                <a:effectLst/>
                <a:uLnTx/>
                <a:uFillTx/>
                <a:latin typeface="Arial"/>
                <a:ea typeface="+mn-ea"/>
                <a:cs typeface="+mn-cs"/>
              </a:rPr>
              <a:t>equity of access</a:t>
            </a:r>
          </a:p>
        </p:txBody>
      </p:sp>
      <p:pic>
        <p:nvPicPr>
          <p:cNvPr id="35" name="Graphic 34" descr="Group">
            <a:extLst>
              <a:ext uri="{FF2B5EF4-FFF2-40B4-BE49-F238E27FC236}">
                <a16:creationId xmlns:a16="http://schemas.microsoft.com/office/drawing/2014/main" id="{3BA20E49-2750-4952-8402-EE8F1E078D0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27864" y="2510356"/>
            <a:ext cx="636136" cy="636136"/>
          </a:xfrm>
          <a:prstGeom prst="rect">
            <a:avLst/>
          </a:prstGeom>
        </p:spPr>
      </p:pic>
      <p:pic>
        <p:nvPicPr>
          <p:cNvPr id="38" name="Graphic 37" descr="Star">
            <a:extLst>
              <a:ext uri="{FF2B5EF4-FFF2-40B4-BE49-F238E27FC236}">
                <a16:creationId xmlns:a16="http://schemas.microsoft.com/office/drawing/2014/main" id="{FDA90D73-2992-47F3-8097-2A68723D224B}"/>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177655" y="3059777"/>
            <a:ext cx="708081" cy="708081"/>
          </a:xfrm>
          <a:prstGeom prst="rect">
            <a:avLst/>
          </a:prstGeom>
        </p:spPr>
      </p:pic>
    </p:spTree>
    <p:extLst>
      <p:ext uri="{BB962C8B-B14F-4D97-AF65-F5344CB8AC3E}">
        <p14:creationId xmlns:p14="http://schemas.microsoft.com/office/powerpoint/2010/main" val="633368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FB55-A595-40AB-A984-85D1D22F6B78}"/>
              </a:ext>
            </a:extLst>
          </p:cNvPr>
          <p:cNvSpPr>
            <a:spLocks noGrp="1"/>
          </p:cNvSpPr>
          <p:nvPr>
            <p:ph type="title"/>
          </p:nvPr>
        </p:nvSpPr>
        <p:spPr/>
        <p:txBody>
          <a:bodyPr/>
          <a:lstStyle/>
          <a:p>
            <a:r>
              <a:rPr lang="en-GB" sz="3600" dirty="0"/>
              <a:t>Working within an ethical framework </a:t>
            </a:r>
            <a:r>
              <a:rPr lang="en-GB" sz="3600" dirty="0">
                <a:solidFill>
                  <a:srgbClr val="005EB8"/>
                </a:solidFill>
                <a:latin typeface="Arial" panose="020B0604020202020204" pitchFamily="34" charset="0"/>
                <a:cs typeface="Arial" panose="020B0604020202020204" pitchFamily="34" charset="0"/>
              </a:rPr>
              <a:t>as we build a genomic future</a:t>
            </a:r>
            <a:endParaRPr lang="en-GB" sz="3600" dirty="0"/>
          </a:p>
        </p:txBody>
      </p:sp>
      <p:pic>
        <p:nvPicPr>
          <p:cNvPr id="4" name="Picture 3">
            <a:extLst>
              <a:ext uri="{FF2B5EF4-FFF2-40B4-BE49-F238E27FC236}">
                <a16:creationId xmlns:a16="http://schemas.microsoft.com/office/drawing/2014/main" id="{BA9036BC-8A43-4B03-A7F8-CCEE77C3B3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6698" y="2607959"/>
            <a:ext cx="2115030" cy="876571"/>
          </a:xfrm>
          <a:prstGeom prst="rect">
            <a:avLst/>
          </a:prstGeom>
        </p:spPr>
      </p:pic>
      <p:pic>
        <p:nvPicPr>
          <p:cNvPr id="5" name="Picture 4">
            <a:extLst>
              <a:ext uri="{FF2B5EF4-FFF2-40B4-BE49-F238E27FC236}">
                <a16:creationId xmlns:a16="http://schemas.microsoft.com/office/drawing/2014/main" id="{AEA483C8-D5DE-4F04-884F-F5880BA103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1533" y="3948738"/>
            <a:ext cx="2465360" cy="760345"/>
          </a:xfrm>
          <a:prstGeom prst="rect">
            <a:avLst/>
          </a:prstGeom>
        </p:spPr>
      </p:pic>
      <p:sp>
        <p:nvSpPr>
          <p:cNvPr id="7" name="Rectangle 6">
            <a:extLst>
              <a:ext uri="{FF2B5EF4-FFF2-40B4-BE49-F238E27FC236}">
                <a16:creationId xmlns:a16="http://schemas.microsoft.com/office/drawing/2014/main" id="{EDDACD8C-A2E1-4235-97B4-EC69796342E7}"/>
              </a:ext>
            </a:extLst>
          </p:cNvPr>
          <p:cNvSpPr/>
          <p:nvPr/>
        </p:nvSpPr>
        <p:spPr>
          <a:xfrm>
            <a:off x="6957307" y="2413212"/>
            <a:ext cx="2690895" cy="2931215"/>
          </a:xfrm>
          <a:prstGeom prst="rect">
            <a:avLst/>
          </a:prstGeom>
          <a:blipFill dpi="0" rotWithShape="1">
            <a:blip r:embed="rId4" cstate="email">
              <a:extLst>
                <a:ext uri="{28A0092B-C50C-407E-A947-70E740481C1C}">
                  <a14:useLocalDpi xmlns:a14="http://schemas.microsoft.com/office/drawing/2010/main"/>
                </a:ext>
              </a:extLst>
            </a:blip>
            <a:srcRect/>
            <a:stretch>
              <a:fillRect l="16816" t="4072" r="16816" b="4072"/>
            </a:stretch>
          </a:blipFill>
        </p:spPr>
        <p:style>
          <a:lnRef idx="2">
            <a:schemeClr val="lt1">
              <a:hueOff val="0"/>
              <a:satOff val="0"/>
              <a:lumOff val="0"/>
              <a:alphaOff val="0"/>
            </a:schemeClr>
          </a:lnRef>
          <a:fillRef idx="1">
            <a:scrgbClr r="0" g="0" b="0"/>
          </a:fillRef>
          <a:effectRef idx="0">
            <a:schemeClr val="accent2">
              <a:hueOff val="-320392"/>
              <a:satOff val="0"/>
              <a:lumOff val="0"/>
              <a:alphaOff val="0"/>
            </a:schemeClr>
          </a:effectRef>
          <a:fontRef idx="minor">
            <a:schemeClr val="lt1"/>
          </a:fontRef>
        </p:style>
      </p:sp>
      <p:graphicFrame>
        <p:nvGraphicFramePr>
          <p:cNvPr id="8" name="Diagram 7">
            <a:extLst>
              <a:ext uri="{FF2B5EF4-FFF2-40B4-BE49-F238E27FC236}">
                <a16:creationId xmlns:a16="http://schemas.microsoft.com/office/drawing/2014/main" id="{18162F2E-2788-48A3-89DA-CA73552BD03F}"/>
              </a:ext>
            </a:extLst>
          </p:cNvPr>
          <p:cNvGraphicFramePr/>
          <p:nvPr>
            <p:extLst>
              <p:ext uri="{D42A27DB-BD31-4B8C-83A1-F6EECF244321}">
                <p14:modId xmlns:p14="http://schemas.microsoft.com/office/powerpoint/2010/main" val="2555094897"/>
              </p:ext>
            </p:extLst>
          </p:nvPr>
        </p:nvGraphicFramePr>
        <p:xfrm>
          <a:off x="-175205" y="1804770"/>
          <a:ext cx="7716970" cy="48438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78365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08FB-8B3D-4020-A644-9175152B1497}"/>
              </a:ext>
            </a:extLst>
          </p:cNvPr>
          <p:cNvSpPr>
            <a:spLocks noGrp="1"/>
          </p:cNvSpPr>
          <p:nvPr>
            <p:ph type="title"/>
          </p:nvPr>
        </p:nvSpPr>
        <p:spPr>
          <a:xfrm>
            <a:off x="609603" y="749912"/>
            <a:ext cx="7611451" cy="667725"/>
          </a:xfrm>
        </p:spPr>
        <p:txBody>
          <a:bodyPr/>
          <a:lstStyle/>
          <a:p>
            <a:r>
              <a:rPr lang="en-GB" sz="3600" dirty="0"/>
              <a:t>South West Genomic Services Educational Partnerships</a:t>
            </a:r>
          </a:p>
        </p:txBody>
      </p:sp>
      <p:sp>
        <p:nvSpPr>
          <p:cNvPr id="4" name="Slide Number Placeholder 3">
            <a:extLst>
              <a:ext uri="{FF2B5EF4-FFF2-40B4-BE49-F238E27FC236}">
                <a16:creationId xmlns:a16="http://schemas.microsoft.com/office/drawing/2014/main" id="{17560F74-5574-437E-A928-9227F0EC4D07}"/>
              </a:ext>
            </a:extLst>
          </p:cNvPr>
          <p:cNvSpPr>
            <a:spLocks noGrp="1"/>
          </p:cNvSpPr>
          <p:nvPr>
            <p:ph type="sldNum" sz="quarter" idx="10"/>
          </p:nvPr>
        </p:nvSpPr>
        <p:spPr/>
        <p:txBody>
          <a:bodyPr/>
          <a:lstStyle/>
          <a:p>
            <a:pPr>
              <a:defRPr/>
            </a:pPr>
            <a:fld id="{AE183012-34C1-4C7E-A3AF-676DCEB1B66F}" type="slidenum">
              <a:rPr lang="en-US" smtClean="0">
                <a:solidFill>
                  <a:srgbClr val="0072C6"/>
                </a:solidFill>
              </a:rPr>
              <a:pPr>
                <a:defRPr/>
              </a:pPr>
              <a:t>41</a:t>
            </a:fld>
            <a:endParaRPr lang="en-US" dirty="0">
              <a:solidFill>
                <a:srgbClr val="0072C6"/>
              </a:solidFill>
            </a:endParaRPr>
          </a:p>
        </p:txBody>
      </p:sp>
      <p:sp>
        <p:nvSpPr>
          <p:cNvPr id="5" name="TextBox 4">
            <a:extLst>
              <a:ext uri="{FF2B5EF4-FFF2-40B4-BE49-F238E27FC236}">
                <a16:creationId xmlns:a16="http://schemas.microsoft.com/office/drawing/2014/main" id="{B217EB22-312C-4663-8652-77B2CA103063}"/>
              </a:ext>
            </a:extLst>
          </p:cNvPr>
          <p:cNvSpPr txBox="1"/>
          <p:nvPr/>
        </p:nvSpPr>
        <p:spPr>
          <a:xfrm>
            <a:off x="1567569" y="5813336"/>
            <a:ext cx="5499207" cy="830997"/>
          </a:xfrm>
          <a:custGeom>
            <a:avLst/>
            <a:gdLst>
              <a:gd name="connsiteX0" fmla="*/ 0 w 5499207"/>
              <a:gd name="connsiteY0" fmla="*/ 0 h 830997"/>
              <a:gd name="connsiteX1" fmla="*/ 797385 w 5499207"/>
              <a:gd name="connsiteY1" fmla="*/ 0 h 830997"/>
              <a:gd name="connsiteX2" fmla="*/ 1319810 w 5499207"/>
              <a:gd name="connsiteY2" fmla="*/ 0 h 830997"/>
              <a:gd name="connsiteX3" fmla="*/ 2062203 w 5499207"/>
              <a:gd name="connsiteY3" fmla="*/ 0 h 830997"/>
              <a:gd name="connsiteX4" fmla="*/ 2584627 w 5499207"/>
              <a:gd name="connsiteY4" fmla="*/ 0 h 830997"/>
              <a:gd name="connsiteX5" fmla="*/ 3217036 w 5499207"/>
              <a:gd name="connsiteY5" fmla="*/ 0 h 830997"/>
              <a:gd name="connsiteX6" fmla="*/ 4014421 w 5499207"/>
              <a:gd name="connsiteY6" fmla="*/ 0 h 830997"/>
              <a:gd name="connsiteX7" fmla="*/ 4536846 w 5499207"/>
              <a:gd name="connsiteY7" fmla="*/ 0 h 830997"/>
              <a:gd name="connsiteX8" fmla="*/ 5499207 w 5499207"/>
              <a:gd name="connsiteY8" fmla="*/ 0 h 830997"/>
              <a:gd name="connsiteX9" fmla="*/ 5499207 w 5499207"/>
              <a:gd name="connsiteY9" fmla="*/ 407189 h 830997"/>
              <a:gd name="connsiteX10" fmla="*/ 5499207 w 5499207"/>
              <a:gd name="connsiteY10" fmla="*/ 830997 h 830997"/>
              <a:gd name="connsiteX11" fmla="*/ 4921790 w 5499207"/>
              <a:gd name="connsiteY11" fmla="*/ 830997 h 830997"/>
              <a:gd name="connsiteX12" fmla="*/ 4289381 w 5499207"/>
              <a:gd name="connsiteY12" fmla="*/ 830997 h 830997"/>
              <a:gd name="connsiteX13" fmla="*/ 3711965 w 5499207"/>
              <a:gd name="connsiteY13" fmla="*/ 830997 h 830997"/>
              <a:gd name="connsiteX14" fmla="*/ 2969572 w 5499207"/>
              <a:gd name="connsiteY14" fmla="*/ 830997 h 830997"/>
              <a:gd name="connsiteX15" fmla="*/ 2172187 w 5499207"/>
              <a:gd name="connsiteY15" fmla="*/ 830997 h 830997"/>
              <a:gd name="connsiteX16" fmla="*/ 1649762 w 5499207"/>
              <a:gd name="connsiteY16" fmla="*/ 830997 h 830997"/>
              <a:gd name="connsiteX17" fmla="*/ 852377 w 5499207"/>
              <a:gd name="connsiteY17" fmla="*/ 830997 h 830997"/>
              <a:gd name="connsiteX18" fmla="*/ 0 w 5499207"/>
              <a:gd name="connsiteY18" fmla="*/ 830997 h 830997"/>
              <a:gd name="connsiteX19" fmla="*/ 0 w 5499207"/>
              <a:gd name="connsiteY19" fmla="*/ 398879 h 830997"/>
              <a:gd name="connsiteX20" fmla="*/ 0 w 5499207"/>
              <a:gd name="connsiteY2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9207" h="830997" extrusionOk="0">
                <a:moveTo>
                  <a:pt x="0" y="0"/>
                </a:moveTo>
                <a:cubicBezTo>
                  <a:pt x="163811" y="-3375"/>
                  <a:pt x="631907" y="25453"/>
                  <a:pt x="797385" y="0"/>
                </a:cubicBezTo>
                <a:cubicBezTo>
                  <a:pt x="962864" y="-25453"/>
                  <a:pt x="1182929" y="-23035"/>
                  <a:pt x="1319810" y="0"/>
                </a:cubicBezTo>
                <a:cubicBezTo>
                  <a:pt x="1456691" y="23035"/>
                  <a:pt x="1907509" y="10089"/>
                  <a:pt x="2062203" y="0"/>
                </a:cubicBezTo>
                <a:cubicBezTo>
                  <a:pt x="2216897" y="-10089"/>
                  <a:pt x="2344812" y="4584"/>
                  <a:pt x="2584627" y="0"/>
                </a:cubicBezTo>
                <a:cubicBezTo>
                  <a:pt x="2824442" y="-4584"/>
                  <a:pt x="3034368" y="-18472"/>
                  <a:pt x="3217036" y="0"/>
                </a:cubicBezTo>
                <a:cubicBezTo>
                  <a:pt x="3399704" y="18472"/>
                  <a:pt x="3699184" y="26781"/>
                  <a:pt x="4014421" y="0"/>
                </a:cubicBezTo>
                <a:cubicBezTo>
                  <a:pt x="4329658" y="-26781"/>
                  <a:pt x="4330003" y="-9431"/>
                  <a:pt x="4536846" y="0"/>
                </a:cubicBezTo>
                <a:cubicBezTo>
                  <a:pt x="4743689" y="9431"/>
                  <a:pt x="5252826" y="10237"/>
                  <a:pt x="5499207" y="0"/>
                </a:cubicBezTo>
                <a:cubicBezTo>
                  <a:pt x="5514366" y="131663"/>
                  <a:pt x="5503928" y="260117"/>
                  <a:pt x="5499207" y="407189"/>
                </a:cubicBezTo>
                <a:cubicBezTo>
                  <a:pt x="5494486" y="554261"/>
                  <a:pt x="5500175" y="711219"/>
                  <a:pt x="5499207" y="830997"/>
                </a:cubicBezTo>
                <a:cubicBezTo>
                  <a:pt x="5279792" y="849743"/>
                  <a:pt x="5109971" y="833769"/>
                  <a:pt x="4921790" y="830997"/>
                </a:cubicBezTo>
                <a:cubicBezTo>
                  <a:pt x="4733609" y="828225"/>
                  <a:pt x="4520279" y="858463"/>
                  <a:pt x="4289381" y="830997"/>
                </a:cubicBezTo>
                <a:cubicBezTo>
                  <a:pt x="4058483" y="803531"/>
                  <a:pt x="3958560" y="853671"/>
                  <a:pt x="3711965" y="830997"/>
                </a:cubicBezTo>
                <a:cubicBezTo>
                  <a:pt x="3465370" y="808323"/>
                  <a:pt x="3339656" y="829211"/>
                  <a:pt x="2969572" y="830997"/>
                </a:cubicBezTo>
                <a:cubicBezTo>
                  <a:pt x="2599488" y="832783"/>
                  <a:pt x="2524154" y="820727"/>
                  <a:pt x="2172187" y="830997"/>
                </a:cubicBezTo>
                <a:cubicBezTo>
                  <a:pt x="1820220" y="841267"/>
                  <a:pt x="1879474" y="846894"/>
                  <a:pt x="1649762" y="830997"/>
                </a:cubicBezTo>
                <a:cubicBezTo>
                  <a:pt x="1420051" y="815100"/>
                  <a:pt x="1100110" y="857494"/>
                  <a:pt x="852377" y="830997"/>
                </a:cubicBezTo>
                <a:cubicBezTo>
                  <a:pt x="604644" y="804500"/>
                  <a:pt x="216504" y="848840"/>
                  <a:pt x="0" y="830997"/>
                </a:cubicBezTo>
                <a:cubicBezTo>
                  <a:pt x="3305" y="724670"/>
                  <a:pt x="-20478" y="609726"/>
                  <a:pt x="0" y="398879"/>
                </a:cubicBezTo>
                <a:cubicBezTo>
                  <a:pt x="20478" y="188032"/>
                  <a:pt x="-7651" y="137345"/>
                  <a:pt x="0" y="0"/>
                </a:cubicBezTo>
                <a:close/>
              </a:path>
            </a:pathLst>
          </a:custGeom>
          <a:noFill/>
          <a:ln>
            <a:solidFill>
              <a:schemeClr val="accent5">
                <a:lumMod val="60000"/>
                <a:lumOff val="40000"/>
              </a:schemeClr>
            </a:solidFill>
            <a:extLst>
              <a:ext uri="{C807C97D-BFC1-408E-A445-0C87EB9F89A2}">
                <ask:lineSketchStyleProps xmlns:ask="http://schemas.microsoft.com/office/drawing/2018/sketchyshapes" sd="2492602738">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j-lt"/>
                <a:ea typeface="+mn-ea"/>
                <a:cs typeface="+mn-cs"/>
              </a:rPr>
              <a:t>School and Science Festival Genomic Lego tool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mj-lt"/>
              <a:ea typeface="+mn-ea"/>
              <a:cs typeface="+mn-cs"/>
            </a:endParaRPr>
          </a:p>
        </p:txBody>
      </p:sp>
      <p:sp>
        <p:nvSpPr>
          <p:cNvPr id="6" name="TextBox 5">
            <a:extLst>
              <a:ext uri="{FF2B5EF4-FFF2-40B4-BE49-F238E27FC236}">
                <a16:creationId xmlns:a16="http://schemas.microsoft.com/office/drawing/2014/main" id="{A1067D47-0A9E-49B5-926E-119EED09A04A}"/>
              </a:ext>
            </a:extLst>
          </p:cNvPr>
          <p:cNvSpPr txBox="1"/>
          <p:nvPr/>
        </p:nvSpPr>
        <p:spPr>
          <a:xfrm>
            <a:off x="8519296" y="2185334"/>
            <a:ext cx="3470943" cy="1815882"/>
          </a:xfrm>
          <a:custGeom>
            <a:avLst/>
            <a:gdLst>
              <a:gd name="connsiteX0" fmla="*/ 0 w 3470943"/>
              <a:gd name="connsiteY0" fmla="*/ 0 h 1815882"/>
              <a:gd name="connsiteX1" fmla="*/ 590060 w 3470943"/>
              <a:gd name="connsiteY1" fmla="*/ 0 h 1815882"/>
              <a:gd name="connsiteX2" fmla="*/ 1214830 w 3470943"/>
              <a:gd name="connsiteY2" fmla="*/ 0 h 1815882"/>
              <a:gd name="connsiteX3" fmla="*/ 1804890 w 3470943"/>
              <a:gd name="connsiteY3" fmla="*/ 0 h 1815882"/>
              <a:gd name="connsiteX4" fmla="*/ 2568498 w 3470943"/>
              <a:gd name="connsiteY4" fmla="*/ 0 h 1815882"/>
              <a:gd name="connsiteX5" fmla="*/ 3470943 w 3470943"/>
              <a:gd name="connsiteY5" fmla="*/ 0 h 1815882"/>
              <a:gd name="connsiteX6" fmla="*/ 3470943 w 3470943"/>
              <a:gd name="connsiteY6" fmla="*/ 623453 h 1815882"/>
              <a:gd name="connsiteX7" fmla="*/ 3470943 w 3470943"/>
              <a:gd name="connsiteY7" fmla="*/ 1210588 h 1815882"/>
              <a:gd name="connsiteX8" fmla="*/ 3470943 w 3470943"/>
              <a:gd name="connsiteY8" fmla="*/ 1815882 h 1815882"/>
              <a:gd name="connsiteX9" fmla="*/ 2880883 w 3470943"/>
              <a:gd name="connsiteY9" fmla="*/ 1815882 h 1815882"/>
              <a:gd name="connsiteX10" fmla="*/ 2117275 w 3470943"/>
              <a:gd name="connsiteY10" fmla="*/ 1815882 h 1815882"/>
              <a:gd name="connsiteX11" fmla="*/ 1527215 w 3470943"/>
              <a:gd name="connsiteY11" fmla="*/ 1815882 h 1815882"/>
              <a:gd name="connsiteX12" fmla="*/ 833026 w 3470943"/>
              <a:gd name="connsiteY12" fmla="*/ 1815882 h 1815882"/>
              <a:gd name="connsiteX13" fmla="*/ 0 w 3470943"/>
              <a:gd name="connsiteY13" fmla="*/ 1815882 h 1815882"/>
              <a:gd name="connsiteX14" fmla="*/ 0 w 3470943"/>
              <a:gd name="connsiteY14" fmla="*/ 1210588 h 1815882"/>
              <a:gd name="connsiteX15" fmla="*/ 0 w 3470943"/>
              <a:gd name="connsiteY15" fmla="*/ 568976 h 1815882"/>
              <a:gd name="connsiteX16" fmla="*/ 0 w 3470943"/>
              <a:gd name="connsiteY16"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0943" h="1815882" extrusionOk="0">
                <a:moveTo>
                  <a:pt x="0" y="0"/>
                </a:moveTo>
                <a:cubicBezTo>
                  <a:pt x="119027" y="14327"/>
                  <a:pt x="362469" y="-7737"/>
                  <a:pt x="590060" y="0"/>
                </a:cubicBezTo>
                <a:cubicBezTo>
                  <a:pt x="817651" y="7737"/>
                  <a:pt x="1026058" y="-30706"/>
                  <a:pt x="1214830" y="0"/>
                </a:cubicBezTo>
                <a:cubicBezTo>
                  <a:pt x="1403602" y="30706"/>
                  <a:pt x="1584358" y="-29106"/>
                  <a:pt x="1804890" y="0"/>
                </a:cubicBezTo>
                <a:cubicBezTo>
                  <a:pt x="2025422" y="29106"/>
                  <a:pt x="2264139" y="18438"/>
                  <a:pt x="2568498" y="0"/>
                </a:cubicBezTo>
                <a:cubicBezTo>
                  <a:pt x="2872857" y="-18438"/>
                  <a:pt x="3244899" y="22892"/>
                  <a:pt x="3470943" y="0"/>
                </a:cubicBezTo>
                <a:cubicBezTo>
                  <a:pt x="3486440" y="264659"/>
                  <a:pt x="3471999" y="372411"/>
                  <a:pt x="3470943" y="623453"/>
                </a:cubicBezTo>
                <a:cubicBezTo>
                  <a:pt x="3469887" y="874495"/>
                  <a:pt x="3483364" y="946121"/>
                  <a:pt x="3470943" y="1210588"/>
                </a:cubicBezTo>
                <a:cubicBezTo>
                  <a:pt x="3458522" y="1475055"/>
                  <a:pt x="3474012" y="1556997"/>
                  <a:pt x="3470943" y="1815882"/>
                </a:cubicBezTo>
                <a:cubicBezTo>
                  <a:pt x="3323961" y="1796611"/>
                  <a:pt x="3162246" y="1800445"/>
                  <a:pt x="2880883" y="1815882"/>
                </a:cubicBezTo>
                <a:cubicBezTo>
                  <a:pt x="2599520" y="1831319"/>
                  <a:pt x="2443901" y="1787150"/>
                  <a:pt x="2117275" y="1815882"/>
                </a:cubicBezTo>
                <a:cubicBezTo>
                  <a:pt x="1790649" y="1844614"/>
                  <a:pt x="1648846" y="1827048"/>
                  <a:pt x="1527215" y="1815882"/>
                </a:cubicBezTo>
                <a:cubicBezTo>
                  <a:pt x="1405584" y="1804716"/>
                  <a:pt x="1161597" y="1837077"/>
                  <a:pt x="833026" y="1815882"/>
                </a:cubicBezTo>
                <a:cubicBezTo>
                  <a:pt x="504455" y="1794687"/>
                  <a:pt x="349911" y="1812115"/>
                  <a:pt x="0" y="1815882"/>
                </a:cubicBezTo>
                <a:cubicBezTo>
                  <a:pt x="2010" y="1560287"/>
                  <a:pt x="142" y="1466286"/>
                  <a:pt x="0" y="1210588"/>
                </a:cubicBezTo>
                <a:cubicBezTo>
                  <a:pt x="-142" y="954890"/>
                  <a:pt x="-21126" y="802601"/>
                  <a:pt x="0" y="568976"/>
                </a:cubicBezTo>
                <a:cubicBezTo>
                  <a:pt x="21126" y="335351"/>
                  <a:pt x="12405" y="135875"/>
                  <a:pt x="0" y="0"/>
                </a:cubicBezTo>
                <a:close/>
              </a:path>
            </a:pathLst>
          </a:custGeom>
          <a:noFill/>
          <a:ln>
            <a:solidFill>
              <a:schemeClr val="accent5">
                <a:lumMod val="75000"/>
              </a:schemeClr>
            </a:solidFill>
            <a:extLst>
              <a:ext uri="{C807C97D-BFC1-408E-A445-0C87EB9F89A2}">
                <ask:lineSketchStyleProps xmlns:ask="http://schemas.microsoft.com/office/drawing/2018/sketchyshapes" sd="671950407">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j-lt"/>
                <a:ea typeface="+mn-ea"/>
                <a:cs typeface="+mn-cs"/>
              </a:rPr>
              <a:t>HEE Introduction to Genomics and Counselling for Nursing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30 Cancer and Cardiac Specialist nurses in current cohort – blended virtual learning </a:t>
            </a:r>
          </a:p>
        </p:txBody>
      </p:sp>
      <p:sp>
        <p:nvSpPr>
          <p:cNvPr id="7" name="TextBox 6">
            <a:extLst>
              <a:ext uri="{FF2B5EF4-FFF2-40B4-BE49-F238E27FC236}">
                <a16:creationId xmlns:a16="http://schemas.microsoft.com/office/drawing/2014/main" id="{1FBE3600-DF16-4EC6-9493-A83281F9CADB}"/>
              </a:ext>
            </a:extLst>
          </p:cNvPr>
          <p:cNvSpPr txBox="1"/>
          <p:nvPr/>
        </p:nvSpPr>
        <p:spPr>
          <a:xfrm>
            <a:off x="3835656" y="3359680"/>
            <a:ext cx="3608150" cy="2308324"/>
          </a:xfrm>
          <a:custGeom>
            <a:avLst/>
            <a:gdLst>
              <a:gd name="connsiteX0" fmla="*/ 0 w 3608150"/>
              <a:gd name="connsiteY0" fmla="*/ 0 h 2308324"/>
              <a:gd name="connsiteX1" fmla="*/ 601358 w 3608150"/>
              <a:gd name="connsiteY1" fmla="*/ 0 h 2308324"/>
              <a:gd name="connsiteX2" fmla="*/ 1274880 w 3608150"/>
              <a:gd name="connsiteY2" fmla="*/ 0 h 2308324"/>
              <a:gd name="connsiteX3" fmla="*/ 1804075 w 3608150"/>
              <a:gd name="connsiteY3" fmla="*/ 0 h 2308324"/>
              <a:gd name="connsiteX4" fmla="*/ 2297189 w 3608150"/>
              <a:gd name="connsiteY4" fmla="*/ 0 h 2308324"/>
              <a:gd name="connsiteX5" fmla="*/ 2970710 w 3608150"/>
              <a:gd name="connsiteY5" fmla="*/ 0 h 2308324"/>
              <a:gd name="connsiteX6" fmla="*/ 3608150 w 3608150"/>
              <a:gd name="connsiteY6" fmla="*/ 0 h 2308324"/>
              <a:gd name="connsiteX7" fmla="*/ 3608150 w 3608150"/>
              <a:gd name="connsiteY7" fmla="*/ 507831 h 2308324"/>
              <a:gd name="connsiteX8" fmla="*/ 3608150 w 3608150"/>
              <a:gd name="connsiteY8" fmla="*/ 1038746 h 2308324"/>
              <a:gd name="connsiteX9" fmla="*/ 3608150 w 3608150"/>
              <a:gd name="connsiteY9" fmla="*/ 1546577 h 2308324"/>
              <a:gd name="connsiteX10" fmla="*/ 3608150 w 3608150"/>
              <a:gd name="connsiteY10" fmla="*/ 2308324 h 2308324"/>
              <a:gd name="connsiteX11" fmla="*/ 3006792 w 3608150"/>
              <a:gd name="connsiteY11" fmla="*/ 2308324 h 2308324"/>
              <a:gd name="connsiteX12" fmla="*/ 2369352 w 3608150"/>
              <a:gd name="connsiteY12" fmla="*/ 2308324 h 2308324"/>
              <a:gd name="connsiteX13" fmla="*/ 1767994 w 3608150"/>
              <a:gd name="connsiteY13" fmla="*/ 2308324 h 2308324"/>
              <a:gd name="connsiteX14" fmla="*/ 1166635 w 3608150"/>
              <a:gd name="connsiteY14" fmla="*/ 2308324 h 2308324"/>
              <a:gd name="connsiteX15" fmla="*/ 673521 w 3608150"/>
              <a:gd name="connsiteY15" fmla="*/ 2308324 h 2308324"/>
              <a:gd name="connsiteX16" fmla="*/ 0 w 3608150"/>
              <a:gd name="connsiteY16" fmla="*/ 2308324 h 2308324"/>
              <a:gd name="connsiteX17" fmla="*/ 0 w 3608150"/>
              <a:gd name="connsiteY17" fmla="*/ 1685077 h 2308324"/>
              <a:gd name="connsiteX18" fmla="*/ 0 w 3608150"/>
              <a:gd name="connsiteY18" fmla="*/ 1154162 h 2308324"/>
              <a:gd name="connsiteX19" fmla="*/ 0 w 3608150"/>
              <a:gd name="connsiteY19" fmla="*/ 577081 h 2308324"/>
              <a:gd name="connsiteX20" fmla="*/ 0 w 3608150"/>
              <a:gd name="connsiteY20"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8150" h="2308324" extrusionOk="0">
                <a:moveTo>
                  <a:pt x="0" y="0"/>
                </a:moveTo>
                <a:cubicBezTo>
                  <a:pt x="194984" y="17753"/>
                  <a:pt x="422465" y="1634"/>
                  <a:pt x="601358" y="0"/>
                </a:cubicBezTo>
                <a:cubicBezTo>
                  <a:pt x="780251" y="-1634"/>
                  <a:pt x="944526" y="-28288"/>
                  <a:pt x="1274880" y="0"/>
                </a:cubicBezTo>
                <a:cubicBezTo>
                  <a:pt x="1605234" y="28288"/>
                  <a:pt x="1627832" y="12578"/>
                  <a:pt x="1804075" y="0"/>
                </a:cubicBezTo>
                <a:cubicBezTo>
                  <a:pt x="1980318" y="-12578"/>
                  <a:pt x="2131041" y="-13937"/>
                  <a:pt x="2297189" y="0"/>
                </a:cubicBezTo>
                <a:cubicBezTo>
                  <a:pt x="2463337" y="13937"/>
                  <a:pt x="2758948" y="-29123"/>
                  <a:pt x="2970710" y="0"/>
                </a:cubicBezTo>
                <a:cubicBezTo>
                  <a:pt x="3182472" y="29123"/>
                  <a:pt x="3363848" y="3678"/>
                  <a:pt x="3608150" y="0"/>
                </a:cubicBezTo>
                <a:cubicBezTo>
                  <a:pt x="3592707" y="125039"/>
                  <a:pt x="3590570" y="393787"/>
                  <a:pt x="3608150" y="507831"/>
                </a:cubicBezTo>
                <a:cubicBezTo>
                  <a:pt x="3625730" y="621875"/>
                  <a:pt x="3587491" y="879291"/>
                  <a:pt x="3608150" y="1038746"/>
                </a:cubicBezTo>
                <a:cubicBezTo>
                  <a:pt x="3628809" y="1198202"/>
                  <a:pt x="3590760" y="1302746"/>
                  <a:pt x="3608150" y="1546577"/>
                </a:cubicBezTo>
                <a:cubicBezTo>
                  <a:pt x="3625540" y="1790408"/>
                  <a:pt x="3633428" y="2027307"/>
                  <a:pt x="3608150" y="2308324"/>
                </a:cubicBezTo>
                <a:cubicBezTo>
                  <a:pt x="3420483" y="2306862"/>
                  <a:pt x="3285642" y="2332642"/>
                  <a:pt x="3006792" y="2308324"/>
                </a:cubicBezTo>
                <a:cubicBezTo>
                  <a:pt x="2727942" y="2284006"/>
                  <a:pt x="2545017" y="2282565"/>
                  <a:pt x="2369352" y="2308324"/>
                </a:cubicBezTo>
                <a:cubicBezTo>
                  <a:pt x="2193687" y="2334083"/>
                  <a:pt x="1924922" y="2299822"/>
                  <a:pt x="1767994" y="2308324"/>
                </a:cubicBezTo>
                <a:cubicBezTo>
                  <a:pt x="1611066" y="2316826"/>
                  <a:pt x="1346185" y="2318550"/>
                  <a:pt x="1166635" y="2308324"/>
                </a:cubicBezTo>
                <a:cubicBezTo>
                  <a:pt x="987085" y="2298098"/>
                  <a:pt x="795249" y="2304216"/>
                  <a:pt x="673521" y="2308324"/>
                </a:cubicBezTo>
                <a:cubicBezTo>
                  <a:pt x="551793" y="2312432"/>
                  <a:pt x="244660" y="2301471"/>
                  <a:pt x="0" y="2308324"/>
                </a:cubicBezTo>
                <a:cubicBezTo>
                  <a:pt x="-8825" y="2016966"/>
                  <a:pt x="-2787" y="1931771"/>
                  <a:pt x="0" y="1685077"/>
                </a:cubicBezTo>
                <a:cubicBezTo>
                  <a:pt x="2787" y="1438383"/>
                  <a:pt x="22433" y="1274975"/>
                  <a:pt x="0" y="1154162"/>
                </a:cubicBezTo>
                <a:cubicBezTo>
                  <a:pt x="-22433" y="1033350"/>
                  <a:pt x="-24545" y="713548"/>
                  <a:pt x="0" y="577081"/>
                </a:cubicBezTo>
                <a:cubicBezTo>
                  <a:pt x="24545" y="440614"/>
                  <a:pt x="-28233" y="128142"/>
                  <a:pt x="0" y="0"/>
                </a:cubicBezTo>
                <a:close/>
              </a:path>
            </a:pathLst>
          </a:custGeom>
          <a:noFill/>
          <a:ln>
            <a:solidFill>
              <a:schemeClr val="accent5">
                <a:lumMod val="75000"/>
              </a:schemeClr>
            </a:solidFill>
            <a:extLst>
              <a:ext uri="{C807C97D-BFC1-408E-A445-0C87EB9F89A2}">
                <ask:lineSketchStyleProps xmlns:ask="http://schemas.microsoft.com/office/drawing/2018/sketchyshapes" sd="3928106489">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j-lt"/>
                <a:ea typeface="+mn-ea"/>
                <a:cs typeface="+mn-cs"/>
              </a:rPr>
              <a:t>Introduction to Genomics &amp; NHS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all undergraduate nurses, midwives,  associate nurses, AHPs, Healthcare Scientist and medical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TextBox 7">
            <a:extLst>
              <a:ext uri="{FF2B5EF4-FFF2-40B4-BE49-F238E27FC236}">
                <a16:creationId xmlns:a16="http://schemas.microsoft.com/office/drawing/2014/main" id="{A0DE90F6-5C84-4EC5-B727-0751A4ABE677}"/>
              </a:ext>
            </a:extLst>
          </p:cNvPr>
          <p:cNvSpPr txBox="1"/>
          <p:nvPr/>
        </p:nvSpPr>
        <p:spPr>
          <a:xfrm>
            <a:off x="4051109" y="2209528"/>
            <a:ext cx="4244395" cy="1077218"/>
          </a:xfrm>
          <a:custGeom>
            <a:avLst/>
            <a:gdLst>
              <a:gd name="connsiteX0" fmla="*/ 0 w 4244395"/>
              <a:gd name="connsiteY0" fmla="*/ 0 h 1077218"/>
              <a:gd name="connsiteX1" fmla="*/ 521454 w 4244395"/>
              <a:gd name="connsiteY1" fmla="*/ 0 h 1077218"/>
              <a:gd name="connsiteX2" fmla="*/ 1127796 w 4244395"/>
              <a:gd name="connsiteY2" fmla="*/ 0 h 1077218"/>
              <a:gd name="connsiteX3" fmla="*/ 1776582 w 4244395"/>
              <a:gd name="connsiteY3" fmla="*/ 0 h 1077218"/>
              <a:gd name="connsiteX4" fmla="*/ 2467813 w 4244395"/>
              <a:gd name="connsiteY4" fmla="*/ 0 h 1077218"/>
              <a:gd name="connsiteX5" fmla="*/ 2989267 w 4244395"/>
              <a:gd name="connsiteY5" fmla="*/ 0 h 1077218"/>
              <a:gd name="connsiteX6" fmla="*/ 3510721 w 4244395"/>
              <a:gd name="connsiteY6" fmla="*/ 0 h 1077218"/>
              <a:gd name="connsiteX7" fmla="*/ 4244395 w 4244395"/>
              <a:gd name="connsiteY7" fmla="*/ 0 h 1077218"/>
              <a:gd name="connsiteX8" fmla="*/ 4244395 w 4244395"/>
              <a:gd name="connsiteY8" fmla="*/ 527837 h 1077218"/>
              <a:gd name="connsiteX9" fmla="*/ 4244395 w 4244395"/>
              <a:gd name="connsiteY9" fmla="*/ 1077218 h 1077218"/>
              <a:gd name="connsiteX10" fmla="*/ 3680497 w 4244395"/>
              <a:gd name="connsiteY10" fmla="*/ 1077218 h 1077218"/>
              <a:gd name="connsiteX11" fmla="*/ 3159043 w 4244395"/>
              <a:gd name="connsiteY11" fmla="*/ 1077218 h 1077218"/>
              <a:gd name="connsiteX12" fmla="*/ 2595144 w 4244395"/>
              <a:gd name="connsiteY12" fmla="*/ 1077218 h 1077218"/>
              <a:gd name="connsiteX13" fmla="*/ 2073690 w 4244395"/>
              <a:gd name="connsiteY13" fmla="*/ 1077218 h 1077218"/>
              <a:gd name="connsiteX14" fmla="*/ 1552236 w 4244395"/>
              <a:gd name="connsiteY14" fmla="*/ 1077218 h 1077218"/>
              <a:gd name="connsiteX15" fmla="*/ 988338 w 4244395"/>
              <a:gd name="connsiteY15" fmla="*/ 1077218 h 1077218"/>
              <a:gd name="connsiteX16" fmla="*/ 0 w 4244395"/>
              <a:gd name="connsiteY16" fmla="*/ 1077218 h 1077218"/>
              <a:gd name="connsiteX17" fmla="*/ 0 w 4244395"/>
              <a:gd name="connsiteY17" fmla="*/ 549381 h 1077218"/>
              <a:gd name="connsiteX18" fmla="*/ 0 w 4244395"/>
              <a:gd name="connsiteY1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44395" h="1077218" extrusionOk="0">
                <a:moveTo>
                  <a:pt x="0" y="0"/>
                </a:moveTo>
                <a:cubicBezTo>
                  <a:pt x="171271" y="19950"/>
                  <a:pt x="375965" y="-13951"/>
                  <a:pt x="521454" y="0"/>
                </a:cubicBezTo>
                <a:cubicBezTo>
                  <a:pt x="666943" y="13951"/>
                  <a:pt x="844620" y="-13370"/>
                  <a:pt x="1127796" y="0"/>
                </a:cubicBezTo>
                <a:cubicBezTo>
                  <a:pt x="1410972" y="13370"/>
                  <a:pt x="1645237" y="-2747"/>
                  <a:pt x="1776582" y="0"/>
                </a:cubicBezTo>
                <a:cubicBezTo>
                  <a:pt x="1907927" y="2747"/>
                  <a:pt x="2296729" y="25051"/>
                  <a:pt x="2467813" y="0"/>
                </a:cubicBezTo>
                <a:cubicBezTo>
                  <a:pt x="2638897" y="-25051"/>
                  <a:pt x="2842601" y="-23646"/>
                  <a:pt x="2989267" y="0"/>
                </a:cubicBezTo>
                <a:cubicBezTo>
                  <a:pt x="3135933" y="23646"/>
                  <a:pt x="3349630" y="-24387"/>
                  <a:pt x="3510721" y="0"/>
                </a:cubicBezTo>
                <a:cubicBezTo>
                  <a:pt x="3671812" y="24387"/>
                  <a:pt x="4019078" y="36484"/>
                  <a:pt x="4244395" y="0"/>
                </a:cubicBezTo>
                <a:cubicBezTo>
                  <a:pt x="4256068" y="179243"/>
                  <a:pt x="4231487" y="325416"/>
                  <a:pt x="4244395" y="527837"/>
                </a:cubicBezTo>
                <a:cubicBezTo>
                  <a:pt x="4257303" y="730258"/>
                  <a:pt x="4255937" y="831283"/>
                  <a:pt x="4244395" y="1077218"/>
                </a:cubicBezTo>
                <a:cubicBezTo>
                  <a:pt x="4098680" y="1077020"/>
                  <a:pt x="3906313" y="1082398"/>
                  <a:pt x="3680497" y="1077218"/>
                </a:cubicBezTo>
                <a:cubicBezTo>
                  <a:pt x="3454681" y="1072038"/>
                  <a:pt x="3367228" y="1100893"/>
                  <a:pt x="3159043" y="1077218"/>
                </a:cubicBezTo>
                <a:cubicBezTo>
                  <a:pt x="2950858" y="1053543"/>
                  <a:pt x="2875546" y="1104722"/>
                  <a:pt x="2595144" y="1077218"/>
                </a:cubicBezTo>
                <a:cubicBezTo>
                  <a:pt x="2314742" y="1049714"/>
                  <a:pt x="2181937" y="1069280"/>
                  <a:pt x="2073690" y="1077218"/>
                </a:cubicBezTo>
                <a:cubicBezTo>
                  <a:pt x="1965443" y="1085156"/>
                  <a:pt x="1731129" y="1101342"/>
                  <a:pt x="1552236" y="1077218"/>
                </a:cubicBezTo>
                <a:cubicBezTo>
                  <a:pt x="1373343" y="1053094"/>
                  <a:pt x="1119700" y="1081311"/>
                  <a:pt x="988338" y="1077218"/>
                </a:cubicBezTo>
                <a:cubicBezTo>
                  <a:pt x="856976" y="1073125"/>
                  <a:pt x="310576" y="1057942"/>
                  <a:pt x="0" y="1077218"/>
                </a:cubicBezTo>
                <a:cubicBezTo>
                  <a:pt x="3672" y="932138"/>
                  <a:pt x="-13672" y="698543"/>
                  <a:pt x="0" y="549381"/>
                </a:cubicBezTo>
                <a:cubicBezTo>
                  <a:pt x="13672" y="400219"/>
                  <a:pt x="14191" y="132403"/>
                  <a:pt x="0" y="0"/>
                </a:cubicBezTo>
                <a:close/>
              </a:path>
            </a:pathLst>
          </a:custGeom>
          <a:noFill/>
          <a:ln>
            <a:solidFill>
              <a:schemeClr val="accent5">
                <a:lumMod val="75000"/>
              </a:schemeClr>
            </a:solidFill>
            <a:extLst>
              <a:ext uri="{C807C97D-BFC1-408E-A445-0C87EB9F89A2}">
                <ask:lineSketchStyleProps xmlns:ask="http://schemas.microsoft.com/office/drawing/2018/sketchyshapes" sd="1965832027">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j-lt"/>
                <a:ea typeface="+mn-ea"/>
                <a:cs typeface="+mn-cs"/>
              </a:rPr>
              <a:t>HEE Introduction to Variant Interpretation Residential Course </a:t>
            </a:r>
            <a:r>
              <a:rPr kumimoji="0" lang="en-GB" sz="1600" b="0" i="0" u="none" strike="noStrike" kern="1200" cap="none" spc="0" normalizeH="0" baseline="0" noProof="0" dirty="0">
                <a:ln>
                  <a:noFill/>
                </a:ln>
                <a:solidFill>
                  <a:prstClr val="black"/>
                </a:solidFill>
                <a:effectLst/>
                <a:uLnTx/>
                <a:uFillTx/>
                <a:latin typeface="+mj-lt"/>
                <a:ea typeface="+mn-ea"/>
                <a:cs typeface="+mn-cs"/>
              </a:rPr>
              <a:t>~ February 2020</a:t>
            </a:r>
          </a:p>
        </p:txBody>
      </p:sp>
      <p:pic>
        <p:nvPicPr>
          <p:cNvPr id="9" name="Picture 8">
            <a:extLst>
              <a:ext uri="{FF2B5EF4-FFF2-40B4-BE49-F238E27FC236}">
                <a16:creationId xmlns:a16="http://schemas.microsoft.com/office/drawing/2014/main" id="{276041C5-C839-4240-B09B-6727E8C130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8225" y="326107"/>
            <a:ext cx="1828800" cy="618907"/>
          </a:xfrm>
          <a:prstGeom prst="rect">
            <a:avLst/>
          </a:prstGeom>
        </p:spPr>
      </p:pic>
      <p:graphicFrame>
        <p:nvGraphicFramePr>
          <p:cNvPr id="10" name="Content Placeholder 3">
            <a:extLst>
              <a:ext uri="{FF2B5EF4-FFF2-40B4-BE49-F238E27FC236}">
                <a16:creationId xmlns:a16="http://schemas.microsoft.com/office/drawing/2014/main" id="{45B5CAE2-3AA4-44B9-9157-9B0BA3489510}"/>
              </a:ext>
            </a:extLst>
          </p:cNvPr>
          <p:cNvGraphicFramePr>
            <a:graphicFrameLocks/>
          </p:cNvGraphicFramePr>
          <p:nvPr>
            <p:extLst>
              <p:ext uri="{D42A27DB-BD31-4B8C-83A1-F6EECF244321}">
                <p14:modId xmlns:p14="http://schemas.microsoft.com/office/powerpoint/2010/main" val="1017800324"/>
              </p:ext>
            </p:extLst>
          </p:nvPr>
        </p:nvGraphicFramePr>
        <p:xfrm>
          <a:off x="-108890" y="1516407"/>
          <a:ext cx="5842306" cy="3738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E7A68049-A899-4352-8C50-303469E24CD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1001" y="2775237"/>
            <a:ext cx="1748367" cy="1220661"/>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E8BDE336-E6B4-4DE4-B9C9-F7D3CBA5D85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25312" y="2355697"/>
            <a:ext cx="1080000" cy="404936"/>
          </a:xfrm>
          <a:prstGeom prst="rect">
            <a:avLst/>
          </a:prstGeom>
        </p:spPr>
      </p:pic>
      <p:pic>
        <p:nvPicPr>
          <p:cNvPr id="13" name="Picture 12" descr="A drawing of a face&#10;&#10;Description automatically generated">
            <a:extLst>
              <a:ext uri="{FF2B5EF4-FFF2-40B4-BE49-F238E27FC236}">
                <a16:creationId xmlns:a16="http://schemas.microsoft.com/office/drawing/2014/main" id="{72E54AE2-F6A7-4867-99D4-27DF22029DB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85430" y="3459862"/>
            <a:ext cx="1294003" cy="37127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533FAE95-1F02-4AB3-AAC9-C6A6B9506248}"/>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642602" y="2232455"/>
            <a:ext cx="1102658" cy="445374"/>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689C9D92-F728-4BEF-AB05-E98A3469925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794335" y="6102380"/>
            <a:ext cx="1165274" cy="476949"/>
          </a:xfrm>
          <a:prstGeom prst="rect">
            <a:avLst/>
          </a:prstGeom>
        </p:spPr>
      </p:pic>
      <p:pic>
        <p:nvPicPr>
          <p:cNvPr id="16" name="Picture 15" descr="Text&#10;&#10;Description automatically generated">
            <a:extLst>
              <a:ext uri="{FF2B5EF4-FFF2-40B4-BE49-F238E27FC236}">
                <a16:creationId xmlns:a16="http://schemas.microsoft.com/office/drawing/2014/main" id="{A758E829-5B76-4C8A-B798-0EE9511E5AA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86119" y="5106813"/>
            <a:ext cx="1479902" cy="503166"/>
          </a:xfrm>
          <a:prstGeom prst="rect">
            <a:avLst/>
          </a:prstGeom>
        </p:spPr>
      </p:pic>
      <p:sp>
        <p:nvSpPr>
          <p:cNvPr id="17" name="TextBox 16">
            <a:extLst>
              <a:ext uri="{FF2B5EF4-FFF2-40B4-BE49-F238E27FC236}">
                <a16:creationId xmlns:a16="http://schemas.microsoft.com/office/drawing/2014/main" id="{112FC6B6-1F57-4C64-9ED8-557B7C95158A}"/>
              </a:ext>
            </a:extLst>
          </p:cNvPr>
          <p:cNvSpPr txBox="1"/>
          <p:nvPr/>
        </p:nvSpPr>
        <p:spPr>
          <a:xfrm>
            <a:off x="7790051" y="4393261"/>
            <a:ext cx="3927097" cy="830997"/>
          </a:xfrm>
          <a:custGeom>
            <a:avLst/>
            <a:gdLst>
              <a:gd name="connsiteX0" fmla="*/ 0 w 3927097"/>
              <a:gd name="connsiteY0" fmla="*/ 0 h 830997"/>
              <a:gd name="connsiteX1" fmla="*/ 733058 w 3927097"/>
              <a:gd name="connsiteY1" fmla="*/ 0 h 830997"/>
              <a:gd name="connsiteX2" fmla="*/ 1269761 w 3927097"/>
              <a:gd name="connsiteY2" fmla="*/ 0 h 830997"/>
              <a:gd name="connsiteX3" fmla="*/ 1963549 w 3927097"/>
              <a:gd name="connsiteY3" fmla="*/ 0 h 830997"/>
              <a:gd name="connsiteX4" fmla="*/ 2500252 w 3927097"/>
              <a:gd name="connsiteY4" fmla="*/ 0 h 830997"/>
              <a:gd name="connsiteX5" fmla="*/ 3115497 w 3927097"/>
              <a:gd name="connsiteY5" fmla="*/ 0 h 830997"/>
              <a:gd name="connsiteX6" fmla="*/ 3927097 w 3927097"/>
              <a:gd name="connsiteY6" fmla="*/ 0 h 830997"/>
              <a:gd name="connsiteX7" fmla="*/ 3927097 w 3927097"/>
              <a:gd name="connsiteY7" fmla="*/ 390569 h 830997"/>
              <a:gd name="connsiteX8" fmla="*/ 3927097 w 3927097"/>
              <a:gd name="connsiteY8" fmla="*/ 830997 h 830997"/>
              <a:gd name="connsiteX9" fmla="*/ 3233310 w 3927097"/>
              <a:gd name="connsiteY9" fmla="*/ 830997 h 830997"/>
              <a:gd name="connsiteX10" fmla="*/ 2618065 w 3927097"/>
              <a:gd name="connsiteY10" fmla="*/ 830997 h 830997"/>
              <a:gd name="connsiteX11" fmla="*/ 2042090 w 3927097"/>
              <a:gd name="connsiteY11" fmla="*/ 830997 h 830997"/>
              <a:gd name="connsiteX12" fmla="*/ 1426845 w 3927097"/>
              <a:gd name="connsiteY12" fmla="*/ 830997 h 830997"/>
              <a:gd name="connsiteX13" fmla="*/ 850871 w 3927097"/>
              <a:gd name="connsiteY13" fmla="*/ 830997 h 830997"/>
              <a:gd name="connsiteX14" fmla="*/ 0 w 3927097"/>
              <a:gd name="connsiteY14" fmla="*/ 830997 h 830997"/>
              <a:gd name="connsiteX15" fmla="*/ 0 w 3927097"/>
              <a:gd name="connsiteY15" fmla="*/ 398879 h 830997"/>
              <a:gd name="connsiteX16" fmla="*/ 0 w 3927097"/>
              <a:gd name="connsiteY16"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27097" h="830997" extrusionOk="0">
                <a:moveTo>
                  <a:pt x="0" y="0"/>
                </a:moveTo>
                <a:cubicBezTo>
                  <a:pt x="356025" y="22982"/>
                  <a:pt x="374578" y="-5318"/>
                  <a:pt x="733058" y="0"/>
                </a:cubicBezTo>
                <a:cubicBezTo>
                  <a:pt x="1091538" y="5318"/>
                  <a:pt x="1120137" y="5056"/>
                  <a:pt x="1269761" y="0"/>
                </a:cubicBezTo>
                <a:cubicBezTo>
                  <a:pt x="1419385" y="-5056"/>
                  <a:pt x="1791795" y="-6707"/>
                  <a:pt x="1963549" y="0"/>
                </a:cubicBezTo>
                <a:cubicBezTo>
                  <a:pt x="2135303" y="6707"/>
                  <a:pt x="2316348" y="-11840"/>
                  <a:pt x="2500252" y="0"/>
                </a:cubicBezTo>
                <a:cubicBezTo>
                  <a:pt x="2684156" y="11840"/>
                  <a:pt x="2832029" y="-6577"/>
                  <a:pt x="3115497" y="0"/>
                </a:cubicBezTo>
                <a:cubicBezTo>
                  <a:pt x="3398966" y="6577"/>
                  <a:pt x="3555695" y="-38261"/>
                  <a:pt x="3927097" y="0"/>
                </a:cubicBezTo>
                <a:cubicBezTo>
                  <a:pt x="3913663" y="179545"/>
                  <a:pt x="3928277" y="206671"/>
                  <a:pt x="3927097" y="390569"/>
                </a:cubicBezTo>
                <a:cubicBezTo>
                  <a:pt x="3925917" y="574467"/>
                  <a:pt x="3911544" y="705940"/>
                  <a:pt x="3927097" y="830997"/>
                </a:cubicBezTo>
                <a:cubicBezTo>
                  <a:pt x="3784785" y="842630"/>
                  <a:pt x="3569162" y="853310"/>
                  <a:pt x="3233310" y="830997"/>
                </a:cubicBezTo>
                <a:cubicBezTo>
                  <a:pt x="2897458" y="808684"/>
                  <a:pt x="2830363" y="800721"/>
                  <a:pt x="2618065" y="830997"/>
                </a:cubicBezTo>
                <a:cubicBezTo>
                  <a:pt x="2405767" y="861273"/>
                  <a:pt x="2166420" y="841668"/>
                  <a:pt x="2042090" y="830997"/>
                </a:cubicBezTo>
                <a:cubicBezTo>
                  <a:pt x="1917761" y="820326"/>
                  <a:pt x="1719145" y="818312"/>
                  <a:pt x="1426845" y="830997"/>
                </a:cubicBezTo>
                <a:cubicBezTo>
                  <a:pt x="1134546" y="843682"/>
                  <a:pt x="1049040" y="829413"/>
                  <a:pt x="850871" y="830997"/>
                </a:cubicBezTo>
                <a:cubicBezTo>
                  <a:pt x="652702" y="832581"/>
                  <a:pt x="369396" y="866651"/>
                  <a:pt x="0" y="830997"/>
                </a:cubicBezTo>
                <a:cubicBezTo>
                  <a:pt x="-15392" y="656436"/>
                  <a:pt x="-18508" y="582808"/>
                  <a:pt x="0" y="398879"/>
                </a:cubicBezTo>
                <a:cubicBezTo>
                  <a:pt x="18508" y="214950"/>
                  <a:pt x="455" y="98532"/>
                  <a:pt x="0" y="0"/>
                </a:cubicBezTo>
                <a:close/>
              </a:path>
            </a:pathLst>
          </a:custGeom>
          <a:noFill/>
          <a:ln>
            <a:solidFill>
              <a:schemeClr val="accent5">
                <a:lumMod val="75000"/>
              </a:schemeClr>
            </a:solidFill>
            <a:extLst>
              <a:ext uri="{C807C97D-BFC1-408E-A445-0C87EB9F89A2}">
                <ask:lineSketchStyleProps xmlns:ask="http://schemas.microsoft.com/office/drawing/2018/sketchyshapes" sd="2492602738">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j-lt"/>
                <a:ea typeface="+mn-ea"/>
                <a:cs typeface="+mn-cs"/>
              </a:rPr>
              <a:t>Intercalated BSc Genomic Medicine – </a:t>
            </a:r>
            <a:r>
              <a:rPr kumimoji="0" lang="en-GB" sz="1600" b="0" i="0" u="none" strike="noStrike" kern="1200" cap="none" spc="0" normalizeH="0" baseline="0" noProof="0" dirty="0">
                <a:ln>
                  <a:noFill/>
                </a:ln>
                <a:solidFill>
                  <a:prstClr val="black"/>
                </a:solidFill>
                <a:effectLst/>
                <a:uLnTx/>
                <a:uFillTx/>
                <a:latin typeface="+mj-lt"/>
                <a:ea typeface="+mn-ea"/>
                <a:cs typeface="+mn-cs"/>
              </a:rPr>
              <a:t>3</a:t>
            </a:r>
            <a:r>
              <a:rPr kumimoji="0" lang="en-GB" sz="1600" b="0" i="0" u="none" strike="noStrike" kern="1200" cap="none" spc="0" normalizeH="0" baseline="30000" noProof="0" dirty="0">
                <a:ln>
                  <a:noFill/>
                </a:ln>
                <a:solidFill>
                  <a:prstClr val="black"/>
                </a:solidFill>
                <a:effectLst/>
                <a:uLnTx/>
                <a:uFillTx/>
                <a:latin typeface="+mj-lt"/>
                <a:ea typeface="+mn-ea"/>
                <a:cs typeface="+mn-cs"/>
              </a:rPr>
              <a:t>rd</a:t>
            </a:r>
            <a:r>
              <a:rPr kumimoji="0" lang="en-GB" sz="1600" b="0" i="0" u="none" strike="noStrike" kern="1200" cap="none" spc="0" normalizeH="0" baseline="0" noProof="0" dirty="0">
                <a:ln>
                  <a:noFill/>
                </a:ln>
                <a:solidFill>
                  <a:prstClr val="black"/>
                </a:solidFill>
                <a:effectLst/>
                <a:uLnTx/>
                <a:uFillTx/>
                <a:latin typeface="+mj-lt"/>
                <a:ea typeface="+mn-ea"/>
                <a:cs typeface="+mn-cs"/>
              </a:rPr>
              <a:t> Cohort</a:t>
            </a:r>
          </a:p>
        </p:txBody>
      </p:sp>
      <p:sp>
        <p:nvSpPr>
          <p:cNvPr id="18" name="TextBox 17">
            <a:extLst>
              <a:ext uri="{FF2B5EF4-FFF2-40B4-BE49-F238E27FC236}">
                <a16:creationId xmlns:a16="http://schemas.microsoft.com/office/drawing/2014/main" id="{B8276763-8D98-404B-AA16-B431D4C42586}"/>
              </a:ext>
            </a:extLst>
          </p:cNvPr>
          <p:cNvSpPr txBox="1"/>
          <p:nvPr/>
        </p:nvSpPr>
        <p:spPr>
          <a:xfrm>
            <a:off x="7475023" y="5358396"/>
            <a:ext cx="4631252" cy="1323439"/>
          </a:xfrm>
          <a:custGeom>
            <a:avLst/>
            <a:gdLst>
              <a:gd name="connsiteX0" fmla="*/ 0 w 4631252"/>
              <a:gd name="connsiteY0" fmla="*/ 0 h 1323439"/>
              <a:gd name="connsiteX1" fmla="*/ 532594 w 4631252"/>
              <a:gd name="connsiteY1" fmla="*/ 0 h 1323439"/>
              <a:gd name="connsiteX2" fmla="*/ 972563 w 4631252"/>
              <a:gd name="connsiteY2" fmla="*/ 0 h 1323439"/>
              <a:gd name="connsiteX3" fmla="*/ 1412532 w 4631252"/>
              <a:gd name="connsiteY3" fmla="*/ 0 h 1323439"/>
              <a:gd name="connsiteX4" fmla="*/ 1898813 w 4631252"/>
              <a:gd name="connsiteY4" fmla="*/ 0 h 1323439"/>
              <a:gd name="connsiteX5" fmla="*/ 2431407 w 4631252"/>
              <a:gd name="connsiteY5" fmla="*/ 0 h 1323439"/>
              <a:gd name="connsiteX6" fmla="*/ 2917689 w 4631252"/>
              <a:gd name="connsiteY6" fmla="*/ 0 h 1323439"/>
              <a:gd name="connsiteX7" fmla="*/ 3357658 w 4631252"/>
              <a:gd name="connsiteY7" fmla="*/ 0 h 1323439"/>
              <a:gd name="connsiteX8" fmla="*/ 3843939 w 4631252"/>
              <a:gd name="connsiteY8" fmla="*/ 0 h 1323439"/>
              <a:gd name="connsiteX9" fmla="*/ 4631252 w 4631252"/>
              <a:gd name="connsiteY9" fmla="*/ 0 h 1323439"/>
              <a:gd name="connsiteX10" fmla="*/ 4631252 w 4631252"/>
              <a:gd name="connsiteY10" fmla="*/ 427912 h 1323439"/>
              <a:gd name="connsiteX11" fmla="*/ 4631252 w 4631252"/>
              <a:gd name="connsiteY11" fmla="*/ 869058 h 1323439"/>
              <a:gd name="connsiteX12" fmla="*/ 4631252 w 4631252"/>
              <a:gd name="connsiteY12" fmla="*/ 1323439 h 1323439"/>
              <a:gd name="connsiteX13" fmla="*/ 3959720 w 4631252"/>
              <a:gd name="connsiteY13" fmla="*/ 1323439 h 1323439"/>
              <a:gd name="connsiteX14" fmla="*/ 3427126 w 4631252"/>
              <a:gd name="connsiteY14" fmla="*/ 1323439 h 1323439"/>
              <a:gd name="connsiteX15" fmla="*/ 2987158 w 4631252"/>
              <a:gd name="connsiteY15" fmla="*/ 1323439 h 1323439"/>
              <a:gd name="connsiteX16" fmla="*/ 2361939 w 4631252"/>
              <a:gd name="connsiteY16" fmla="*/ 1323439 h 1323439"/>
              <a:gd name="connsiteX17" fmla="*/ 1875657 w 4631252"/>
              <a:gd name="connsiteY17" fmla="*/ 1323439 h 1323439"/>
              <a:gd name="connsiteX18" fmla="*/ 1435688 w 4631252"/>
              <a:gd name="connsiteY18" fmla="*/ 1323439 h 1323439"/>
              <a:gd name="connsiteX19" fmla="*/ 903094 w 4631252"/>
              <a:gd name="connsiteY19" fmla="*/ 1323439 h 1323439"/>
              <a:gd name="connsiteX20" fmla="*/ 0 w 4631252"/>
              <a:gd name="connsiteY20" fmla="*/ 1323439 h 1323439"/>
              <a:gd name="connsiteX21" fmla="*/ 0 w 4631252"/>
              <a:gd name="connsiteY21" fmla="*/ 869058 h 1323439"/>
              <a:gd name="connsiteX22" fmla="*/ 0 w 4631252"/>
              <a:gd name="connsiteY22" fmla="*/ 467615 h 1323439"/>
              <a:gd name="connsiteX23" fmla="*/ 0 w 4631252"/>
              <a:gd name="connsiteY23"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1252" h="1323439" extrusionOk="0">
                <a:moveTo>
                  <a:pt x="0" y="0"/>
                </a:moveTo>
                <a:cubicBezTo>
                  <a:pt x="159318" y="-33584"/>
                  <a:pt x="280959" y="3176"/>
                  <a:pt x="532594" y="0"/>
                </a:cubicBezTo>
                <a:cubicBezTo>
                  <a:pt x="784229" y="-3176"/>
                  <a:pt x="765637" y="13713"/>
                  <a:pt x="972563" y="0"/>
                </a:cubicBezTo>
                <a:cubicBezTo>
                  <a:pt x="1179489" y="-13713"/>
                  <a:pt x="1313564" y="31931"/>
                  <a:pt x="1412532" y="0"/>
                </a:cubicBezTo>
                <a:cubicBezTo>
                  <a:pt x="1511500" y="-31931"/>
                  <a:pt x="1699869" y="3494"/>
                  <a:pt x="1898813" y="0"/>
                </a:cubicBezTo>
                <a:cubicBezTo>
                  <a:pt x="2097757" y="-3494"/>
                  <a:pt x="2266953" y="46663"/>
                  <a:pt x="2431407" y="0"/>
                </a:cubicBezTo>
                <a:cubicBezTo>
                  <a:pt x="2595861" y="-46663"/>
                  <a:pt x="2807743" y="11595"/>
                  <a:pt x="2917689" y="0"/>
                </a:cubicBezTo>
                <a:cubicBezTo>
                  <a:pt x="3027635" y="-11595"/>
                  <a:pt x="3195230" y="17472"/>
                  <a:pt x="3357658" y="0"/>
                </a:cubicBezTo>
                <a:cubicBezTo>
                  <a:pt x="3520086" y="-17472"/>
                  <a:pt x="3709337" y="15661"/>
                  <a:pt x="3843939" y="0"/>
                </a:cubicBezTo>
                <a:cubicBezTo>
                  <a:pt x="3978541" y="-15661"/>
                  <a:pt x="4446333" y="3159"/>
                  <a:pt x="4631252" y="0"/>
                </a:cubicBezTo>
                <a:cubicBezTo>
                  <a:pt x="4640789" y="209159"/>
                  <a:pt x="4598362" y="287569"/>
                  <a:pt x="4631252" y="427912"/>
                </a:cubicBezTo>
                <a:cubicBezTo>
                  <a:pt x="4664142" y="568255"/>
                  <a:pt x="4627137" y="776292"/>
                  <a:pt x="4631252" y="869058"/>
                </a:cubicBezTo>
                <a:cubicBezTo>
                  <a:pt x="4635367" y="961824"/>
                  <a:pt x="4624816" y="1152599"/>
                  <a:pt x="4631252" y="1323439"/>
                </a:cubicBezTo>
                <a:cubicBezTo>
                  <a:pt x="4348754" y="1390569"/>
                  <a:pt x="4249313" y="1275729"/>
                  <a:pt x="3959720" y="1323439"/>
                </a:cubicBezTo>
                <a:cubicBezTo>
                  <a:pt x="3670127" y="1371149"/>
                  <a:pt x="3609503" y="1280691"/>
                  <a:pt x="3427126" y="1323439"/>
                </a:cubicBezTo>
                <a:cubicBezTo>
                  <a:pt x="3244749" y="1366187"/>
                  <a:pt x="3094263" y="1301481"/>
                  <a:pt x="2987158" y="1323439"/>
                </a:cubicBezTo>
                <a:cubicBezTo>
                  <a:pt x="2880053" y="1345397"/>
                  <a:pt x="2527991" y="1283705"/>
                  <a:pt x="2361939" y="1323439"/>
                </a:cubicBezTo>
                <a:cubicBezTo>
                  <a:pt x="2195887" y="1363173"/>
                  <a:pt x="2030898" y="1288695"/>
                  <a:pt x="1875657" y="1323439"/>
                </a:cubicBezTo>
                <a:cubicBezTo>
                  <a:pt x="1720416" y="1358183"/>
                  <a:pt x="1582304" y="1307677"/>
                  <a:pt x="1435688" y="1323439"/>
                </a:cubicBezTo>
                <a:cubicBezTo>
                  <a:pt x="1289072" y="1339201"/>
                  <a:pt x="1100281" y="1267570"/>
                  <a:pt x="903094" y="1323439"/>
                </a:cubicBezTo>
                <a:cubicBezTo>
                  <a:pt x="705907" y="1379308"/>
                  <a:pt x="398304" y="1283950"/>
                  <a:pt x="0" y="1323439"/>
                </a:cubicBezTo>
                <a:cubicBezTo>
                  <a:pt x="-7527" y="1106899"/>
                  <a:pt x="40412" y="1007225"/>
                  <a:pt x="0" y="869058"/>
                </a:cubicBezTo>
                <a:cubicBezTo>
                  <a:pt x="-40412" y="730891"/>
                  <a:pt x="17183" y="666024"/>
                  <a:pt x="0" y="467615"/>
                </a:cubicBezTo>
                <a:cubicBezTo>
                  <a:pt x="-17183" y="269206"/>
                  <a:pt x="17311" y="106292"/>
                  <a:pt x="0" y="0"/>
                </a:cubicBezTo>
                <a:close/>
              </a:path>
            </a:pathLst>
          </a:custGeom>
          <a:noFill/>
          <a:ln>
            <a:solidFill>
              <a:schemeClr val="accent5">
                <a:lumMod val="75000"/>
              </a:schemeClr>
            </a:solidFill>
            <a:extLst>
              <a:ext uri="{C807C97D-BFC1-408E-A445-0C87EB9F89A2}">
                <ask:lineSketchStyleProps xmlns:ask="http://schemas.microsoft.com/office/drawing/2018/sketchyshapes" sd="3994465681">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j-lt"/>
                <a:ea typeface="+mn-ea"/>
                <a:cs typeface="+mn-cs"/>
              </a:rPr>
              <a:t>HEE MSc Genomic Medicine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Co-delivery PGCert modules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Exeter continuing to offer  full modular repertoire- large alumni in region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p:txBody>
      </p:sp>
      <p:pic>
        <p:nvPicPr>
          <p:cNvPr id="19" name="Picture 18" descr="A drawing of a face&#10;&#10;Description automatically generated">
            <a:extLst>
              <a:ext uri="{FF2B5EF4-FFF2-40B4-BE49-F238E27FC236}">
                <a16:creationId xmlns:a16="http://schemas.microsoft.com/office/drawing/2014/main" id="{9C32071B-5767-4DF3-ABFF-5D260C5B823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992142" y="4420883"/>
            <a:ext cx="1054308" cy="302502"/>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24A72E66-DDB8-40A6-B7A3-C00868E0E5D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10239" y="6199204"/>
            <a:ext cx="1080000" cy="373016"/>
          </a:xfrm>
          <a:prstGeom prst="rect">
            <a:avLst/>
          </a:prstGeom>
        </p:spPr>
      </p:pic>
      <p:pic>
        <p:nvPicPr>
          <p:cNvPr id="21" name="Picture 20" descr="A picture containing plate, clock&#10;&#10;Description automatically generated">
            <a:extLst>
              <a:ext uri="{FF2B5EF4-FFF2-40B4-BE49-F238E27FC236}">
                <a16:creationId xmlns:a16="http://schemas.microsoft.com/office/drawing/2014/main" id="{F6DBF4C2-1E59-47CC-B128-1C0023E6271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07251" y="2296509"/>
            <a:ext cx="1371961" cy="317266"/>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DE8F3304-D780-4B6F-AA13-E741F458B6C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241204" y="2256327"/>
            <a:ext cx="369772" cy="480783"/>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B33A9E98-93DB-4BF2-82A5-DDE94EF3233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37477" y="3459862"/>
            <a:ext cx="1080000" cy="404936"/>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C24A3C0C-9A1E-481A-A25B-F956755749D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515999" y="5139122"/>
            <a:ext cx="944151" cy="462375"/>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335B712-BE9D-4E84-8656-A6936A8197B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686545" y="6086058"/>
            <a:ext cx="992723" cy="486162"/>
          </a:xfrm>
          <a:prstGeom prst="rect">
            <a:avLst/>
          </a:prstGeom>
        </p:spPr>
      </p:pic>
      <p:pic>
        <p:nvPicPr>
          <p:cNvPr id="26" name="Picture 25">
            <a:extLst>
              <a:ext uri="{FF2B5EF4-FFF2-40B4-BE49-F238E27FC236}">
                <a16:creationId xmlns:a16="http://schemas.microsoft.com/office/drawing/2014/main" id="{CC026B68-6C0C-4511-9177-8C9051D8AF8D}"/>
              </a:ext>
            </a:extLst>
          </p:cNvPr>
          <p:cNvPicPr/>
          <p:nvPr/>
        </p:nvPicPr>
        <p:blipFill rotWithShape="1">
          <a:blip r:embed="rId20" cstate="email">
            <a:extLst>
              <a:ext uri="{28A0092B-C50C-407E-A947-70E740481C1C}">
                <a14:useLocalDpi xmlns:a14="http://schemas.microsoft.com/office/drawing/2010/main"/>
              </a:ext>
            </a:extLst>
          </a:blip>
          <a:srcRect/>
          <a:stretch/>
        </p:blipFill>
        <p:spPr>
          <a:xfrm>
            <a:off x="6262014" y="6093521"/>
            <a:ext cx="698994" cy="495259"/>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6B90D7E3-9FC7-47E6-9CF4-7E4884A39637}"/>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185724" y="6104000"/>
            <a:ext cx="1910285" cy="495259"/>
          </a:xfrm>
          <a:prstGeom prst="rect">
            <a:avLst/>
          </a:prstGeom>
        </p:spPr>
      </p:pic>
      <p:sp>
        <p:nvSpPr>
          <p:cNvPr id="28" name="TextBox 27">
            <a:extLst>
              <a:ext uri="{FF2B5EF4-FFF2-40B4-BE49-F238E27FC236}">
                <a16:creationId xmlns:a16="http://schemas.microsoft.com/office/drawing/2014/main" id="{F5750EC7-E8A0-40FD-B539-727D7B935349}"/>
              </a:ext>
            </a:extLst>
          </p:cNvPr>
          <p:cNvSpPr txBox="1"/>
          <p:nvPr/>
        </p:nvSpPr>
        <p:spPr>
          <a:xfrm>
            <a:off x="6897936" y="1486690"/>
            <a:ext cx="4713040" cy="584775"/>
          </a:xfrm>
          <a:custGeom>
            <a:avLst/>
            <a:gdLst>
              <a:gd name="connsiteX0" fmla="*/ 0 w 4713040"/>
              <a:gd name="connsiteY0" fmla="*/ 0 h 584775"/>
              <a:gd name="connsiteX1" fmla="*/ 447739 w 4713040"/>
              <a:gd name="connsiteY1" fmla="*/ 0 h 584775"/>
              <a:gd name="connsiteX2" fmla="*/ 989738 w 4713040"/>
              <a:gd name="connsiteY2" fmla="*/ 0 h 584775"/>
              <a:gd name="connsiteX3" fmla="*/ 1437477 w 4713040"/>
              <a:gd name="connsiteY3" fmla="*/ 0 h 584775"/>
              <a:gd name="connsiteX4" fmla="*/ 2026607 w 4713040"/>
              <a:gd name="connsiteY4" fmla="*/ 0 h 584775"/>
              <a:gd name="connsiteX5" fmla="*/ 2474346 w 4713040"/>
              <a:gd name="connsiteY5" fmla="*/ 0 h 584775"/>
              <a:gd name="connsiteX6" fmla="*/ 3016346 w 4713040"/>
              <a:gd name="connsiteY6" fmla="*/ 0 h 584775"/>
              <a:gd name="connsiteX7" fmla="*/ 3464084 w 4713040"/>
              <a:gd name="connsiteY7" fmla="*/ 0 h 584775"/>
              <a:gd name="connsiteX8" fmla="*/ 3958954 w 4713040"/>
              <a:gd name="connsiteY8" fmla="*/ 0 h 584775"/>
              <a:gd name="connsiteX9" fmla="*/ 4713040 w 4713040"/>
              <a:gd name="connsiteY9" fmla="*/ 0 h 584775"/>
              <a:gd name="connsiteX10" fmla="*/ 4713040 w 4713040"/>
              <a:gd name="connsiteY10" fmla="*/ 584775 h 584775"/>
              <a:gd name="connsiteX11" fmla="*/ 4171040 w 4713040"/>
              <a:gd name="connsiteY11" fmla="*/ 584775 h 584775"/>
              <a:gd name="connsiteX12" fmla="*/ 3487650 w 4713040"/>
              <a:gd name="connsiteY12" fmla="*/ 584775 h 584775"/>
              <a:gd name="connsiteX13" fmla="*/ 2804259 w 4713040"/>
              <a:gd name="connsiteY13" fmla="*/ 584775 h 584775"/>
              <a:gd name="connsiteX14" fmla="*/ 2309390 w 4713040"/>
              <a:gd name="connsiteY14" fmla="*/ 584775 h 584775"/>
              <a:gd name="connsiteX15" fmla="*/ 1625999 w 4713040"/>
              <a:gd name="connsiteY15" fmla="*/ 584775 h 584775"/>
              <a:gd name="connsiteX16" fmla="*/ 1131130 w 4713040"/>
              <a:gd name="connsiteY16" fmla="*/ 584775 h 584775"/>
              <a:gd name="connsiteX17" fmla="*/ 636260 w 4713040"/>
              <a:gd name="connsiteY17" fmla="*/ 584775 h 584775"/>
              <a:gd name="connsiteX18" fmla="*/ 0 w 4713040"/>
              <a:gd name="connsiteY18" fmla="*/ 584775 h 584775"/>
              <a:gd name="connsiteX19" fmla="*/ 0 w 4713040"/>
              <a:gd name="connsiteY19"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3040" h="584775" fill="none" extrusionOk="0">
                <a:moveTo>
                  <a:pt x="0" y="0"/>
                </a:moveTo>
                <a:cubicBezTo>
                  <a:pt x="191152" y="-17188"/>
                  <a:pt x="351852" y="1341"/>
                  <a:pt x="447739" y="0"/>
                </a:cubicBezTo>
                <a:cubicBezTo>
                  <a:pt x="543626" y="-1341"/>
                  <a:pt x="878801" y="55920"/>
                  <a:pt x="989738" y="0"/>
                </a:cubicBezTo>
                <a:cubicBezTo>
                  <a:pt x="1100675" y="-55920"/>
                  <a:pt x="1298140" y="53125"/>
                  <a:pt x="1437477" y="0"/>
                </a:cubicBezTo>
                <a:cubicBezTo>
                  <a:pt x="1576814" y="-53125"/>
                  <a:pt x="1873562" y="55947"/>
                  <a:pt x="2026607" y="0"/>
                </a:cubicBezTo>
                <a:cubicBezTo>
                  <a:pt x="2179652" y="-55947"/>
                  <a:pt x="2268177" y="4453"/>
                  <a:pt x="2474346" y="0"/>
                </a:cubicBezTo>
                <a:cubicBezTo>
                  <a:pt x="2680515" y="-4453"/>
                  <a:pt x="2794629" y="13159"/>
                  <a:pt x="3016346" y="0"/>
                </a:cubicBezTo>
                <a:cubicBezTo>
                  <a:pt x="3238063" y="-13159"/>
                  <a:pt x="3255573" y="31697"/>
                  <a:pt x="3464084" y="0"/>
                </a:cubicBezTo>
                <a:cubicBezTo>
                  <a:pt x="3672595" y="-31697"/>
                  <a:pt x="3841743" y="42435"/>
                  <a:pt x="3958954" y="0"/>
                </a:cubicBezTo>
                <a:cubicBezTo>
                  <a:pt x="4076165" y="-42435"/>
                  <a:pt x="4503524" y="24007"/>
                  <a:pt x="4713040" y="0"/>
                </a:cubicBezTo>
                <a:cubicBezTo>
                  <a:pt x="4724499" y="144232"/>
                  <a:pt x="4649898" y="337111"/>
                  <a:pt x="4713040" y="584775"/>
                </a:cubicBezTo>
                <a:cubicBezTo>
                  <a:pt x="4454519" y="599489"/>
                  <a:pt x="4341580" y="572825"/>
                  <a:pt x="4171040" y="584775"/>
                </a:cubicBezTo>
                <a:cubicBezTo>
                  <a:pt x="4000500" y="596725"/>
                  <a:pt x="3757318" y="535934"/>
                  <a:pt x="3487650" y="584775"/>
                </a:cubicBezTo>
                <a:cubicBezTo>
                  <a:pt x="3217982" y="633616"/>
                  <a:pt x="2966622" y="557929"/>
                  <a:pt x="2804259" y="584775"/>
                </a:cubicBezTo>
                <a:cubicBezTo>
                  <a:pt x="2641896" y="611621"/>
                  <a:pt x="2493659" y="542867"/>
                  <a:pt x="2309390" y="584775"/>
                </a:cubicBezTo>
                <a:cubicBezTo>
                  <a:pt x="2125121" y="626683"/>
                  <a:pt x="1931900" y="515502"/>
                  <a:pt x="1625999" y="584775"/>
                </a:cubicBezTo>
                <a:cubicBezTo>
                  <a:pt x="1320098" y="654048"/>
                  <a:pt x="1286310" y="525987"/>
                  <a:pt x="1131130" y="584775"/>
                </a:cubicBezTo>
                <a:cubicBezTo>
                  <a:pt x="975950" y="643563"/>
                  <a:pt x="820027" y="547084"/>
                  <a:pt x="636260" y="584775"/>
                </a:cubicBezTo>
                <a:cubicBezTo>
                  <a:pt x="452493" y="622466"/>
                  <a:pt x="233389" y="530740"/>
                  <a:pt x="0" y="584775"/>
                </a:cubicBezTo>
                <a:cubicBezTo>
                  <a:pt x="-28646" y="342986"/>
                  <a:pt x="49134" y="258193"/>
                  <a:pt x="0" y="0"/>
                </a:cubicBezTo>
                <a:close/>
              </a:path>
              <a:path w="4713040" h="584775" stroke="0" extrusionOk="0">
                <a:moveTo>
                  <a:pt x="0" y="0"/>
                </a:moveTo>
                <a:cubicBezTo>
                  <a:pt x="184540" y="-45064"/>
                  <a:pt x="289825" y="45718"/>
                  <a:pt x="542000" y="0"/>
                </a:cubicBezTo>
                <a:cubicBezTo>
                  <a:pt x="794175" y="-45718"/>
                  <a:pt x="817442" y="40031"/>
                  <a:pt x="1036869" y="0"/>
                </a:cubicBezTo>
                <a:cubicBezTo>
                  <a:pt x="1256296" y="-40031"/>
                  <a:pt x="1381364" y="1634"/>
                  <a:pt x="1531738" y="0"/>
                </a:cubicBezTo>
                <a:cubicBezTo>
                  <a:pt x="1682112" y="-1634"/>
                  <a:pt x="1941539" y="11797"/>
                  <a:pt x="2120868" y="0"/>
                </a:cubicBezTo>
                <a:cubicBezTo>
                  <a:pt x="2300197" y="-11797"/>
                  <a:pt x="2385676" y="41950"/>
                  <a:pt x="2615737" y="0"/>
                </a:cubicBezTo>
                <a:cubicBezTo>
                  <a:pt x="2845798" y="-41950"/>
                  <a:pt x="2881843" y="17766"/>
                  <a:pt x="3063476" y="0"/>
                </a:cubicBezTo>
                <a:cubicBezTo>
                  <a:pt x="3245109" y="-17766"/>
                  <a:pt x="3333609" y="53207"/>
                  <a:pt x="3511215" y="0"/>
                </a:cubicBezTo>
                <a:cubicBezTo>
                  <a:pt x="3688821" y="-53207"/>
                  <a:pt x="3967691" y="29155"/>
                  <a:pt x="4100345" y="0"/>
                </a:cubicBezTo>
                <a:cubicBezTo>
                  <a:pt x="4232999" y="-29155"/>
                  <a:pt x="4416813" y="40749"/>
                  <a:pt x="4713040" y="0"/>
                </a:cubicBezTo>
                <a:cubicBezTo>
                  <a:pt x="4740754" y="225515"/>
                  <a:pt x="4650578" y="330921"/>
                  <a:pt x="4713040" y="584775"/>
                </a:cubicBezTo>
                <a:cubicBezTo>
                  <a:pt x="4520572" y="637878"/>
                  <a:pt x="4175139" y="509787"/>
                  <a:pt x="4029649" y="584775"/>
                </a:cubicBezTo>
                <a:cubicBezTo>
                  <a:pt x="3884159" y="659763"/>
                  <a:pt x="3587878" y="565061"/>
                  <a:pt x="3393389" y="584775"/>
                </a:cubicBezTo>
                <a:cubicBezTo>
                  <a:pt x="3198900" y="604489"/>
                  <a:pt x="2971730" y="550710"/>
                  <a:pt x="2851389" y="584775"/>
                </a:cubicBezTo>
                <a:cubicBezTo>
                  <a:pt x="2731048" y="618840"/>
                  <a:pt x="2398401" y="524066"/>
                  <a:pt x="2167998" y="584775"/>
                </a:cubicBezTo>
                <a:cubicBezTo>
                  <a:pt x="1937595" y="645484"/>
                  <a:pt x="1802226" y="569472"/>
                  <a:pt x="1625999" y="584775"/>
                </a:cubicBezTo>
                <a:cubicBezTo>
                  <a:pt x="1449772" y="600078"/>
                  <a:pt x="1298353" y="543972"/>
                  <a:pt x="1131130" y="584775"/>
                </a:cubicBezTo>
                <a:cubicBezTo>
                  <a:pt x="963907" y="625578"/>
                  <a:pt x="830547" y="572413"/>
                  <a:pt x="589130" y="584775"/>
                </a:cubicBezTo>
                <a:cubicBezTo>
                  <a:pt x="347713" y="597137"/>
                  <a:pt x="182693" y="529429"/>
                  <a:pt x="0" y="584775"/>
                </a:cubicBezTo>
                <a:cubicBezTo>
                  <a:pt x="-21552" y="437669"/>
                  <a:pt x="19902" y="131631"/>
                  <a:pt x="0" y="0"/>
                </a:cubicBezTo>
                <a:close/>
              </a:path>
            </a:pathLst>
          </a:custGeom>
          <a:solidFill>
            <a:schemeClr val="accent5">
              <a:lumMod val="60000"/>
              <a:lumOff val="40000"/>
            </a:schemeClr>
          </a:solidFill>
          <a:ln>
            <a:solidFill>
              <a:schemeClr val="tx1"/>
            </a:solidFill>
            <a:extLst>
              <a:ext uri="{C807C97D-BFC1-408E-A445-0C87EB9F89A2}">
                <ask:lineSketchStyleProps xmlns:ask="http://schemas.microsoft.com/office/drawing/2018/sketchyshapes" sd="2718047187">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ea typeface="+mn-ea"/>
                <a:cs typeface="+mn-cs"/>
              </a:rPr>
              <a:t>Supporting research projects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ea typeface="+mn-ea"/>
                <a:cs typeface="+mn-cs"/>
              </a:rPr>
              <a:t>&amp; and honorary/clinical academic contracted staff</a:t>
            </a:r>
          </a:p>
        </p:txBody>
      </p:sp>
      <p:pic>
        <p:nvPicPr>
          <p:cNvPr id="29" name="Picture 28" descr="A picture containing drawing&#10;&#10;Description automatically generated">
            <a:extLst>
              <a:ext uri="{FF2B5EF4-FFF2-40B4-BE49-F238E27FC236}">
                <a16:creationId xmlns:a16="http://schemas.microsoft.com/office/drawing/2014/main" id="{984348E3-09A0-4AF6-B834-B4A36D64C7A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653986" y="6163253"/>
            <a:ext cx="1102658" cy="445374"/>
          </a:xfrm>
          <a:prstGeom prst="rect">
            <a:avLst/>
          </a:prstGeom>
        </p:spPr>
      </p:pic>
    </p:spTree>
    <p:extLst>
      <p:ext uri="{BB962C8B-B14F-4D97-AF65-F5344CB8AC3E}">
        <p14:creationId xmlns:p14="http://schemas.microsoft.com/office/powerpoint/2010/main" val="2576874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93CFE8-2CC3-4553-8024-074AE588021A}"/>
              </a:ext>
            </a:extLst>
          </p:cNvPr>
          <p:cNvSpPr>
            <a:spLocks noGrp="1"/>
          </p:cNvSpPr>
          <p:nvPr>
            <p:ph type="sldNum" sz="quarter" idx="12"/>
          </p:nvPr>
        </p:nvSpPr>
        <p:spPr/>
        <p:txBody>
          <a:bodyPr/>
          <a:lstStyle/>
          <a:p>
            <a:endParaRPr lang="en-GB" dirty="0"/>
          </a:p>
          <a:p>
            <a:endParaRPr lang="en-GB" dirty="0"/>
          </a:p>
        </p:txBody>
      </p:sp>
      <p:sp>
        <p:nvSpPr>
          <p:cNvPr id="3" name="Title 1">
            <a:extLst>
              <a:ext uri="{FF2B5EF4-FFF2-40B4-BE49-F238E27FC236}">
                <a16:creationId xmlns:a16="http://schemas.microsoft.com/office/drawing/2014/main" id="{637A2621-4556-4F76-A848-FE9D08DAAC28}"/>
              </a:ext>
            </a:extLst>
          </p:cNvPr>
          <p:cNvSpPr txBox="1">
            <a:spLocks/>
          </p:cNvSpPr>
          <p:nvPr/>
        </p:nvSpPr>
        <p:spPr>
          <a:xfrm>
            <a:off x="976187" y="2068829"/>
            <a:ext cx="10641498" cy="2043151"/>
          </a:xfrm>
          <a:prstGeom prst="rect">
            <a:avLst/>
          </a:prstGeom>
        </p:spPr>
        <p:txBody>
          <a:bodyPr>
            <a:normAutofit fontScale="92500" lnSpcReduction="10000"/>
          </a:bodyPr>
          <a:lstStyle>
            <a:lvl1pPr algn="l" defTabSz="609585" rtl="0" eaLnBrk="1" latinLnBrk="0" hangingPunct="1">
              <a:lnSpc>
                <a:spcPct val="90000"/>
              </a:lnSpc>
              <a:spcBef>
                <a:spcPct val="0"/>
              </a:spcBef>
              <a:buNone/>
              <a:defRPr lang="en-GB" sz="4800" b="1" i="0" kern="1200" baseline="0" smtClean="0">
                <a:solidFill>
                  <a:schemeClr val="tx2"/>
                </a:solidFill>
                <a:latin typeface="Arial"/>
                <a:ea typeface="+mj-ea"/>
                <a:cs typeface="Arial"/>
              </a:defRPr>
            </a:lvl1pPr>
          </a:lstStyle>
          <a:p>
            <a:r>
              <a:rPr lang="en-GB" sz="5400" dirty="0"/>
              <a:t>Responding to a public heath crisis - </a:t>
            </a:r>
          </a:p>
          <a:p>
            <a:r>
              <a:rPr lang="en-GB" sz="5400" dirty="0"/>
              <a:t>Genomics and SARS COV 2</a:t>
            </a:r>
          </a:p>
        </p:txBody>
      </p:sp>
      <p:pic>
        <p:nvPicPr>
          <p:cNvPr id="4" name="Graphic 3" descr="Share with person">
            <a:extLst>
              <a:ext uri="{FF2B5EF4-FFF2-40B4-BE49-F238E27FC236}">
                <a16:creationId xmlns:a16="http://schemas.microsoft.com/office/drawing/2014/main" id="{A9BCD4D6-8B49-413F-82E3-7934F7720F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4925" y="3429000"/>
            <a:ext cx="3253245" cy="3253245"/>
          </a:xfrm>
          <a:prstGeom prst="rect">
            <a:avLst/>
          </a:prstGeom>
        </p:spPr>
      </p:pic>
    </p:spTree>
    <p:extLst>
      <p:ext uri="{BB962C8B-B14F-4D97-AF65-F5344CB8AC3E}">
        <p14:creationId xmlns:p14="http://schemas.microsoft.com/office/powerpoint/2010/main" val="4276136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93CFE8-2CC3-4553-8024-074AE588021A}"/>
              </a:ext>
            </a:extLst>
          </p:cNvPr>
          <p:cNvSpPr>
            <a:spLocks noGrp="1"/>
          </p:cNvSpPr>
          <p:nvPr>
            <p:ph type="sldNum" sz="quarter" idx="12"/>
          </p:nvPr>
        </p:nvSpPr>
        <p:spPr/>
        <p:txBody>
          <a:bodyPr/>
          <a:lstStyle/>
          <a:p>
            <a:endParaRPr lang="en-GB" dirty="0"/>
          </a:p>
          <a:p>
            <a:endParaRPr lang="en-GB" dirty="0"/>
          </a:p>
        </p:txBody>
      </p:sp>
      <p:pic>
        <p:nvPicPr>
          <p:cNvPr id="5" name="Picture 4">
            <a:extLst>
              <a:ext uri="{FF2B5EF4-FFF2-40B4-BE49-F238E27FC236}">
                <a16:creationId xmlns:a16="http://schemas.microsoft.com/office/drawing/2014/main" id="{25A4B495-710A-4D41-865C-80633A52B9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416" y="2053921"/>
            <a:ext cx="10801200" cy="4177457"/>
          </a:xfrm>
          <a:prstGeom prst="rect">
            <a:avLst/>
          </a:prstGeom>
        </p:spPr>
      </p:pic>
      <p:sp>
        <p:nvSpPr>
          <p:cNvPr id="6" name="Subtitle 4">
            <a:extLst>
              <a:ext uri="{FF2B5EF4-FFF2-40B4-BE49-F238E27FC236}">
                <a16:creationId xmlns:a16="http://schemas.microsoft.com/office/drawing/2014/main" id="{D01E5D42-2C03-48FA-80B1-BD5701CB2F0B}"/>
              </a:ext>
            </a:extLst>
          </p:cNvPr>
          <p:cNvSpPr txBox="1">
            <a:spLocks/>
          </p:cNvSpPr>
          <p:nvPr/>
        </p:nvSpPr>
        <p:spPr>
          <a:xfrm>
            <a:off x="1931800" y="1239353"/>
            <a:ext cx="9471306" cy="611187"/>
          </a:xfrm>
          <a:prstGeom prst="rect">
            <a:avLst/>
          </a:prstGeom>
        </p:spPr>
        <p:txBody>
          <a:bodyPr>
            <a:normAutofit fontScale="90000"/>
          </a:bodyPr>
          <a:lstStyle>
            <a:lvl1pPr algn="l" defTabSz="609585" rtl="0" eaLnBrk="1" latinLnBrk="0" hangingPunct="1">
              <a:lnSpc>
                <a:spcPct val="90000"/>
              </a:lnSpc>
              <a:spcBef>
                <a:spcPct val="0"/>
              </a:spcBef>
              <a:buNone/>
              <a:defRPr lang="en-GB" sz="4800" b="1" i="0" kern="1200" baseline="0" smtClean="0">
                <a:solidFill>
                  <a:schemeClr val="tx2"/>
                </a:solidFill>
                <a:latin typeface="Arial"/>
                <a:ea typeface="+mj-ea"/>
                <a:cs typeface="Arial"/>
              </a:defRPr>
            </a:lvl1pPr>
          </a:lstStyle>
          <a:p>
            <a:pPr algn="ctr"/>
            <a:r>
              <a:rPr lang="en-GB" altLang="en-US" sz="3600" dirty="0"/>
              <a:t>1.57m</a:t>
            </a:r>
            <a:r>
              <a:rPr lang="en-GB" altLang="en-US" sz="3600" dirty="0">
                <a:solidFill>
                  <a:srgbClr val="005EB8"/>
                </a:solidFill>
                <a:latin typeface="Arial" panose="020B0604020202020204" pitchFamily="34" charset="0"/>
                <a:cs typeface="Arial" panose="020B0604020202020204" pitchFamily="34" charset="0"/>
              </a:rPr>
              <a:t> Cases, </a:t>
            </a:r>
            <a:r>
              <a:rPr lang="en-GB" altLang="en-US" sz="3600" dirty="0"/>
              <a:t>57,031</a:t>
            </a:r>
            <a:r>
              <a:rPr lang="en-GB" altLang="en-US" sz="3600" dirty="0">
                <a:solidFill>
                  <a:srgbClr val="005EB8"/>
                </a:solidFill>
                <a:latin typeface="Arial" panose="020B0604020202020204" pitchFamily="34" charset="0"/>
                <a:cs typeface="Arial" panose="020B0604020202020204" pitchFamily="34" charset="0"/>
              </a:rPr>
              <a:t> Deaths </a:t>
            </a:r>
            <a:r>
              <a:rPr lang="en-GB" altLang="en-US" sz="1600" dirty="0">
                <a:solidFill>
                  <a:srgbClr val="005EB8"/>
                </a:solidFill>
                <a:latin typeface="Arial" panose="020B0604020202020204" pitchFamily="34" charset="0"/>
                <a:cs typeface="Arial" panose="020B0604020202020204" pitchFamily="34" charset="0"/>
              </a:rPr>
              <a:t>(John Hopkins University - 27</a:t>
            </a:r>
            <a:r>
              <a:rPr lang="en-GB" altLang="en-US" sz="1600" baseline="30000" dirty="0">
                <a:solidFill>
                  <a:srgbClr val="005EB8"/>
                </a:solidFill>
                <a:latin typeface="Arial" panose="020B0604020202020204" pitchFamily="34" charset="0"/>
                <a:cs typeface="Arial" panose="020B0604020202020204" pitchFamily="34" charset="0"/>
              </a:rPr>
              <a:t>th</a:t>
            </a:r>
            <a:r>
              <a:rPr lang="en-GB" altLang="en-US" sz="1600" dirty="0">
                <a:solidFill>
                  <a:srgbClr val="005EB8"/>
                </a:solidFill>
                <a:latin typeface="Arial" panose="020B0604020202020204" pitchFamily="34" charset="0"/>
                <a:cs typeface="Arial" panose="020B0604020202020204" pitchFamily="34" charset="0"/>
              </a:rPr>
              <a:t> Nov 2020)</a:t>
            </a:r>
            <a:endParaRPr lang="en-GB" altLang="en-US" sz="3600" dirty="0">
              <a:solidFill>
                <a:srgbClr val="005EB8"/>
              </a:solidFill>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8A3A5D09-50D0-42F9-9C11-B3D393B0887F}"/>
              </a:ext>
            </a:extLst>
          </p:cNvPr>
          <p:cNvSpPr txBox="1">
            <a:spLocks/>
          </p:cNvSpPr>
          <p:nvPr/>
        </p:nvSpPr>
        <p:spPr>
          <a:xfrm>
            <a:off x="429503" y="75819"/>
            <a:ext cx="7772400" cy="960153"/>
          </a:xfrm>
          <a:prstGeom prst="rect">
            <a:avLst/>
          </a:prstGeom>
        </p:spPr>
        <p:txBody>
          <a:bodyPr vert="horz" lIns="91440" tIns="45720" rIns="91440" bIns="45720" rtlCol="0" anchor="b" anchorCtr="0">
            <a:normAutofit/>
          </a:bodyPr>
          <a:lstStyle>
            <a:lvl1pPr algn="l" defTabSz="609585" rtl="0" eaLnBrk="1" latinLnBrk="0" hangingPunct="1">
              <a:lnSpc>
                <a:spcPct val="90000"/>
              </a:lnSpc>
              <a:spcBef>
                <a:spcPct val="0"/>
              </a:spcBef>
              <a:buNone/>
              <a:defRPr lang="en-GB" sz="1800" b="0" i="0" kern="1200" baseline="0">
                <a:solidFill>
                  <a:srgbClr val="005EB8"/>
                </a:solidFill>
                <a:latin typeface="Arial" panose="020B0604020202020204" pitchFamily="34" charset="0"/>
                <a:ea typeface="+mj-ea"/>
                <a:cs typeface="Arial" panose="020B0604020202020204" pitchFamily="34" charset="0"/>
              </a:defRPr>
            </a:lvl1pPr>
          </a:lstStyle>
          <a:p>
            <a:r>
              <a:rPr lang="en-GB" altLang="en-US" sz="3600" b="1" dirty="0"/>
              <a:t>COVID-19 in the UK</a:t>
            </a:r>
          </a:p>
        </p:txBody>
      </p:sp>
      <p:sp>
        <p:nvSpPr>
          <p:cNvPr id="8" name="TextBox 7">
            <a:extLst>
              <a:ext uri="{FF2B5EF4-FFF2-40B4-BE49-F238E27FC236}">
                <a16:creationId xmlns:a16="http://schemas.microsoft.com/office/drawing/2014/main" id="{6E1CB6DC-E721-4B7C-82B9-535A2CB66351}"/>
              </a:ext>
            </a:extLst>
          </p:cNvPr>
          <p:cNvSpPr txBox="1"/>
          <p:nvPr/>
        </p:nvSpPr>
        <p:spPr>
          <a:xfrm>
            <a:off x="9455971" y="6490288"/>
            <a:ext cx="2603351" cy="261610"/>
          </a:xfrm>
          <a:prstGeom prst="rect">
            <a:avLst/>
          </a:prstGeom>
          <a:noFill/>
        </p:spPr>
        <p:txBody>
          <a:bodyPr wrap="square" rtlCol="0">
            <a:spAutoFit/>
          </a:bodyPr>
          <a:lstStyle/>
          <a:p>
            <a:r>
              <a:rPr lang="en-GB" sz="1100" dirty="0"/>
              <a:t>Figures from 27</a:t>
            </a:r>
            <a:r>
              <a:rPr lang="en-GB" sz="1100" baseline="30000" dirty="0"/>
              <a:t>th</a:t>
            </a:r>
            <a:r>
              <a:rPr lang="en-GB" sz="1100" dirty="0"/>
              <a:t> November 2020</a:t>
            </a:r>
          </a:p>
        </p:txBody>
      </p:sp>
    </p:spTree>
    <p:extLst>
      <p:ext uri="{BB962C8B-B14F-4D97-AF65-F5344CB8AC3E}">
        <p14:creationId xmlns:p14="http://schemas.microsoft.com/office/powerpoint/2010/main" val="3799081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F899-BA6E-4D40-8F68-DF311A96D72B}"/>
              </a:ext>
            </a:extLst>
          </p:cNvPr>
          <p:cNvSpPr>
            <a:spLocks noGrp="1"/>
          </p:cNvSpPr>
          <p:nvPr>
            <p:ph type="title"/>
          </p:nvPr>
        </p:nvSpPr>
        <p:spPr>
          <a:xfrm>
            <a:off x="243843" y="631577"/>
            <a:ext cx="10610623" cy="667725"/>
          </a:xfrm>
        </p:spPr>
        <p:txBody>
          <a:bodyPr/>
          <a:lstStyle/>
          <a:p>
            <a:r>
              <a:rPr lang="nl-NL" sz="3600" dirty="0"/>
              <a:t>COVID-19 Genomics UK (COG-UK) Consortium</a:t>
            </a:r>
            <a:endParaRPr lang="en-GB" sz="3600" dirty="0"/>
          </a:p>
        </p:txBody>
      </p:sp>
      <p:sp>
        <p:nvSpPr>
          <p:cNvPr id="3" name="Content Placeholder 4">
            <a:extLst>
              <a:ext uri="{FF2B5EF4-FFF2-40B4-BE49-F238E27FC236}">
                <a16:creationId xmlns:a16="http://schemas.microsoft.com/office/drawing/2014/main" id="{F61A4776-D98E-4308-8B09-46E52BB6D7E3}"/>
              </a:ext>
            </a:extLst>
          </p:cNvPr>
          <p:cNvSpPr txBox="1">
            <a:spLocks/>
          </p:cNvSpPr>
          <p:nvPr/>
        </p:nvSpPr>
        <p:spPr>
          <a:xfrm>
            <a:off x="932545" y="1730374"/>
            <a:ext cx="4838700" cy="26066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1">
                    <a:lumMod val="50000"/>
                    <a:lumOff val="50000"/>
                  </a:schemeClr>
                </a:solidFill>
                <a:latin typeface="+mj-lt"/>
                <a:ea typeface="Cambria" panose="02040503050406030204" pitchFamily="18" charset="0"/>
              </a:rPr>
              <a:t>Purpose</a:t>
            </a:r>
          </a:p>
          <a:p>
            <a:pPr marL="0" indent="0">
              <a:buFont typeface="Arial" panose="020B0604020202020204" pitchFamily="34" charset="0"/>
              <a:buNone/>
            </a:pPr>
            <a:r>
              <a:rPr lang="en-US" sz="2400" dirty="0">
                <a:latin typeface="+mj-lt"/>
                <a:ea typeface="Cambria" panose="02040503050406030204" pitchFamily="18" charset="0"/>
              </a:rPr>
              <a:t>To generate scientific evidence to demonstrate where SARS-CoV-2 sequencing can bring benefit to public health</a:t>
            </a:r>
          </a:p>
        </p:txBody>
      </p:sp>
      <p:sp>
        <p:nvSpPr>
          <p:cNvPr id="4" name="Content Placeholder 5">
            <a:extLst>
              <a:ext uri="{FF2B5EF4-FFF2-40B4-BE49-F238E27FC236}">
                <a16:creationId xmlns:a16="http://schemas.microsoft.com/office/drawing/2014/main" id="{EC9BF373-2327-4F3C-9272-CE4E7CBD0E3F}"/>
              </a:ext>
            </a:extLst>
          </p:cNvPr>
          <p:cNvSpPr txBox="1">
            <a:spLocks/>
          </p:cNvSpPr>
          <p:nvPr/>
        </p:nvSpPr>
        <p:spPr>
          <a:xfrm>
            <a:off x="6096000" y="1730374"/>
            <a:ext cx="5622276" cy="16605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1">
                    <a:lumMod val="50000"/>
                    <a:lumOff val="50000"/>
                  </a:schemeClr>
                </a:solidFill>
                <a:latin typeface="+mj-lt"/>
                <a:ea typeface="Cambria" panose="02040503050406030204" pitchFamily="18" charset="0"/>
              </a:rPr>
              <a:t>Vision</a:t>
            </a:r>
          </a:p>
          <a:p>
            <a:pPr marL="0" indent="0">
              <a:buFont typeface="Arial" panose="020B0604020202020204" pitchFamily="34" charset="0"/>
              <a:buNone/>
            </a:pPr>
            <a:r>
              <a:rPr lang="en-US" sz="2400" dirty="0">
                <a:latin typeface="+mj-lt"/>
                <a:ea typeface="Cambria" panose="02040503050406030204" pitchFamily="18" charset="0"/>
              </a:rPr>
              <a:t>To establish end-to-end SARS-CoV-2 sequencing and provide information in a relevant time frame to Public Health Teams for action</a:t>
            </a:r>
          </a:p>
        </p:txBody>
      </p:sp>
      <p:pic>
        <p:nvPicPr>
          <p:cNvPr id="5" name="Picture 4" descr="A screenshot of a cell phone&#10;&#10;Description automatically generated">
            <a:extLst>
              <a:ext uri="{FF2B5EF4-FFF2-40B4-BE49-F238E27FC236}">
                <a16:creationId xmlns:a16="http://schemas.microsoft.com/office/drawing/2014/main" id="{57CE06D4-0F97-4BE1-B5E3-647A7910A8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463" y="3821972"/>
            <a:ext cx="8615073" cy="2119509"/>
          </a:xfrm>
          <a:prstGeom prst="rect">
            <a:avLst/>
          </a:prstGeom>
        </p:spPr>
      </p:pic>
    </p:spTree>
    <p:extLst>
      <p:ext uri="{BB962C8B-B14F-4D97-AF65-F5344CB8AC3E}">
        <p14:creationId xmlns:p14="http://schemas.microsoft.com/office/powerpoint/2010/main" val="667005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B8FB-F32D-48A4-A13C-81BBE3A5EF08}"/>
              </a:ext>
            </a:extLst>
          </p:cNvPr>
          <p:cNvSpPr>
            <a:spLocks noGrp="1"/>
          </p:cNvSpPr>
          <p:nvPr>
            <p:ph type="title"/>
          </p:nvPr>
        </p:nvSpPr>
        <p:spPr/>
        <p:txBody>
          <a:bodyPr/>
          <a:lstStyle/>
          <a:p>
            <a:r>
              <a:rPr lang="en-GB" sz="3600" dirty="0"/>
              <a:t>COVID-19 WGS Testing Across the UK</a:t>
            </a:r>
          </a:p>
        </p:txBody>
      </p:sp>
      <p:sp>
        <p:nvSpPr>
          <p:cNvPr id="3" name="Content Placeholder 2">
            <a:extLst>
              <a:ext uri="{FF2B5EF4-FFF2-40B4-BE49-F238E27FC236}">
                <a16:creationId xmlns:a16="http://schemas.microsoft.com/office/drawing/2014/main" id="{F8A074A1-1E00-43C3-8C14-DF503D52FCD9}"/>
              </a:ext>
            </a:extLst>
          </p:cNvPr>
          <p:cNvSpPr txBox="1">
            <a:spLocks/>
          </p:cNvSpPr>
          <p:nvPr/>
        </p:nvSpPr>
        <p:spPr>
          <a:xfrm>
            <a:off x="541496" y="1656828"/>
            <a:ext cx="3464719" cy="4709673"/>
          </a:xfrm>
          <a:prstGeom prst="rect">
            <a:avLst/>
          </a:prstGeom>
          <a:solidFill>
            <a:schemeClr val="tx2">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005EB8"/>
                </a:solidFill>
                <a:latin typeface="Arial" panose="020B0604020202020204" pitchFamily="34" charset="0"/>
                <a:ea typeface="Cambria" panose="02040503050406030204" pitchFamily="18" charset="0"/>
                <a:cs typeface="Arial" panose="020B0604020202020204" pitchFamily="34" charset="0"/>
              </a:rPr>
              <a:t>COG-UK is a partnership that comprises:</a:t>
            </a:r>
          </a:p>
          <a:p>
            <a:r>
              <a:rPr lang="en-GB" sz="2000" dirty="0">
                <a:solidFill>
                  <a:srgbClr val="005EB8"/>
                </a:solidFill>
                <a:latin typeface="Arial" panose="020B0604020202020204" pitchFamily="34" charset="0"/>
                <a:ea typeface="Cambria" panose="02040503050406030204" pitchFamily="18" charset="0"/>
                <a:cs typeface="Arial" panose="020B0604020202020204" pitchFamily="34" charset="0"/>
              </a:rPr>
              <a:t>NHS organisations</a:t>
            </a:r>
          </a:p>
          <a:p>
            <a:r>
              <a:rPr lang="en-GB" sz="2000" dirty="0">
                <a:solidFill>
                  <a:srgbClr val="005EB8"/>
                </a:solidFill>
                <a:latin typeface="Arial" panose="020B0604020202020204" pitchFamily="34" charset="0"/>
                <a:ea typeface="Cambria" panose="02040503050406030204" pitchFamily="18" charset="0"/>
                <a:cs typeface="Arial" panose="020B0604020202020204" pitchFamily="34" charset="0"/>
              </a:rPr>
              <a:t>Four UK Public Health Agencies </a:t>
            </a:r>
          </a:p>
          <a:p>
            <a:r>
              <a:rPr lang="en-GB" sz="2000" dirty="0">
                <a:solidFill>
                  <a:srgbClr val="005EB8"/>
                </a:solidFill>
                <a:latin typeface="Arial" panose="020B0604020202020204" pitchFamily="34" charset="0"/>
                <a:ea typeface="Cambria" panose="02040503050406030204" pitchFamily="18" charset="0"/>
                <a:cs typeface="Arial" panose="020B0604020202020204" pitchFamily="34" charset="0"/>
              </a:rPr>
              <a:t>The </a:t>
            </a:r>
            <a:r>
              <a:rPr lang="en-GB" sz="2000" dirty="0" err="1">
                <a:solidFill>
                  <a:srgbClr val="005EB8"/>
                </a:solidFill>
                <a:latin typeface="Arial" panose="020B0604020202020204" pitchFamily="34" charset="0"/>
                <a:ea typeface="Cambria" panose="02040503050406030204" pitchFamily="18" charset="0"/>
                <a:cs typeface="Arial" panose="020B0604020202020204" pitchFamily="34" charset="0"/>
              </a:rPr>
              <a:t>Wellcome</a:t>
            </a:r>
            <a:r>
              <a:rPr lang="en-GB" sz="2000" dirty="0">
                <a:solidFill>
                  <a:srgbClr val="005EB8"/>
                </a:solidFill>
                <a:latin typeface="Arial" panose="020B0604020202020204" pitchFamily="34" charset="0"/>
                <a:ea typeface="Cambria" panose="02040503050406030204" pitchFamily="18" charset="0"/>
                <a:cs typeface="Arial" panose="020B0604020202020204" pitchFamily="34" charset="0"/>
              </a:rPr>
              <a:t> Sanger Institute </a:t>
            </a:r>
          </a:p>
          <a:p>
            <a:r>
              <a:rPr lang="en-GB" sz="2000" dirty="0">
                <a:solidFill>
                  <a:srgbClr val="005EB8"/>
                </a:solidFill>
                <a:latin typeface="Arial" panose="020B0604020202020204" pitchFamily="34" charset="0"/>
                <a:ea typeface="Cambria" panose="02040503050406030204" pitchFamily="18" charset="0"/>
                <a:cs typeface="Arial" panose="020B0604020202020204" pitchFamily="34" charset="0"/>
              </a:rPr>
              <a:t>Numerous academic partners providing sequencing and analysis capacity</a:t>
            </a:r>
          </a:p>
        </p:txBody>
      </p:sp>
      <p:pic>
        <p:nvPicPr>
          <p:cNvPr id="4" name="Picture 3" descr="A close up of a map&#10;&#10;Description automatically generated">
            <a:extLst>
              <a:ext uri="{FF2B5EF4-FFF2-40B4-BE49-F238E27FC236}">
                <a16:creationId xmlns:a16="http://schemas.microsoft.com/office/drawing/2014/main" id="{96550064-36F4-4373-9206-12CBE336F2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0884" y="1656828"/>
            <a:ext cx="3041078" cy="362359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C1F579E4-D32D-4FAF-ACD3-6362FF5E7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631" y="1656828"/>
            <a:ext cx="4520565" cy="3632966"/>
          </a:xfrm>
          <a:prstGeom prst="rect">
            <a:avLst/>
          </a:prstGeom>
          <a:ln>
            <a:solidFill>
              <a:schemeClr val="accent1">
                <a:shade val="50000"/>
              </a:schemeClr>
            </a:solidFill>
          </a:ln>
        </p:spPr>
      </p:pic>
      <p:pic>
        <p:nvPicPr>
          <p:cNvPr id="6" name="Picture 5" descr="A close up of a logo&#10;&#10;Description automatically generated">
            <a:extLst>
              <a:ext uri="{FF2B5EF4-FFF2-40B4-BE49-F238E27FC236}">
                <a16:creationId xmlns:a16="http://schemas.microsoft.com/office/drawing/2014/main" id="{54494F1B-D619-484F-8760-367CEA2C4C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0884" y="5386336"/>
            <a:ext cx="7693819" cy="980165"/>
          </a:xfrm>
          <a:prstGeom prst="rect">
            <a:avLst/>
          </a:prstGeom>
        </p:spPr>
      </p:pic>
    </p:spTree>
    <p:extLst>
      <p:ext uri="{BB962C8B-B14F-4D97-AF65-F5344CB8AC3E}">
        <p14:creationId xmlns:p14="http://schemas.microsoft.com/office/powerpoint/2010/main" val="2487664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5400000">
            <a:off x="3910718" y="1203091"/>
            <a:ext cx="4616392" cy="5392554"/>
          </a:xfrm>
          <a:prstGeom prst="triangle">
            <a:avLst/>
          </a:prstGeom>
          <a:gradFill>
            <a:gsLst>
              <a:gs pos="0">
                <a:schemeClr val="tx2"/>
              </a:gs>
              <a:gs pos="74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Diagram 18">
            <a:extLst>
              <a:ext uri="{FF2B5EF4-FFF2-40B4-BE49-F238E27FC236}">
                <a16:creationId xmlns:a16="http://schemas.microsoft.com/office/drawing/2014/main" id="{9D2E5192-2879-FE40-9895-0B5FF2D2550C}"/>
              </a:ext>
            </a:extLst>
          </p:cNvPr>
          <p:cNvGraphicFramePr/>
          <p:nvPr/>
        </p:nvGraphicFramePr>
        <p:xfrm>
          <a:off x="-139700" y="1425238"/>
          <a:ext cx="7213600" cy="5120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 22">
            <a:extLst>
              <a:ext uri="{FF2B5EF4-FFF2-40B4-BE49-F238E27FC236}">
                <a16:creationId xmlns:a16="http://schemas.microsoft.com/office/drawing/2014/main" id="{BBF5F7F9-6B64-5F41-A1B3-1E6BCDFCCF43}"/>
              </a:ext>
            </a:extLst>
          </p:cNvPr>
          <p:cNvGraphicFramePr/>
          <p:nvPr/>
        </p:nvGraphicFramePr>
        <p:xfrm>
          <a:off x="5367180" y="1161138"/>
          <a:ext cx="8317264" cy="54764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4" name="Picture 23" descr="A close up of a sign&#10;&#10;Description automatically generated">
            <a:extLst>
              <a:ext uri="{FF2B5EF4-FFF2-40B4-BE49-F238E27FC236}">
                <a16:creationId xmlns:a16="http://schemas.microsoft.com/office/drawing/2014/main" id="{D96511F1-D65B-9545-AB7E-907200652F1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601347" y="2251322"/>
            <a:ext cx="2000250" cy="571500"/>
          </a:xfrm>
          <a:prstGeom prst="rect">
            <a:avLst/>
          </a:prstGeom>
        </p:spPr>
      </p:pic>
      <p:pic>
        <p:nvPicPr>
          <p:cNvPr id="25" name="Picture 24">
            <a:extLst>
              <a:ext uri="{FF2B5EF4-FFF2-40B4-BE49-F238E27FC236}">
                <a16:creationId xmlns:a16="http://schemas.microsoft.com/office/drawing/2014/main" id="{ECE5D519-AFEC-9242-8E1D-78D29726FE3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33810" y="3633562"/>
            <a:ext cx="1568053" cy="571500"/>
          </a:xfrm>
          <a:prstGeom prst="rect">
            <a:avLst/>
          </a:prstGeom>
        </p:spPr>
      </p:pic>
      <p:sp>
        <p:nvSpPr>
          <p:cNvPr id="13" name="Title 1"/>
          <p:cNvSpPr txBox="1">
            <a:spLocks/>
          </p:cNvSpPr>
          <p:nvPr/>
        </p:nvSpPr>
        <p:spPr>
          <a:xfrm>
            <a:off x="671223" y="-630"/>
            <a:ext cx="11244551" cy="1193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5EB8"/>
                </a:solidFill>
                <a:latin typeface="Arial" panose="020B0604020202020204" pitchFamily="34" charset="0"/>
                <a:ea typeface="Cambria" panose="02040503050406030204" pitchFamily="18" charset="0"/>
                <a:cs typeface="Arial" panose="020B0604020202020204" pitchFamily="34" charset="0"/>
              </a:rPr>
              <a:t>Work streams and external study linkages </a:t>
            </a:r>
          </a:p>
        </p:txBody>
      </p:sp>
    </p:spTree>
    <p:extLst>
      <p:ext uri="{BB962C8B-B14F-4D97-AF65-F5344CB8AC3E}">
        <p14:creationId xmlns:p14="http://schemas.microsoft.com/office/powerpoint/2010/main" val="1981825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261C56-F0AA-40CA-830C-A5D3801353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4" name="Object 3" hidden="1">
                        <a:extLst>
                          <a:ext uri="{FF2B5EF4-FFF2-40B4-BE49-F238E27FC236}">
                            <a16:creationId xmlns:a16="http://schemas.microsoft.com/office/drawing/2014/main" id="{B0261C56-F0AA-40CA-830C-A5D3801353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Rounded Corners 4">
            <a:extLst>
              <a:ext uri="{FF2B5EF4-FFF2-40B4-BE49-F238E27FC236}">
                <a16:creationId xmlns:a16="http://schemas.microsoft.com/office/drawing/2014/main" id="{D57E0AEE-E921-4A34-A97F-AE22FFC4E71D}"/>
              </a:ext>
            </a:extLst>
          </p:cNvPr>
          <p:cNvSpPr/>
          <p:nvPr/>
        </p:nvSpPr>
        <p:spPr>
          <a:xfrm>
            <a:off x="570153" y="1080902"/>
            <a:ext cx="2861021" cy="7620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j-lt"/>
                <a:ea typeface="+mn-ea"/>
                <a:cs typeface="+mn-cs"/>
              </a:rPr>
              <a:t>Severely ill patients with proven COVID-19</a:t>
            </a:r>
          </a:p>
        </p:txBody>
      </p:sp>
      <p:sp>
        <p:nvSpPr>
          <p:cNvPr id="6" name="Rectangle: Rounded Corners 5">
            <a:extLst>
              <a:ext uri="{FF2B5EF4-FFF2-40B4-BE49-F238E27FC236}">
                <a16:creationId xmlns:a16="http://schemas.microsoft.com/office/drawing/2014/main" id="{C984C4CE-E594-4A3C-A792-14A713857FE5}"/>
              </a:ext>
            </a:extLst>
          </p:cNvPr>
          <p:cNvSpPr/>
          <p:nvPr/>
        </p:nvSpPr>
        <p:spPr>
          <a:xfrm>
            <a:off x="6365724" y="1080902"/>
            <a:ext cx="2861021" cy="7620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j-lt"/>
                <a:ea typeface="+mn-ea"/>
                <a:cs typeface="+mn-cs"/>
              </a:rPr>
              <a:t>Genomics England Dataset</a:t>
            </a:r>
          </a:p>
        </p:txBody>
      </p:sp>
      <p:sp>
        <p:nvSpPr>
          <p:cNvPr id="7" name="Rectangle: Rounded Corners 6">
            <a:extLst>
              <a:ext uri="{FF2B5EF4-FFF2-40B4-BE49-F238E27FC236}">
                <a16:creationId xmlns:a16="http://schemas.microsoft.com/office/drawing/2014/main" id="{5BE4F7F1-C8B8-4360-89B5-AC8695466B56}"/>
              </a:ext>
            </a:extLst>
          </p:cNvPr>
          <p:cNvSpPr/>
          <p:nvPr/>
        </p:nvSpPr>
        <p:spPr>
          <a:xfrm>
            <a:off x="9287446" y="1080900"/>
            <a:ext cx="2861021" cy="7620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j-lt"/>
                <a:ea typeface="+mn-ea"/>
                <a:cs typeface="+mn-cs"/>
              </a:rPr>
              <a:t>UK Biobank Dataset</a:t>
            </a:r>
          </a:p>
        </p:txBody>
      </p:sp>
      <p:sp>
        <p:nvSpPr>
          <p:cNvPr id="11" name="Rectangle: Rounded Corners 10">
            <a:extLst>
              <a:ext uri="{FF2B5EF4-FFF2-40B4-BE49-F238E27FC236}">
                <a16:creationId xmlns:a16="http://schemas.microsoft.com/office/drawing/2014/main" id="{9C5F0E2F-02D1-46D7-9E5C-93DB80ADB34E}"/>
              </a:ext>
            </a:extLst>
          </p:cNvPr>
          <p:cNvSpPr/>
          <p:nvPr/>
        </p:nvSpPr>
        <p:spPr>
          <a:xfrm>
            <a:off x="570152" y="1941686"/>
            <a:ext cx="2861022" cy="1708241"/>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Key core clinical dataset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Longitudinal life-course follow-up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Viral genome (PHE)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Human whole genome sequence of up to 20,000 severely ill patients</a:t>
            </a:r>
          </a:p>
        </p:txBody>
      </p:sp>
      <p:sp>
        <p:nvSpPr>
          <p:cNvPr id="12" name="Rectangle: Rounded Corners 11">
            <a:extLst>
              <a:ext uri="{FF2B5EF4-FFF2-40B4-BE49-F238E27FC236}">
                <a16:creationId xmlns:a16="http://schemas.microsoft.com/office/drawing/2014/main" id="{E636F80E-312E-4802-BE3C-FB83AF5B0DF1}"/>
              </a:ext>
            </a:extLst>
          </p:cNvPr>
          <p:cNvSpPr/>
          <p:nvPr/>
        </p:nvSpPr>
        <p:spPr>
          <a:xfrm>
            <a:off x="6365723" y="1941686"/>
            <a:ext cx="2861021" cy="170824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WGS of 97,000 participants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627 families with primary immunodeficiency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Longitudinal life-course follow-up </a:t>
            </a:r>
          </a:p>
        </p:txBody>
      </p:sp>
      <p:sp>
        <p:nvSpPr>
          <p:cNvPr id="14" name="Rectangle: Rounded Corners 13">
            <a:extLst>
              <a:ext uri="{FF2B5EF4-FFF2-40B4-BE49-F238E27FC236}">
                <a16:creationId xmlns:a16="http://schemas.microsoft.com/office/drawing/2014/main" id="{A210C6E5-C92A-40F6-A5B5-C47BFDD91AE7}"/>
              </a:ext>
            </a:extLst>
          </p:cNvPr>
          <p:cNvSpPr/>
          <p:nvPr/>
        </p:nvSpPr>
        <p:spPr>
          <a:xfrm>
            <a:off x="570151" y="3748990"/>
            <a:ext cx="2861021" cy="85939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Immunodeficiency variant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Viral infections research GeCIP</a:t>
            </a:r>
          </a:p>
        </p:txBody>
      </p:sp>
      <p:sp>
        <p:nvSpPr>
          <p:cNvPr id="16" name="Rectangle: Rounded Corners 15">
            <a:extLst>
              <a:ext uri="{FF2B5EF4-FFF2-40B4-BE49-F238E27FC236}">
                <a16:creationId xmlns:a16="http://schemas.microsoft.com/office/drawing/2014/main" id="{7A71121A-FB0D-4B93-A6EE-E6CB7B04D9A0}"/>
              </a:ext>
            </a:extLst>
          </p:cNvPr>
          <p:cNvSpPr/>
          <p:nvPr/>
        </p:nvSpPr>
        <p:spPr>
          <a:xfrm>
            <a:off x="6365723" y="3730029"/>
            <a:ext cx="2861021" cy="878353"/>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Case control analysis</a:t>
            </a:r>
          </a:p>
        </p:txBody>
      </p:sp>
      <p:sp>
        <p:nvSpPr>
          <p:cNvPr id="17" name="Rectangle: Rounded Corners 16">
            <a:extLst>
              <a:ext uri="{FF2B5EF4-FFF2-40B4-BE49-F238E27FC236}">
                <a16:creationId xmlns:a16="http://schemas.microsoft.com/office/drawing/2014/main" id="{C1656656-0A5F-4A9D-BD6C-83E0D0B2B0B7}"/>
              </a:ext>
            </a:extLst>
          </p:cNvPr>
          <p:cNvSpPr/>
          <p:nvPr/>
        </p:nvSpPr>
        <p:spPr>
          <a:xfrm>
            <a:off x="9287447" y="1941686"/>
            <a:ext cx="2861021" cy="170824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500,000 participants, 40-69 years with exomes available during 2020 (50K WGS soon)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Longitudinal life-course follow-up</a:t>
            </a:r>
          </a:p>
        </p:txBody>
      </p:sp>
      <p:sp>
        <p:nvSpPr>
          <p:cNvPr id="18" name="Rectangle: Rounded Corners 17">
            <a:extLst>
              <a:ext uri="{FF2B5EF4-FFF2-40B4-BE49-F238E27FC236}">
                <a16:creationId xmlns:a16="http://schemas.microsoft.com/office/drawing/2014/main" id="{4DD606BE-523D-4400-AC96-95E282609019}"/>
              </a:ext>
            </a:extLst>
          </p:cNvPr>
          <p:cNvSpPr/>
          <p:nvPr/>
        </p:nvSpPr>
        <p:spPr>
          <a:xfrm>
            <a:off x="9287445" y="3730029"/>
            <a:ext cx="2861021" cy="878353"/>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Case control analysis</a:t>
            </a:r>
          </a:p>
        </p:txBody>
      </p:sp>
      <p:sp>
        <p:nvSpPr>
          <p:cNvPr id="19" name="Rectangle: Rounded Corners 18">
            <a:extLst>
              <a:ext uri="{FF2B5EF4-FFF2-40B4-BE49-F238E27FC236}">
                <a16:creationId xmlns:a16="http://schemas.microsoft.com/office/drawing/2014/main" id="{65A7A164-0521-4AC9-A003-186945C1DCC6}"/>
              </a:ext>
            </a:extLst>
          </p:cNvPr>
          <p:cNvSpPr/>
          <p:nvPr/>
        </p:nvSpPr>
        <p:spPr>
          <a:xfrm>
            <a:off x="570150" y="5333411"/>
            <a:ext cx="11578315" cy="3693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j-lt"/>
                <a:ea typeface="+mn-ea"/>
                <a:cs typeface="+mn-cs"/>
              </a:rPr>
              <a:t>Outputs</a:t>
            </a:r>
          </a:p>
        </p:txBody>
      </p:sp>
      <p:sp>
        <p:nvSpPr>
          <p:cNvPr id="21" name="Rectangle: Rounded Corners 20">
            <a:extLst>
              <a:ext uri="{FF2B5EF4-FFF2-40B4-BE49-F238E27FC236}">
                <a16:creationId xmlns:a16="http://schemas.microsoft.com/office/drawing/2014/main" id="{A8E07154-9DBA-4710-834C-3DEF22000CB1}"/>
              </a:ext>
            </a:extLst>
          </p:cNvPr>
          <p:cNvSpPr/>
          <p:nvPr/>
        </p:nvSpPr>
        <p:spPr>
          <a:xfrm>
            <a:off x="570150" y="6041866"/>
            <a:ext cx="2861021"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Host vs. viral genomic architecture and susceptibility</a:t>
            </a:r>
          </a:p>
        </p:txBody>
      </p:sp>
      <p:sp>
        <p:nvSpPr>
          <p:cNvPr id="22" name="Rectangle: Rounded Corners 21">
            <a:extLst>
              <a:ext uri="{FF2B5EF4-FFF2-40B4-BE49-F238E27FC236}">
                <a16:creationId xmlns:a16="http://schemas.microsoft.com/office/drawing/2014/main" id="{A7801256-0868-4254-971A-6331BB019AE0}"/>
              </a:ext>
            </a:extLst>
          </p:cNvPr>
          <p:cNvSpPr/>
          <p:nvPr/>
        </p:nvSpPr>
        <p:spPr>
          <a:xfrm>
            <a:off x="6365723" y="6047105"/>
            <a:ext cx="2861021"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Identification of new host genomic variants</a:t>
            </a:r>
          </a:p>
        </p:txBody>
      </p:sp>
      <p:sp>
        <p:nvSpPr>
          <p:cNvPr id="23" name="Rectangle: Rounded Corners 22">
            <a:extLst>
              <a:ext uri="{FF2B5EF4-FFF2-40B4-BE49-F238E27FC236}">
                <a16:creationId xmlns:a16="http://schemas.microsoft.com/office/drawing/2014/main" id="{AE739645-F1D7-4B12-BF1D-3B7A5B9735CC}"/>
              </a:ext>
            </a:extLst>
          </p:cNvPr>
          <p:cNvSpPr/>
          <p:nvPr/>
        </p:nvSpPr>
        <p:spPr>
          <a:xfrm>
            <a:off x="9287444" y="6041866"/>
            <a:ext cx="2861021"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Therapeutic Targets &amp; repurposing</a:t>
            </a:r>
          </a:p>
        </p:txBody>
      </p:sp>
      <p:sp>
        <p:nvSpPr>
          <p:cNvPr id="24" name="Arrow: Down 23">
            <a:extLst>
              <a:ext uri="{FF2B5EF4-FFF2-40B4-BE49-F238E27FC236}">
                <a16:creationId xmlns:a16="http://schemas.microsoft.com/office/drawing/2014/main" id="{0FA2280F-212D-4EE3-9D6E-7DBD7AF9574E}"/>
              </a:ext>
            </a:extLst>
          </p:cNvPr>
          <p:cNvSpPr/>
          <p:nvPr/>
        </p:nvSpPr>
        <p:spPr>
          <a:xfrm>
            <a:off x="1768244" y="5720160"/>
            <a:ext cx="600075" cy="314325"/>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25" name="Arrow: Down 24">
            <a:extLst>
              <a:ext uri="{FF2B5EF4-FFF2-40B4-BE49-F238E27FC236}">
                <a16:creationId xmlns:a16="http://schemas.microsoft.com/office/drawing/2014/main" id="{1765CEB1-5E16-4AA0-A5A0-DAB0CC5C6E5C}"/>
              </a:ext>
            </a:extLst>
          </p:cNvPr>
          <p:cNvSpPr/>
          <p:nvPr/>
        </p:nvSpPr>
        <p:spPr>
          <a:xfrm>
            <a:off x="10328784" y="5720160"/>
            <a:ext cx="600075" cy="314325"/>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26" name="Arrow: Down 25">
            <a:extLst>
              <a:ext uri="{FF2B5EF4-FFF2-40B4-BE49-F238E27FC236}">
                <a16:creationId xmlns:a16="http://schemas.microsoft.com/office/drawing/2014/main" id="{238C16FF-A38B-4C90-96A4-1FC1E7A92AC0}"/>
              </a:ext>
            </a:extLst>
          </p:cNvPr>
          <p:cNvSpPr/>
          <p:nvPr/>
        </p:nvSpPr>
        <p:spPr>
          <a:xfrm>
            <a:off x="7363513" y="5720160"/>
            <a:ext cx="600075" cy="314325"/>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27" name="Rectangle: Rounded Corners 26">
            <a:extLst>
              <a:ext uri="{FF2B5EF4-FFF2-40B4-BE49-F238E27FC236}">
                <a16:creationId xmlns:a16="http://schemas.microsoft.com/office/drawing/2014/main" id="{D81B8733-CF4E-4B2C-A43A-12868B26D6BB}"/>
              </a:ext>
            </a:extLst>
          </p:cNvPr>
          <p:cNvSpPr/>
          <p:nvPr/>
        </p:nvSpPr>
        <p:spPr>
          <a:xfrm rot="16200000">
            <a:off x="-538301" y="2611139"/>
            <a:ext cx="1708242" cy="3693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Data</a:t>
            </a:r>
          </a:p>
        </p:txBody>
      </p:sp>
      <p:sp>
        <p:nvSpPr>
          <p:cNvPr id="28" name="Rectangle: Rounded Corners 27">
            <a:extLst>
              <a:ext uri="{FF2B5EF4-FFF2-40B4-BE49-F238E27FC236}">
                <a16:creationId xmlns:a16="http://schemas.microsoft.com/office/drawing/2014/main" id="{A42A5A2A-C859-4830-9927-28B318983638}"/>
              </a:ext>
            </a:extLst>
          </p:cNvPr>
          <p:cNvSpPr/>
          <p:nvPr/>
        </p:nvSpPr>
        <p:spPr>
          <a:xfrm rot="16200000">
            <a:off x="-132592" y="4003499"/>
            <a:ext cx="878353" cy="3693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Analysis</a:t>
            </a:r>
          </a:p>
        </p:txBody>
      </p:sp>
      <p:sp>
        <p:nvSpPr>
          <p:cNvPr id="29" name="Rectangle: Rounded Corners 28">
            <a:extLst>
              <a:ext uri="{FF2B5EF4-FFF2-40B4-BE49-F238E27FC236}">
                <a16:creationId xmlns:a16="http://schemas.microsoft.com/office/drawing/2014/main" id="{7E4765D1-0BBE-41D7-844E-94F7947D4B00}"/>
              </a:ext>
            </a:extLst>
          </p:cNvPr>
          <p:cNvSpPr/>
          <p:nvPr/>
        </p:nvSpPr>
        <p:spPr>
          <a:xfrm rot="16200000">
            <a:off x="-65180" y="1277234"/>
            <a:ext cx="762000" cy="36933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Cohort</a:t>
            </a:r>
          </a:p>
        </p:txBody>
      </p:sp>
      <p:sp>
        <p:nvSpPr>
          <p:cNvPr id="30" name="Rectangle: Rounded Corners 29">
            <a:extLst>
              <a:ext uri="{FF2B5EF4-FFF2-40B4-BE49-F238E27FC236}">
                <a16:creationId xmlns:a16="http://schemas.microsoft.com/office/drawing/2014/main" id="{CEFC108B-230F-4C4F-A957-DB313D0919BC}"/>
              </a:ext>
            </a:extLst>
          </p:cNvPr>
          <p:cNvSpPr/>
          <p:nvPr/>
        </p:nvSpPr>
        <p:spPr>
          <a:xfrm>
            <a:off x="3465485" y="1080900"/>
            <a:ext cx="2861021" cy="7620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j-lt"/>
                <a:ea typeface="+mn-ea"/>
                <a:cs typeface="+mn-cs"/>
              </a:rPr>
              <a:t>Mildly affected patients with proven COVID-19</a:t>
            </a:r>
          </a:p>
        </p:txBody>
      </p:sp>
      <p:sp>
        <p:nvSpPr>
          <p:cNvPr id="31" name="Rectangle: Rounded Corners 30">
            <a:extLst>
              <a:ext uri="{FF2B5EF4-FFF2-40B4-BE49-F238E27FC236}">
                <a16:creationId xmlns:a16="http://schemas.microsoft.com/office/drawing/2014/main" id="{D42CF58E-2A64-4A8A-B808-DDB79BDD6075}"/>
              </a:ext>
            </a:extLst>
          </p:cNvPr>
          <p:cNvSpPr/>
          <p:nvPr/>
        </p:nvSpPr>
        <p:spPr>
          <a:xfrm>
            <a:off x="3465484" y="1941684"/>
            <a:ext cx="2861021" cy="1708241"/>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Key core clinical dataset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Longitudinal life-course follow-up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Viral genome (PHE)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Human whole genome sequence of up to 15,000 mildly affected patients</a:t>
            </a:r>
          </a:p>
        </p:txBody>
      </p:sp>
      <p:sp>
        <p:nvSpPr>
          <p:cNvPr id="32" name="Rectangle: Rounded Corners 31">
            <a:extLst>
              <a:ext uri="{FF2B5EF4-FFF2-40B4-BE49-F238E27FC236}">
                <a16:creationId xmlns:a16="http://schemas.microsoft.com/office/drawing/2014/main" id="{33FE3CDA-83A4-4F39-B1FB-2DD67EC795C4}"/>
              </a:ext>
            </a:extLst>
          </p:cNvPr>
          <p:cNvSpPr/>
          <p:nvPr/>
        </p:nvSpPr>
        <p:spPr>
          <a:xfrm>
            <a:off x="3465483" y="3748988"/>
            <a:ext cx="2861021" cy="85939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Extreme case : mild control analysis</a:t>
            </a:r>
          </a:p>
        </p:txBody>
      </p:sp>
      <p:sp>
        <p:nvSpPr>
          <p:cNvPr id="33" name="Rectangle: Rounded Corners 32">
            <a:extLst>
              <a:ext uri="{FF2B5EF4-FFF2-40B4-BE49-F238E27FC236}">
                <a16:creationId xmlns:a16="http://schemas.microsoft.com/office/drawing/2014/main" id="{89F0870A-482F-4AF1-A1BC-5AE66A5DE22D}"/>
              </a:ext>
            </a:extLst>
          </p:cNvPr>
          <p:cNvSpPr/>
          <p:nvPr/>
        </p:nvSpPr>
        <p:spPr>
          <a:xfrm>
            <a:off x="3465482" y="6058914"/>
            <a:ext cx="2861021"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Polygenic risk scores for flu-virus susceptibility</a:t>
            </a:r>
          </a:p>
        </p:txBody>
      </p:sp>
      <p:sp>
        <p:nvSpPr>
          <p:cNvPr id="34" name="Arrow: Down 33">
            <a:extLst>
              <a:ext uri="{FF2B5EF4-FFF2-40B4-BE49-F238E27FC236}">
                <a16:creationId xmlns:a16="http://schemas.microsoft.com/office/drawing/2014/main" id="{0DCD0E34-20BF-4B4A-8DED-E5C2299E588A}"/>
              </a:ext>
            </a:extLst>
          </p:cNvPr>
          <p:cNvSpPr/>
          <p:nvPr/>
        </p:nvSpPr>
        <p:spPr>
          <a:xfrm>
            <a:off x="4528450" y="5723666"/>
            <a:ext cx="600075" cy="314325"/>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35" name="Rectangle: Rounded Corners 34">
            <a:extLst>
              <a:ext uri="{FF2B5EF4-FFF2-40B4-BE49-F238E27FC236}">
                <a16:creationId xmlns:a16="http://schemas.microsoft.com/office/drawing/2014/main" id="{93AE0461-EC11-4BC3-B03E-A066A177E644}"/>
              </a:ext>
            </a:extLst>
          </p:cNvPr>
          <p:cNvSpPr/>
          <p:nvPr/>
        </p:nvSpPr>
        <p:spPr>
          <a:xfrm>
            <a:off x="570149" y="4696954"/>
            <a:ext cx="11578315" cy="555344"/>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Power: Severe versus mildly affected offers 80% power to detect genome-wide significance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low (~1.1) relative risk at 20% risk allele frequency</a:t>
            </a:r>
          </a:p>
        </p:txBody>
      </p:sp>
      <p:sp>
        <p:nvSpPr>
          <p:cNvPr id="3" name="Rectangle 2">
            <a:extLst>
              <a:ext uri="{FF2B5EF4-FFF2-40B4-BE49-F238E27FC236}">
                <a16:creationId xmlns:a16="http://schemas.microsoft.com/office/drawing/2014/main" id="{141811DF-F04E-4BBE-900C-1147E04D8924}"/>
              </a:ext>
            </a:extLst>
          </p:cNvPr>
          <p:cNvSpPr/>
          <p:nvPr/>
        </p:nvSpPr>
        <p:spPr>
          <a:xfrm>
            <a:off x="10219765" y="155015"/>
            <a:ext cx="1928699" cy="762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11" y="133644"/>
            <a:ext cx="12193057" cy="804742"/>
          </a:xfrm>
          <a:prstGeom prst="rect">
            <a:avLst/>
          </a:prstGeom>
        </p:spPr>
      </p:pic>
    </p:spTree>
    <p:extLst>
      <p:ext uri="{BB962C8B-B14F-4D97-AF65-F5344CB8AC3E}">
        <p14:creationId xmlns:p14="http://schemas.microsoft.com/office/powerpoint/2010/main" val="934590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481EA9-563C-4B2E-A7FD-769C2D3DFC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11" y="133644"/>
            <a:ext cx="12193057" cy="804742"/>
          </a:xfrm>
          <a:prstGeom prst="rect">
            <a:avLst/>
          </a:prstGeom>
        </p:spPr>
      </p:pic>
      <p:sp>
        <p:nvSpPr>
          <p:cNvPr id="5" name="Title 1">
            <a:extLst>
              <a:ext uri="{FF2B5EF4-FFF2-40B4-BE49-F238E27FC236}">
                <a16:creationId xmlns:a16="http://schemas.microsoft.com/office/drawing/2014/main" id="{232FC7C3-8F4D-4457-87E0-70DFBAEF2164}"/>
              </a:ext>
            </a:extLst>
          </p:cNvPr>
          <p:cNvSpPr txBox="1">
            <a:spLocks/>
          </p:cNvSpPr>
          <p:nvPr/>
        </p:nvSpPr>
        <p:spPr>
          <a:xfrm>
            <a:off x="430427" y="975845"/>
            <a:ext cx="11178000" cy="780752"/>
          </a:xfrm>
          <a:prstGeom prst="rect">
            <a:avLst/>
          </a:prstGeom>
        </p:spPr>
        <p:txBody>
          <a:bodyPr vert="horz" lIns="91440" tIns="45720" rIns="91440" bIns="45720" rtlCol="0" anchor="b" anchorCtr="0">
            <a:normAutofit/>
          </a:bodyPr>
          <a:lstStyle>
            <a:lvl1pPr algn="l" defTabSz="609585" rtl="0" eaLnBrk="1" latinLnBrk="0" hangingPunct="1">
              <a:lnSpc>
                <a:spcPct val="90000"/>
              </a:lnSpc>
              <a:spcBef>
                <a:spcPct val="0"/>
              </a:spcBef>
              <a:buNone/>
              <a:defRPr lang="en-GB" sz="4800" b="1" i="0" kern="1200" baseline="0" smtClean="0">
                <a:solidFill>
                  <a:schemeClr val="tx2"/>
                </a:solidFill>
                <a:latin typeface="Arial"/>
                <a:ea typeface="+mj-ea"/>
                <a:cs typeface="Arial"/>
              </a:defRPr>
            </a:lvl1pPr>
          </a:lstStyle>
          <a:p>
            <a:pPr marL="0" marR="0" lvl="0" indent="0" algn="l" defTabSz="609585"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005EB8"/>
              </a:solidFill>
              <a:effectLst/>
              <a:uLnTx/>
              <a:uFillTx/>
              <a:latin typeface="Arial"/>
              <a:ea typeface="+mj-ea"/>
              <a:cs typeface="Arial"/>
            </a:endParaRPr>
          </a:p>
        </p:txBody>
      </p:sp>
      <p:sp>
        <p:nvSpPr>
          <p:cNvPr id="6" name="Content Placeholder 2">
            <a:extLst>
              <a:ext uri="{FF2B5EF4-FFF2-40B4-BE49-F238E27FC236}">
                <a16:creationId xmlns:a16="http://schemas.microsoft.com/office/drawing/2014/main" id="{184DEBE0-A5B0-4AD1-91B5-7E1F1B23B7C6}"/>
              </a:ext>
            </a:extLst>
          </p:cNvPr>
          <p:cNvSpPr txBox="1">
            <a:spLocks/>
          </p:cNvSpPr>
          <p:nvPr/>
        </p:nvSpPr>
        <p:spPr>
          <a:xfrm>
            <a:off x="507000" y="1994138"/>
            <a:ext cx="11178000" cy="3358843"/>
          </a:xfrm>
          <a:prstGeom prst="rect">
            <a:avLst/>
          </a:prstGeom>
        </p:spPr>
        <p:txBody>
          <a:bodyPr vert="horz" lIns="91440" tIns="45720" rIns="91440" bIns="45720" rtlCol="0">
            <a:normAutofit/>
          </a:bodyPr>
          <a:lstStyle>
            <a:lvl1pPr marL="457189" indent="-457189" algn="l" defTabSz="609585" rtl="0" eaLnBrk="1" latinLnBrk="0" hangingPunct="1">
              <a:lnSpc>
                <a:spcPct val="90000"/>
              </a:lnSpc>
              <a:spcBef>
                <a:spcPts val="800"/>
              </a:spcBef>
              <a:buClr>
                <a:schemeClr val="tx2"/>
              </a:buClr>
              <a:buFont typeface="Arial"/>
              <a:buChar char="•"/>
              <a:defRPr sz="2667" kern="1200">
                <a:solidFill>
                  <a:schemeClr val="tx1"/>
                </a:solidFill>
                <a:latin typeface="+mn-lt"/>
                <a:ea typeface="+mn-ea"/>
                <a:cs typeface="+mn-cs"/>
              </a:defRPr>
            </a:lvl1pPr>
            <a:lvl2pPr marL="990575" indent="-380990" algn="l" defTabSz="609585" rtl="0" eaLnBrk="1" latinLnBrk="0" hangingPunct="1">
              <a:lnSpc>
                <a:spcPct val="90000"/>
              </a:lnSpc>
              <a:spcBef>
                <a:spcPts val="800"/>
              </a:spcBef>
              <a:buClr>
                <a:schemeClr val="tx2"/>
              </a:buClr>
              <a:buFont typeface="Arial" panose="020B0604020202020204" pitchFamily="34" charset="0"/>
              <a:buChar char="‒"/>
              <a:defRPr sz="2400" kern="1200">
                <a:solidFill>
                  <a:schemeClr val="tx1"/>
                </a:solidFill>
                <a:latin typeface="+mn-lt"/>
                <a:ea typeface="+mn-ea"/>
                <a:cs typeface="+mn-cs"/>
              </a:defRPr>
            </a:lvl2pPr>
            <a:lvl3pPr marL="1600160" indent="-380990" algn="l" defTabSz="609585" rtl="0" eaLnBrk="1" latinLnBrk="0" hangingPunct="1">
              <a:lnSpc>
                <a:spcPct val="90000"/>
              </a:lnSpc>
              <a:spcBef>
                <a:spcPts val="800"/>
              </a:spcBef>
              <a:buClr>
                <a:schemeClr val="tx2"/>
              </a:buClr>
              <a:buFont typeface="Wingdings" panose="05000000000000000000" pitchFamily="2" charset="2"/>
              <a:buChar char="§"/>
              <a:defRPr sz="2400" kern="1200">
                <a:solidFill>
                  <a:schemeClr val="tx1"/>
                </a:solidFill>
                <a:latin typeface="+mn-lt"/>
                <a:ea typeface="+mn-ea"/>
                <a:cs typeface="+mn-cs"/>
              </a:defRPr>
            </a:lvl3pPr>
            <a:lvl4pPr marL="2133547" indent="-304792" algn="l" defTabSz="609585" rtl="0" eaLnBrk="1" latinLnBrk="0" hangingPunct="1">
              <a:lnSpc>
                <a:spcPct val="90000"/>
              </a:lnSpc>
              <a:spcBef>
                <a:spcPts val="800"/>
              </a:spcBef>
              <a:buClr>
                <a:schemeClr val="tx2"/>
              </a:buClr>
              <a:buFont typeface="Arial"/>
              <a:buChar char="•"/>
              <a:defRPr sz="2400" kern="1200">
                <a:solidFill>
                  <a:schemeClr val="tx1"/>
                </a:solidFill>
                <a:latin typeface="+mn-lt"/>
                <a:ea typeface="+mn-ea"/>
                <a:cs typeface="+mn-cs"/>
              </a:defRPr>
            </a:lvl4pPr>
            <a:lvl5pPr marL="2743131" indent="-304792" algn="l" defTabSz="609585" rtl="0" eaLnBrk="1" latinLnBrk="0" hangingPunct="1">
              <a:lnSpc>
                <a:spcPct val="90000"/>
              </a:lnSpc>
              <a:spcBef>
                <a:spcPts val="800"/>
              </a:spcBef>
              <a:buClr>
                <a:schemeClr val="tx2"/>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800"/>
              </a:spcBef>
              <a:spcAft>
                <a:spcPts val="0"/>
              </a:spcAft>
              <a:buClr>
                <a:srgbClr val="005EB8"/>
              </a:buClr>
              <a:buSz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7 genome wide significant loci detected</a:t>
            </a:r>
          </a:p>
          <a:p>
            <a:pPr marL="0" marR="0" lvl="0" indent="0" algn="l" defTabSz="609585" rtl="0" eaLnBrk="1" fontAlgn="auto" latinLnBrk="0" hangingPunct="1">
              <a:lnSpc>
                <a:spcPct val="90000"/>
              </a:lnSpc>
              <a:spcBef>
                <a:spcPts val="800"/>
              </a:spcBef>
              <a:spcAft>
                <a:spcPts val="0"/>
              </a:spcAft>
              <a:buClr>
                <a:srgbClr val="005EB8"/>
              </a:buClr>
              <a:buSz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3 potential therapeutic targets</a:t>
            </a:r>
          </a:p>
          <a:p>
            <a:pPr marL="514350" marR="0" lvl="0" indent="-514350" algn="l" defTabSz="609585" rtl="0" eaLnBrk="1" fontAlgn="auto" latinLnBrk="0" hangingPunct="1">
              <a:lnSpc>
                <a:spcPct val="90000"/>
              </a:lnSpc>
              <a:spcBef>
                <a:spcPts val="800"/>
              </a:spcBef>
              <a:spcAft>
                <a:spcPts val="0"/>
              </a:spcAft>
              <a:buClr>
                <a:srgbClr val="005EB8"/>
              </a:buClr>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CCR2 – chemokine receptor affects monocyte migration into the lung - biologic tested in rheumatoid arthritis and psoriasis</a:t>
            </a:r>
          </a:p>
          <a:p>
            <a:pPr marL="514350" marR="0" lvl="0" indent="-514350" algn="l" defTabSz="609585" rtl="0" eaLnBrk="1" fontAlgn="auto" latinLnBrk="0" hangingPunct="1">
              <a:lnSpc>
                <a:spcPct val="90000"/>
              </a:lnSpc>
              <a:spcBef>
                <a:spcPts val="800"/>
              </a:spcBef>
              <a:spcAft>
                <a:spcPts val="0"/>
              </a:spcAft>
              <a:buClr>
                <a:srgbClr val="005EB8"/>
              </a:buClr>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Interferon 2 Receptor – potential target interferon but trial suggests doesn’t help in severe cases - ? Timing</a:t>
            </a:r>
          </a:p>
          <a:p>
            <a:pPr marL="514350" marR="0" lvl="0" indent="-514350" algn="l" defTabSz="609585" rtl="0" eaLnBrk="1" fontAlgn="auto" latinLnBrk="0" hangingPunct="1">
              <a:lnSpc>
                <a:spcPct val="90000"/>
              </a:lnSpc>
              <a:spcBef>
                <a:spcPts val="800"/>
              </a:spcBef>
              <a:spcAft>
                <a:spcPts val="0"/>
              </a:spcAft>
              <a:buClr>
                <a:srgbClr val="005EB8"/>
              </a:buClr>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Tyrosine kinase 2 – Jak1/</a:t>
            </a:r>
            <a:r>
              <a:rPr kumimoji="0" lang="en-GB" sz="1800" b="0" i="0" u="none" strike="noStrike" kern="1200" cap="none" spc="0" normalizeH="0" baseline="0" noProof="0" dirty="0" err="1">
                <a:ln>
                  <a:noFill/>
                </a:ln>
                <a:solidFill>
                  <a:srgbClr val="000000"/>
                </a:solidFill>
                <a:effectLst/>
                <a:uLnTx/>
                <a:uFillTx/>
                <a:latin typeface="Arial"/>
                <a:ea typeface="+mn-ea"/>
                <a:cs typeface="+mn-cs"/>
              </a:rPr>
              <a:t>Jak</a:t>
            </a:r>
            <a:r>
              <a:rPr kumimoji="0" lang="en-GB" sz="1800" b="0" i="0" u="none" strike="noStrike" kern="1200" cap="none" spc="0" normalizeH="0" baseline="0" noProof="0" dirty="0">
                <a:ln>
                  <a:noFill/>
                </a:ln>
                <a:solidFill>
                  <a:srgbClr val="000000"/>
                </a:solidFill>
                <a:effectLst/>
                <a:uLnTx/>
                <a:uFillTx/>
                <a:latin typeface="Arial"/>
                <a:ea typeface="+mn-ea"/>
                <a:cs typeface="+mn-cs"/>
              </a:rPr>
              <a:t> 2 inhibitors e.g. </a:t>
            </a:r>
            <a:r>
              <a:rPr kumimoji="0" lang="en-GB" sz="1800" b="0" i="0" u="none" strike="noStrike" kern="1200" cap="none" spc="0" normalizeH="0" baseline="0" noProof="0" dirty="0" err="1">
                <a:ln>
                  <a:noFill/>
                </a:ln>
                <a:solidFill>
                  <a:srgbClr val="000000"/>
                </a:solidFill>
                <a:effectLst/>
                <a:uLnTx/>
                <a:uFillTx/>
                <a:latin typeface="Arial"/>
                <a:ea typeface="+mn-ea"/>
                <a:cs typeface="+mn-cs"/>
              </a:rPr>
              <a:t>Baracitinib</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09585" rtl="0" eaLnBrk="1" fontAlgn="auto" latinLnBrk="0" hangingPunct="1">
              <a:lnSpc>
                <a:spcPct val="90000"/>
              </a:lnSpc>
              <a:spcBef>
                <a:spcPts val="800"/>
              </a:spcBef>
              <a:spcAft>
                <a:spcPts val="0"/>
              </a:spcAft>
              <a:buClr>
                <a:srgbClr val="005EB8"/>
              </a:buClr>
              <a:buSzTx/>
              <a:buNone/>
              <a:tabLst/>
              <a:defRPr/>
            </a:pPr>
            <a:endParaRPr kumimoji="0" lang="en-GB" sz="1800" b="1" i="0" u="none" strike="noStrike" kern="1200" cap="none" spc="0" normalizeH="0" baseline="0" noProof="0" dirty="0">
              <a:ln>
                <a:noFill/>
              </a:ln>
              <a:solidFill>
                <a:srgbClr val="FF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8C4361E4-EF0F-4F98-91D1-56917486AA9E}"/>
              </a:ext>
            </a:extLst>
          </p:cNvPr>
          <p:cNvSpPr txBox="1"/>
          <p:nvPr/>
        </p:nvSpPr>
        <p:spPr>
          <a:xfrm>
            <a:off x="430427" y="1161826"/>
            <a:ext cx="10832829" cy="646331"/>
          </a:xfrm>
          <a:prstGeom prst="rect">
            <a:avLst/>
          </a:prstGeom>
          <a:noFill/>
        </p:spPr>
        <p:txBody>
          <a:bodyPr wrap="square" rtlCol="0">
            <a:spAutoFit/>
          </a:bodyPr>
          <a:lstStyle/>
          <a:p>
            <a:r>
              <a:rPr lang="en-GB" sz="3600" b="1" dirty="0">
                <a:solidFill>
                  <a:srgbClr val="005EB8"/>
                </a:solidFill>
                <a:latin typeface="Arial" panose="020B0604020202020204" pitchFamily="34" charset="0"/>
                <a:ea typeface="Cambria" panose="02040503050406030204" pitchFamily="18" charset="0"/>
                <a:cs typeface="Arial" panose="020B0604020202020204" pitchFamily="34" charset="0"/>
              </a:rPr>
              <a:t>Key highlights</a:t>
            </a:r>
          </a:p>
        </p:txBody>
      </p:sp>
      <p:sp>
        <p:nvSpPr>
          <p:cNvPr id="10" name="TextBox 9">
            <a:extLst>
              <a:ext uri="{FF2B5EF4-FFF2-40B4-BE49-F238E27FC236}">
                <a16:creationId xmlns:a16="http://schemas.microsoft.com/office/drawing/2014/main" id="{D7CBBCDB-A112-42F6-9C68-9D7291972612}"/>
              </a:ext>
            </a:extLst>
          </p:cNvPr>
          <p:cNvSpPr txBox="1"/>
          <p:nvPr/>
        </p:nvSpPr>
        <p:spPr>
          <a:xfrm>
            <a:off x="893810" y="4553394"/>
            <a:ext cx="10714617" cy="923330"/>
          </a:xfrm>
          <a:prstGeom prst="rect">
            <a:avLst/>
          </a:prstGeom>
          <a:solidFill>
            <a:schemeClr val="accent1"/>
          </a:solid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Identifying the genetic reason for why some people experience mild symptoms, some experience none at all and some have severe/life-threatening reactions will better enable us to better tailor management and treatment options for patients. </a:t>
            </a:r>
          </a:p>
        </p:txBody>
      </p:sp>
    </p:spTree>
    <p:extLst>
      <p:ext uri="{BB962C8B-B14F-4D97-AF65-F5344CB8AC3E}">
        <p14:creationId xmlns:p14="http://schemas.microsoft.com/office/powerpoint/2010/main" val="3701770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1A9B-6290-4198-8244-9E4BBEFE0752}"/>
              </a:ext>
            </a:extLst>
          </p:cNvPr>
          <p:cNvSpPr>
            <a:spLocks noGrp="1"/>
          </p:cNvSpPr>
          <p:nvPr>
            <p:ph type="title"/>
          </p:nvPr>
        </p:nvSpPr>
        <p:spPr>
          <a:xfrm>
            <a:off x="609603" y="749912"/>
            <a:ext cx="9809087" cy="2679088"/>
          </a:xfrm>
        </p:spPr>
        <p:txBody>
          <a:bodyPr/>
          <a:lstStyle/>
          <a:p>
            <a:r>
              <a:rPr lang="en-GB" dirty="0"/>
              <a:t>Closing remarks </a:t>
            </a:r>
          </a:p>
        </p:txBody>
      </p:sp>
      <p:sp>
        <p:nvSpPr>
          <p:cNvPr id="3" name="Slide Number Placeholder 2">
            <a:extLst>
              <a:ext uri="{FF2B5EF4-FFF2-40B4-BE49-F238E27FC236}">
                <a16:creationId xmlns:a16="http://schemas.microsoft.com/office/drawing/2014/main" id="{FD989F0C-88BF-45AE-9E6C-F8ECC50CB1AD}"/>
              </a:ext>
            </a:extLst>
          </p:cNvPr>
          <p:cNvSpPr>
            <a:spLocks noGrp="1"/>
          </p:cNvSpPr>
          <p:nvPr>
            <p:ph type="sldNum" sz="quarter" idx="10"/>
          </p:nvPr>
        </p:nvSpPr>
        <p:spPr/>
        <p:txBody>
          <a:bodyPr/>
          <a:lstStyle/>
          <a:p>
            <a:fld id="{67DE7D0A-5CC0-CD4F-AD63-02ED5F8284D6}" type="slidenum">
              <a:rPr lang="en-US" smtClean="0"/>
              <a:pPr/>
              <a:t>49</a:t>
            </a:fld>
            <a:endParaRPr lang="en-US" dirty="0"/>
          </a:p>
        </p:txBody>
      </p:sp>
    </p:spTree>
    <p:extLst>
      <p:ext uri="{BB962C8B-B14F-4D97-AF65-F5344CB8AC3E}">
        <p14:creationId xmlns:p14="http://schemas.microsoft.com/office/powerpoint/2010/main" val="333886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4545-82A1-40AC-B882-26909119CCAE}"/>
              </a:ext>
            </a:extLst>
          </p:cNvPr>
          <p:cNvSpPr>
            <a:spLocks noGrp="1"/>
          </p:cNvSpPr>
          <p:nvPr>
            <p:ph type="title"/>
          </p:nvPr>
        </p:nvSpPr>
        <p:spPr/>
        <p:txBody>
          <a:bodyPr/>
          <a:lstStyle/>
          <a:p>
            <a:r>
              <a:rPr lang="en-GB" sz="3600" dirty="0"/>
              <a:t>Genomics encompasses the spectrum of testing</a:t>
            </a:r>
          </a:p>
        </p:txBody>
      </p:sp>
      <p:sp>
        <p:nvSpPr>
          <p:cNvPr id="3" name="Slide Number Placeholder 2">
            <a:extLst>
              <a:ext uri="{FF2B5EF4-FFF2-40B4-BE49-F238E27FC236}">
                <a16:creationId xmlns:a16="http://schemas.microsoft.com/office/drawing/2014/main" id="{74A87C0B-6965-46C1-8D88-D70B7C06E88F}"/>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pic>
        <p:nvPicPr>
          <p:cNvPr id="5" name="Picture 4">
            <a:extLst>
              <a:ext uri="{FF2B5EF4-FFF2-40B4-BE49-F238E27FC236}">
                <a16:creationId xmlns:a16="http://schemas.microsoft.com/office/drawing/2014/main" id="{B5BEBEB4-881F-41C8-97CA-729F20F9D3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6621" y="3058450"/>
            <a:ext cx="4077063" cy="3588665"/>
          </a:xfrm>
          <a:prstGeom prst="rect">
            <a:avLst/>
          </a:prstGeom>
        </p:spPr>
      </p:pic>
      <p:pic>
        <p:nvPicPr>
          <p:cNvPr id="6" name="Picture 5">
            <a:extLst>
              <a:ext uri="{FF2B5EF4-FFF2-40B4-BE49-F238E27FC236}">
                <a16:creationId xmlns:a16="http://schemas.microsoft.com/office/drawing/2014/main" id="{319413D9-61DF-44CC-BA57-BC0CAC288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2823" y="3250286"/>
            <a:ext cx="3947820" cy="3396829"/>
          </a:xfrm>
          <a:prstGeom prst="rect">
            <a:avLst/>
          </a:prstGeom>
        </p:spPr>
      </p:pic>
      <p:sp>
        <p:nvSpPr>
          <p:cNvPr id="7" name="TextBox 6">
            <a:extLst>
              <a:ext uri="{FF2B5EF4-FFF2-40B4-BE49-F238E27FC236}">
                <a16:creationId xmlns:a16="http://schemas.microsoft.com/office/drawing/2014/main" id="{9E7874FA-9E1C-4F6D-AFF2-5E7DE993A9F0}"/>
              </a:ext>
            </a:extLst>
          </p:cNvPr>
          <p:cNvSpPr txBox="1"/>
          <p:nvPr/>
        </p:nvSpPr>
        <p:spPr>
          <a:xfrm>
            <a:off x="723544" y="2651799"/>
            <a:ext cx="1041340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From single genes, to whole genome sequencing and will stretch beyond DNA</a:t>
            </a:r>
          </a:p>
        </p:txBody>
      </p:sp>
      <p:sp>
        <p:nvSpPr>
          <p:cNvPr id="4" name="Rectangle 3">
            <a:extLst>
              <a:ext uri="{FF2B5EF4-FFF2-40B4-BE49-F238E27FC236}">
                <a16:creationId xmlns:a16="http://schemas.microsoft.com/office/drawing/2014/main" id="{4A48FD5A-2D3A-4916-B07F-3C045DDB0685}"/>
              </a:ext>
            </a:extLst>
          </p:cNvPr>
          <p:cNvSpPr/>
          <p:nvPr/>
        </p:nvSpPr>
        <p:spPr>
          <a:xfrm>
            <a:off x="723544" y="1507339"/>
            <a:ext cx="10413402" cy="968470"/>
          </a:xfrm>
          <a:prstGeom prst="rect">
            <a:avLst/>
          </a:prstGeom>
        </p:spPr>
        <p:txBody>
          <a:bodyPr wrap="square">
            <a:spAutoFit/>
          </a:bodyPr>
          <a:lstStyle/>
          <a:p>
            <a:pPr lvl="0" defTabSz="914377" fontAlgn="base">
              <a:lnSpc>
                <a:spcPct val="90000"/>
              </a:lnSpc>
              <a:spcBef>
                <a:spcPts val="1000"/>
              </a:spcBef>
              <a:defRPr/>
            </a:pPr>
            <a:r>
              <a:rPr lang="en-GB" dirty="0">
                <a:solidFill>
                  <a:srgbClr val="000000"/>
                </a:solidFill>
                <a:ea typeface="Cambria" panose="02040503050406030204" pitchFamily="18" charset="0"/>
              </a:rPr>
              <a:t>The </a:t>
            </a:r>
            <a:r>
              <a:rPr lang="en-GB" b="1" i="1" dirty="0">
                <a:solidFill>
                  <a:srgbClr val="000000"/>
                </a:solidFill>
                <a:ea typeface="Cambria" panose="02040503050406030204" pitchFamily="18" charset="0"/>
              </a:rPr>
              <a:t>World Health Organisation </a:t>
            </a:r>
            <a:r>
              <a:rPr lang="en-GB" dirty="0">
                <a:solidFill>
                  <a:srgbClr val="000000"/>
                </a:solidFill>
                <a:ea typeface="Cambria" panose="02040503050406030204" pitchFamily="18" charset="0"/>
              </a:rPr>
              <a:t>defines: </a:t>
            </a:r>
          </a:p>
          <a:p>
            <a:pPr lvl="0" defTabSz="914377" fontAlgn="base">
              <a:lnSpc>
                <a:spcPct val="90000"/>
              </a:lnSpc>
              <a:spcBef>
                <a:spcPts val="1000"/>
              </a:spcBef>
              <a:defRPr/>
            </a:pPr>
            <a:r>
              <a:rPr lang="en-GB" b="1" dirty="0">
                <a:solidFill>
                  <a:srgbClr val="0070C0"/>
                </a:solidFill>
                <a:ea typeface="Cambria" panose="02040503050406030204" pitchFamily="18" charset="0"/>
              </a:rPr>
              <a:t>Genetics</a:t>
            </a:r>
            <a:r>
              <a:rPr lang="en-GB" dirty="0">
                <a:solidFill>
                  <a:srgbClr val="000000"/>
                </a:solidFill>
                <a:ea typeface="Cambria" panose="02040503050406030204" pitchFamily="18" charset="0"/>
              </a:rPr>
              <a:t> as the study of heredity.</a:t>
            </a:r>
            <a:br>
              <a:rPr lang="en-GB" b="1" dirty="0">
                <a:solidFill>
                  <a:srgbClr val="000000"/>
                </a:solidFill>
                <a:ea typeface="Cambria" panose="02040503050406030204" pitchFamily="18" charset="0"/>
              </a:rPr>
            </a:br>
            <a:r>
              <a:rPr lang="en-GB" b="1" dirty="0">
                <a:solidFill>
                  <a:srgbClr val="0070C0"/>
                </a:solidFill>
                <a:ea typeface="Cambria" panose="02040503050406030204" pitchFamily="18" charset="0"/>
              </a:rPr>
              <a:t>Genomics</a:t>
            </a:r>
            <a:r>
              <a:rPr lang="en-GB" b="1" dirty="0">
                <a:solidFill>
                  <a:srgbClr val="000000"/>
                </a:solidFill>
                <a:ea typeface="Cambria" panose="02040503050406030204" pitchFamily="18" charset="0"/>
              </a:rPr>
              <a:t> </a:t>
            </a:r>
            <a:r>
              <a:rPr lang="en-GB" dirty="0">
                <a:solidFill>
                  <a:srgbClr val="000000"/>
                </a:solidFill>
                <a:ea typeface="Cambria" panose="02040503050406030204" pitchFamily="18" charset="0"/>
              </a:rPr>
              <a:t>is defined as the study of genes in our DNA and their functions, and related techniques. </a:t>
            </a:r>
          </a:p>
        </p:txBody>
      </p:sp>
    </p:spTree>
    <p:extLst>
      <p:ext uri="{BB962C8B-B14F-4D97-AF65-F5344CB8AC3E}">
        <p14:creationId xmlns:p14="http://schemas.microsoft.com/office/powerpoint/2010/main" val="2864969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851" y="279801"/>
            <a:ext cx="8140221" cy="805070"/>
          </a:xfrm>
        </p:spPr>
        <p:txBody>
          <a:bodyPr>
            <a:noAutofit/>
          </a:bodyPr>
          <a:lstStyle/>
          <a:p>
            <a:r>
              <a:rPr lang="en-GB" sz="3600" dirty="0"/>
              <a:t>Outcomes and impact</a:t>
            </a:r>
          </a:p>
        </p:txBody>
      </p:sp>
      <p:sp>
        <p:nvSpPr>
          <p:cNvPr id="5" name="TextBox 4"/>
          <p:cNvSpPr txBox="1"/>
          <p:nvPr/>
        </p:nvSpPr>
        <p:spPr>
          <a:xfrm>
            <a:off x="9120262" y="2102459"/>
            <a:ext cx="2996725" cy="3383490"/>
          </a:xfrm>
          <a:prstGeom prst="rect">
            <a:avLst/>
          </a:prstGeom>
          <a:noFill/>
        </p:spPr>
        <p:txBody>
          <a:bodyPr wrap="square" rtlCol="0">
            <a:spAutoFit/>
          </a:bodyPr>
          <a:lstStyle/>
          <a:p>
            <a:pPr marL="0" marR="0" lvl="0" indent="0" algn="l" defTabSz="457200" rtl="0" eaLnBrk="1" fontAlgn="auto" latinLnBrk="0" hangingPunct="1">
              <a:lnSpc>
                <a:spcPct val="90000"/>
              </a:lnSpc>
              <a:spcBef>
                <a:spcPts val="40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Opportunities:</a:t>
            </a:r>
          </a:p>
          <a:p>
            <a:pPr marL="107950" marR="0" lvl="0" indent="-107950" algn="l" defTabSz="4572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Rare and inherited diseases</a:t>
            </a:r>
          </a:p>
          <a:p>
            <a:pPr marL="107950" marR="0" lvl="0" indent="-107950" algn="l" defTabSz="4572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Cancer</a:t>
            </a:r>
          </a:p>
          <a:p>
            <a:pPr marL="107950" marR="0" lvl="0" indent="-107950" algn="l" defTabSz="4572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Common Non-communicable disease (eg CVD, diabetes)</a:t>
            </a:r>
          </a:p>
          <a:p>
            <a:pPr marL="107950" marR="0" lvl="0" indent="-107950" algn="l" defTabSz="4572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Other clinical priority areas (Mental Health, Dementia, learning disability)</a:t>
            </a:r>
          </a:p>
          <a:p>
            <a:pPr marL="107950" marR="0" lvl="0" indent="-107950" algn="l" defTabSz="4572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Infectious disease (</a:t>
            </a:r>
            <a:r>
              <a:rPr kumimoji="0" lang="en-GB" sz="1600" b="0" i="0" u="none" strike="noStrike" kern="1200" cap="none" spc="0" normalizeH="0" baseline="0" noProof="0" dirty="0" err="1">
                <a:ln>
                  <a:noFill/>
                </a:ln>
                <a:solidFill>
                  <a:srgbClr val="000000"/>
                </a:solidFill>
                <a:effectLst/>
                <a:uLnTx/>
                <a:uFillTx/>
                <a:latin typeface="Arial"/>
                <a:ea typeface="+mn-ea"/>
                <a:cs typeface="+mn-cs"/>
              </a:rPr>
              <a:t>inc</a:t>
            </a:r>
            <a:r>
              <a:rPr kumimoji="0" lang="en-GB" sz="1600" b="0" i="0" u="none" strike="noStrike" kern="1200" cap="none" spc="0" normalizeH="0" baseline="0" noProof="0" dirty="0">
                <a:ln>
                  <a:noFill/>
                </a:ln>
                <a:solidFill>
                  <a:srgbClr val="000000"/>
                </a:solidFill>
                <a:effectLst/>
                <a:uLnTx/>
                <a:uFillTx/>
                <a:latin typeface="Arial"/>
                <a:ea typeface="+mn-ea"/>
                <a:cs typeface="+mn-cs"/>
              </a:rPr>
              <a:t> antimicrobial resistance)</a:t>
            </a:r>
          </a:p>
          <a:p>
            <a:pPr marL="107950" marR="0" lvl="0" indent="-107950" algn="l" defTabSz="4572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CO</a:t>
            </a:r>
            <a:r>
              <a:rPr lang="en-GB" sz="1600" dirty="0">
                <a:solidFill>
                  <a:srgbClr val="000000"/>
                </a:solidFill>
                <a:latin typeface="Arial"/>
              </a:rPr>
              <a:t>VID-19</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107950" marR="0" lvl="0" indent="-107950" algn="l" defTabSz="4572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Prevention and prognostics</a:t>
            </a:r>
          </a:p>
          <a:p>
            <a:pPr marL="107950" marR="0" lvl="0" indent="-107950" algn="l" defTabSz="4572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Pharmacogenetics</a:t>
            </a:r>
          </a:p>
        </p:txBody>
      </p:sp>
      <p:graphicFrame>
        <p:nvGraphicFramePr>
          <p:cNvPr id="7" name="Diagram 6">
            <a:extLst>
              <a:ext uri="{FF2B5EF4-FFF2-40B4-BE49-F238E27FC236}">
                <a16:creationId xmlns:a16="http://schemas.microsoft.com/office/drawing/2014/main" id="{9EC45D27-8AC2-495B-A994-6F0150981626}"/>
              </a:ext>
            </a:extLst>
          </p:cNvPr>
          <p:cNvGraphicFramePr/>
          <p:nvPr>
            <p:extLst>
              <p:ext uri="{D42A27DB-BD31-4B8C-83A1-F6EECF244321}">
                <p14:modId xmlns:p14="http://schemas.microsoft.com/office/powerpoint/2010/main" val="273376554"/>
              </p:ext>
            </p:extLst>
          </p:nvPr>
        </p:nvGraphicFramePr>
        <p:xfrm>
          <a:off x="196752" y="1084871"/>
          <a:ext cx="87955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054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2485C5-42BC-400B-B94B-C14F9798C742}"/>
              </a:ext>
            </a:extLst>
          </p:cNvPr>
          <p:cNvSpPr>
            <a:spLocks noGrp="1"/>
          </p:cNvSpPr>
          <p:nvPr>
            <p:ph type="sldNum" sz="quarter" idx="10"/>
          </p:nvPr>
        </p:nvSpPr>
        <p:spPr/>
        <p:txBody>
          <a:bodyPr/>
          <a:lstStyle/>
          <a:p>
            <a:fld id="{67DE7D0A-5CC0-CD4F-AD63-02ED5F8284D6}" type="slidenum">
              <a:rPr lang="en-US" smtClean="0"/>
              <a:pPr/>
              <a:t>51</a:t>
            </a:fld>
            <a:endParaRPr lang="en-US" dirty="0"/>
          </a:p>
        </p:txBody>
      </p:sp>
      <p:sp>
        <p:nvSpPr>
          <p:cNvPr id="4" name="Content Placeholder 3">
            <a:extLst>
              <a:ext uri="{FF2B5EF4-FFF2-40B4-BE49-F238E27FC236}">
                <a16:creationId xmlns:a16="http://schemas.microsoft.com/office/drawing/2014/main" id="{29D6FA30-4311-44E5-A304-A59ECE86CB5A}"/>
              </a:ext>
            </a:extLst>
          </p:cNvPr>
          <p:cNvSpPr>
            <a:spLocks noGrp="1"/>
          </p:cNvSpPr>
          <p:nvPr>
            <p:ph idx="1"/>
          </p:nvPr>
        </p:nvSpPr>
        <p:spPr>
          <a:xfrm>
            <a:off x="899313" y="1269870"/>
            <a:ext cx="5582969" cy="4881372"/>
          </a:xfrm>
        </p:spPr>
        <p:txBody>
          <a:bodyPr/>
          <a:lstStyle/>
          <a:p>
            <a:pPr marL="0" indent="0">
              <a:lnSpc>
                <a:spcPct val="110000"/>
              </a:lnSpc>
              <a:buNone/>
            </a:pPr>
            <a:r>
              <a:rPr lang="en-GB" sz="5333" b="1" i="1" dirty="0">
                <a:solidFill>
                  <a:schemeClr val="accent1"/>
                </a:solidFill>
              </a:rPr>
              <a:t>“It’s not easy to be a pioneer – but oh, is it fascinating”</a:t>
            </a:r>
            <a:endParaRPr lang="en-GB" sz="5333" b="1" dirty="0">
              <a:solidFill>
                <a:schemeClr val="accent1"/>
              </a:solidFill>
            </a:endParaRPr>
          </a:p>
          <a:p>
            <a:pPr marL="0" indent="0" algn="r">
              <a:buNone/>
            </a:pPr>
            <a:r>
              <a:rPr lang="en-GB" b="1" i="1" dirty="0">
                <a:solidFill>
                  <a:schemeClr val="accent6"/>
                </a:solidFill>
                <a:latin typeface="Arial Narrow" panose="020B0606020202030204" pitchFamily="34" charset="0"/>
              </a:rPr>
              <a:t>Elizabeth Blackwell </a:t>
            </a:r>
            <a:r>
              <a:rPr lang="en-GB" b="1" i="1" dirty="0">
                <a:solidFill>
                  <a:schemeClr val="accent1"/>
                </a:solidFill>
                <a:latin typeface="Arial Narrow" panose="020B0606020202030204" pitchFamily="34" charset="0"/>
              </a:rPr>
              <a:t> </a:t>
            </a:r>
            <a:r>
              <a:rPr lang="en-GB" b="1" i="1" dirty="0">
                <a:solidFill>
                  <a:schemeClr val="accent1"/>
                </a:solidFill>
              </a:rPr>
              <a:t> </a:t>
            </a:r>
            <a:endParaRPr lang="en-GB" i="1" dirty="0">
              <a:solidFill>
                <a:schemeClr val="accent1"/>
              </a:solidFill>
            </a:endParaRPr>
          </a:p>
          <a:p>
            <a:pPr marL="0" indent="0">
              <a:buNone/>
            </a:pPr>
            <a:endParaRPr lang="en-GB" dirty="0"/>
          </a:p>
        </p:txBody>
      </p:sp>
      <p:pic>
        <p:nvPicPr>
          <p:cNvPr id="5" name="Picture 4" descr="A picture containing text, wall, person, old&#10;&#10;Description automatically generated">
            <a:extLst>
              <a:ext uri="{FF2B5EF4-FFF2-40B4-BE49-F238E27FC236}">
                <a16:creationId xmlns:a16="http://schemas.microsoft.com/office/drawing/2014/main" id="{D7A1E058-8F5E-42AD-B161-7A6E4D5B56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2649" y="1378176"/>
            <a:ext cx="3579392" cy="4440486"/>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46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96" y="1077346"/>
            <a:ext cx="10150333" cy="105412"/>
          </a:xfrm>
        </p:spPr>
        <p:txBody>
          <a:bodyPr>
            <a:noAutofit/>
          </a:bodyPr>
          <a:lstStyle/>
          <a:p>
            <a:r>
              <a:rPr lang="en-GB" sz="3600" dirty="0"/>
              <a:t>Genomics and the potential for healthcare </a:t>
            </a:r>
          </a:p>
        </p:txBody>
      </p:sp>
      <p:grpSp>
        <p:nvGrpSpPr>
          <p:cNvPr id="16" name="Group 15">
            <a:extLst>
              <a:ext uri="{FF2B5EF4-FFF2-40B4-BE49-F238E27FC236}">
                <a16:creationId xmlns:a16="http://schemas.microsoft.com/office/drawing/2014/main" id="{173D62EC-FA35-4F56-BB34-AC7C9A207043}"/>
              </a:ext>
            </a:extLst>
          </p:cNvPr>
          <p:cNvGrpSpPr/>
          <p:nvPr/>
        </p:nvGrpSpPr>
        <p:grpSpPr>
          <a:xfrm>
            <a:off x="171450" y="1595991"/>
            <a:ext cx="6271257" cy="4573904"/>
            <a:chOff x="380954" y="368784"/>
            <a:chExt cx="6659389" cy="4731012"/>
          </a:xfrm>
        </p:grpSpPr>
        <p:pic>
          <p:nvPicPr>
            <p:cNvPr id="17" name="Picture 16">
              <a:extLst>
                <a:ext uri="{FF2B5EF4-FFF2-40B4-BE49-F238E27FC236}">
                  <a16:creationId xmlns:a16="http://schemas.microsoft.com/office/drawing/2014/main" id="{E18FCABA-BBCF-4122-9BBB-63F0E4D2F76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80954" y="368784"/>
              <a:ext cx="6659389" cy="4731012"/>
            </a:xfrm>
            <a:prstGeom prst="rect">
              <a:avLst/>
            </a:prstGeom>
          </p:spPr>
        </p:pic>
        <p:sp>
          <p:nvSpPr>
            <p:cNvPr id="18" name="Oval 17">
              <a:extLst>
                <a:ext uri="{FF2B5EF4-FFF2-40B4-BE49-F238E27FC236}">
                  <a16:creationId xmlns:a16="http://schemas.microsoft.com/office/drawing/2014/main" id="{D249C89A-0DB5-424E-B795-FD306E8497A2}"/>
                </a:ext>
              </a:extLst>
            </p:cNvPr>
            <p:cNvSpPr/>
            <p:nvPr/>
          </p:nvSpPr>
          <p:spPr>
            <a:xfrm>
              <a:off x="2849734" y="1503558"/>
              <a:ext cx="2113530" cy="2074970"/>
            </a:xfrm>
            <a:prstGeom prst="ellipse">
              <a:avLst/>
            </a:prstGeom>
            <a:ln w="57150"/>
          </p:spPr>
          <p:style>
            <a:lnRef idx="2">
              <a:schemeClr val="accent1"/>
            </a:lnRef>
            <a:fillRef idx="1">
              <a:schemeClr val="lt1"/>
            </a:fillRef>
            <a:effectRef idx="0">
              <a:schemeClr val="accent1"/>
            </a:effectRef>
            <a:fontRef idx="minor">
              <a:schemeClr val="dk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3087"/>
                  </a:solidFill>
                  <a:effectLst/>
                  <a:uLnTx/>
                  <a:uFillTx/>
                  <a:latin typeface="Arial"/>
                  <a:ea typeface="+mn-ea"/>
                  <a:cs typeface="+mn-cs"/>
                </a:rPr>
                <a:t>the future use of </a:t>
              </a:r>
              <a:r>
                <a:rPr kumimoji="0" lang="en-GB" sz="2000" b="1" i="0" u="none" strike="noStrike" kern="1200" cap="none" spc="-133" normalizeH="0" baseline="0" noProof="0" dirty="0">
                  <a:ln>
                    <a:noFill/>
                  </a:ln>
                  <a:solidFill>
                    <a:srgbClr val="003087"/>
                  </a:solidFill>
                  <a:effectLst/>
                  <a:uLnTx/>
                  <a:uFillTx/>
                  <a:latin typeface="Arial"/>
                  <a:ea typeface="+mn-ea"/>
                  <a:cs typeface="+mn-cs"/>
                </a:rPr>
                <a:t>genomics</a:t>
              </a:r>
            </a:p>
          </p:txBody>
        </p:sp>
      </p:grpSp>
      <p:graphicFrame>
        <p:nvGraphicFramePr>
          <p:cNvPr id="10" name="Diagram 9">
            <a:extLst>
              <a:ext uri="{FF2B5EF4-FFF2-40B4-BE49-F238E27FC236}">
                <a16:creationId xmlns:a16="http://schemas.microsoft.com/office/drawing/2014/main" id="{C2F88C5E-E677-4AC3-B3F8-B33E6507E978}"/>
              </a:ext>
            </a:extLst>
          </p:cNvPr>
          <p:cNvGraphicFramePr/>
          <p:nvPr/>
        </p:nvGraphicFramePr>
        <p:xfrm>
          <a:off x="6737333" y="4091049"/>
          <a:ext cx="5178616" cy="1033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a:extLst>
              <a:ext uri="{FF2B5EF4-FFF2-40B4-BE49-F238E27FC236}">
                <a16:creationId xmlns:a16="http://schemas.microsoft.com/office/drawing/2014/main" id="{3ED15456-4F42-4E68-AD8F-F513985F0C13}"/>
              </a:ext>
            </a:extLst>
          </p:cNvPr>
          <p:cNvGraphicFramePr/>
          <p:nvPr/>
        </p:nvGraphicFramePr>
        <p:xfrm>
          <a:off x="6743623" y="2767372"/>
          <a:ext cx="5178616" cy="121265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2" name="Diagram 11">
            <a:extLst>
              <a:ext uri="{FF2B5EF4-FFF2-40B4-BE49-F238E27FC236}">
                <a16:creationId xmlns:a16="http://schemas.microsoft.com/office/drawing/2014/main" id="{0E92B497-C320-496E-86FA-BECD8F2C1FF8}"/>
              </a:ext>
            </a:extLst>
          </p:cNvPr>
          <p:cNvGraphicFramePr/>
          <p:nvPr/>
        </p:nvGraphicFramePr>
        <p:xfrm>
          <a:off x="6757359" y="5103235"/>
          <a:ext cx="5178616" cy="1342459"/>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 name="Rectangle 2">
            <a:extLst>
              <a:ext uri="{FF2B5EF4-FFF2-40B4-BE49-F238E27FC236}">
                <a16:creationId xmlns:a16="http://schemas.microsoft.com/office/drawing/2014/main" id="{F142F6B5-CA7B-45D2-A259-76BCA5E31AA1}"/>
              </a:ext>
            </a:extLst>
          </p:cNvPr>
          <p:cNvSpPr/>
          <p:nvPr/>
        </p:nvSpPr>
        <p:spPr>
          <a:xfrm>
            <a:off x="5864087" y="1293778"/>
            <a:ext cx="6156463" cy="840230"/>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rPr>
              <a:t>NHS genomics encompasses the full WHO definition – from single gene to WGS, from DNA to metabolomics</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spTree>
    <p:extLst>
      <p:ext uri="{BB962C8B-B14F-4D97-AF65-F5344CB8AC3E}">
        <p14:creationId xmlns:p14="http://schemas.microsoft.com/office/powerpoint/2010/main" val="144607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080293-BB56-4B6A-9353-1F96D7D0FFF1}"/>
              </a:ext>
            </a:extLst>
          </p:cNvPr>
          <p:cNvPicPr>
            <a:picLocks noChangeAspect="1"/>
          </p:cNvPicPr>
          <p:nvPr/>
        </p:nvPicPr>
        <p:blipFill rotWithShape="1">
          <a:blip r:embed="rId2"/>
          <a:srcRect t="4560"/>
          <a:stretch/>
        </p:blipFill>
        <p:spPr>
          <a:xfrm rot="20084437">
            <a:off x="4973241" y="5033507"/>
            <a:ext cx="1114425" cy="1599963"/>
          </a:xfrm>
          <a:prstGeom prst="rect">
            <a:avLst/>
          </a:prstGeom>
          <a:ln>
            <a:solidFill>
              <a:schemeClr val="bg1">
                <a:lumMod val="65000"/>
              </a:schemeClr>
            </a:solidFill>
          </a:ln>
        </p:spPr>
      </p:pic>
      <p:sp>
        <p:nvSpPr>
          <p:cNvPr id="2" name="Title 1">
            <a:extLst>
              <a:ext uri="{FF2B5EF4-FFF2-40B4-BE49-F238E27FC236}">
                <a16:creationId xmlns:a16="http://schemas.microsoft.com/office/drawing/2014/main" id="{CAEB541D-4B7F-43C5-8998-79C4048D08ED}"/>
              </a:ext>
            </a:extLst>
          </p:cNvPr>
          <p:cNvSpPr>
            <a:spLocks noGrp="1"/>
          </p:cNvSpPr>
          <p:nvPr>
            <p:ph type="title"/>
          </p:nvPr>
        </p:nvSpPr>
        <p:spPr/>
        <p:txBody>
          <a:bodyPr/>
          <a:lstStyle/>
          <a:p>
            <a:r>
              <a:rPr lang="en-GB" sz="3600" dirty="0">
                <a:ea typeface="Cambria" panose="02040503050406030204" pitchFamily="18" charset="0"/>
              </a:rPr>
              <a:t>Genome UK Strategy</a:t>
            </a:r>
            <a:endParaRPr lang="en-GB" sz="3600" dirty="0"/>
          </a:p>
        </p:txBody>
      </p:sp>
      <p:sp>
        <p:nvSpPr>
          <p:cNvPr id="3" name="Slide Number Placeholder 2">
            <a:extLst>
              <a:ext uri="{FF2B5EF4-FFF2-40B4-BE49-F238E27FC236}">
                <a16:creationId xmlns:a16="http://schemas.microsoft.com/office/drawing/2014/main" id="{10DB235B-6736-445D-A56D-FB37AA6D9C1A}"/>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600" b="0" i="0" u="none" strike="noStrike" kern="1200" cap="none" spc="0" normalizeH="0" baseline="0" noProof="0" smtClean="0">
                <a:ln>
                  <a:noFill/>
                </a:ln>
                <a:solidFill>
                  <a:srgbClr val="768692"/>
                </a:solidFill>
                <a:effectLst/>
                <a:uLnTx/>
                <a:uFillTx/>
                <a:latin typeface="Arial Narrow" panose="020B060602020203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768692"/>
              </a:solidFill>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9B5145B6-A1D4-49CA-BA1A-C30668A025AB}"/>
              </a:ext>
            </a:extLst>
          </p:cNvPr>
          <p:cNvSpPr txBox="1"/>
          <p:nvPr/>
        </p:nvSpPr>
        <p:spPr>
          <a:xfrm>
            <a:off x="359310" y="1612110"/>
            <a:ext cx="5495032" cy="35394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Over the next 10 years the Government’s ambition is to create the most advanced genomic healthcare system in the world, underpinned by the latest scientific advances, to deliver better health outcomes at lower cost.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It will incorporate the latest genomics advances into routine healthcare to improve the diagnosis, stratification and treatment of illness.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Harness the power of health data to make the UK the best place in the world to access genomic data responsibly, ensuring equity of and diversity of access and using this to inform all parts of a patients care.</a:t>
            </a:r>
          </a:p>
        </p:txBody>
      </p:sp>
      <p:pic>
        <p:nvPicPr>
          <p:cNvPr id="7" name="Picture 6">
            <a:extLst>
              <a:ext uri="{FF2B5EF4-FFF2-40B4-BE49-F238E27FC236}">
                <a16:creationId xmlns:a16="http://schemas.microsoft.com/office/drawing/2014/main" id="{492A240F-F620-4AEF-8B71-51D30E50789B}"/>
              </a:ext>
            </a:extLst>
          </p:cNvPr>
          <p:cNvPicPr>
            <a:picLocks noChangeAspect="1"/>
          </p:cNvPicPr>
          <p:nvPr/>
        </p:nvPicPr>
        <p:blipFill>
          <a:blip r:embed="rId3"/>
          <a:stretch>
            <a:fillRect/>
          </a:stretch>
        </p:blipFill>
        <p:spPr>
          <a:xfrm>
            <a:off x="5957072" y="950080"/>
            <a:ext cx="5665501" cy="5697035"/>
          </a:xfrm>
          <a:prstGeom prst="rect">
            <a:avLst/>
          </a:prstGeom>
        </p:spPr>
      </p:pic>
    </p:spTree>
    <p:extLst>
      <p:ext uri="{BB962C8B-B14F-4D97-AF65-F5344CB8AC3E}">
        <p14:creationId xmlns:p14="http://schemas.microsoft.com/office/powerpoint/2010/main" val="156574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734C-7DA3-4B17-BFBA-C05B46B74509}"/>
              </a:ext>
            </a:extLst>
          </p:cNvPr>
          <p:cNvSpPr>
            <a:spLocks noGrp="1"/>
          </p:cNvSpPr>
          <p:nvPr>
            <p:ph type="title"/>
          </p:nvPr>
        </p:nvSpPr>
        <p:spPr>
          <a:xfrm>
            <a:off x="591847" y="590114"/>
            <a:ext cx="9809087" cy="667725"/>
          </a:xfrm>
        </p:spPr>
        <p:txBody>
          <a:bodyPr/>
          <a:lstStyle/>
          <a:p>
            <a:r>
              <a:rPr lang="en-GB" sz="3600" dirty="0"/>
              <a:t>Genomics is also a global initiative with potential for collaboration</a:t>
            </a:r>
          </a:p>
        </p:txBody>
      </p:sp>
      <p:pic>
        <p:nvPicPr>
          <p:cNvPr id="4" name="Picture 3">
            <a:extLst>
              <a:ext uri="{FF2B5EF4-FFF2-40B4-BE49-F238E27FC236}">
                <a16:creationId xmlns:a16="http://schemas.microsoft.com/office/drawing/2014/main" id="{DF939340-D39B-4038-8919-E8BAC5FAAF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5215" y="1517859"/>
            <a:ext cx="8417394" cy="4606534"/>
          </a:xfrm>
          <a:prstGeom prst="rect">
            <a:avLst/>
          </a:prstGeom>
        </p:spPr>
      </p:pic>
      <p:sp>
        <p:nvSpPr>
          <p:cNvPr id="8" name="Rectangle 7">
            <a:extLst>
              <a:ext uri="{FF2B5EF4-FFF2-40B4-BE49-F238E27FC236}">
                <a16:creationId xmlns:a16="http://schemas.microsoft.com/office/drawing/2014/main" id="{460F0982-980A-40A9-93E4-96EF26C46392}"/>
              </a:ext>
            </a:extLst>
          </p:cNvPr>
          <p:cNvSpPr/>
          <p:nvPr/>
        </p:nvSpPr>
        <p:spPr>
          <a:xfrm>
            <a:off x="4327863" y="6337174"/>
            <a:ext cx="8145263"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Source: STARK, Z., et al. (2019). </a:t>
            </a:r>
            <a:r>
              <a:rPr kumimoji="0" lang="en-GB" sz="1100" b="0" i="0" u="sng" strike="noStrike" kern="1200" cap="none" spc="0" normalizeH="0" baseline="0" noProof="0" dirty="0">
                <a:ln>
                  <a:noFill/>
                </a:ln>
                <a:solidFill>
                  <a:srgbClr val="000000"/>
                </a:solidFill>
                <a:effectLst/>
                <a:uLnTx/>
                <a:uFillTx/>
                <a:latin typeface="Arial"/>
                <a:ea typeface="+mn-ea"/>
                <a:cs typeface="+mn-cs"/>
                <a:hlinkClick r:id="rId4"/>
              </a:rPr>
              <a:t>Integrating genomics into healthcare: a global responsibility</a:t>
            </a:r>
            <a:r>
              <a:rPr kumimoji="0" lang="en-GB" sz="1100" b="0" i="0" u="none" strike="noStrike" kern="1200" cap="none" spc="0" normalizeH="0" baseline="0" noProof="0" dirty="0">
                <a:ln>
                  <a:noFill/>
                </a:ln>
                <a:solidFill>
                  <a:srgbClr val="000000"/>
                </a:solidFill>
                <a:effectLst/>
                <a:uLnTx/>
                <a:uFillTx/>
                <a:latin typeface="Arial"/>
                <a:ea typeface="+mn-ea"/>
                <a:cs typeface="+mn-cs"/>
              </a:rPr>
              <a:t>. </a:t>
            </a:r>
            <a:r>
              <a:rPr kumimoji="0" lang="en-GB" sz="1100" b="0" i="1" u="none" strike="noStrike" kern="1200" cap="none" spc="0" normalizeH="0" baseline="0" noProof="0" dirty="0">
                <a:ln>
                  <a:noFill/>
                </a:ln>
                <a:solidFill>
                  <a:srgbClr val="000000"/>
                </a:solidFill>
                <a:effectLst/>
                <a:uLnTx/>
                <a:uFillTx/>
                <a:latin typeface="Arial"/>
                <a:ea typeface="+mn-ea"/>
                <a:cs typeface="+mn-cs"/>
              </a:rPr>
              <a:t>American Journal of Human Genetics</a:t>
            </a:r>
            <a:r>
              <a:rPr kumimoji="0" lang="en-GB" sz="1100" b="0" i="0" u="none" strike="noStrike" kern="1200" cap="none" spc="0" normalizeH="0" baseline="0" noProof="0" dirty="0">
                <a:ln>
                  <a:noFill/>
                </a:ln>
                <a:solidFill>
                  <a:srgbClr val="000000"/>
                </a:solidFill>
                <a:effectLst/>
                <a:uLnTx/>
                <a:uFillTx/>
                <a:latin typeface="Arial"/>
                <a:ea typeface="+mn-ea"/>
                <a:cs typeface="+mn-cs"/>
              </a:rPr>
              <a:t>. Published online 03 01; DOI: 10.1016/j.ajhg.2018.11.014</a:t>
            </a:r>
          </a:p>
        </p:txBody>
      </p:sp>
      <p:pic>
        <p:nvPicPr>
          <p:cNvPr id="7" name="Picture 6">
            <a:extLst>
              <a:ext uri="{FF2B5EF4-FFF2-40B4-BE49-F238E27FC236}">
                <a16:creationId xmlns:a16="http://schemas.microsoft.com/office/drawing/2014/main" id="{154AA1F1-081D-40E2-9029-AFFD76A071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165" y="1535846"/>
            <a:ext cx="2728084" cy="924339"/>
          </a:xfrm>
          <a:prstGeom prst="rect">
            <a:avLst/>
          </a:prstGeom>
        </p:spPr>
      </p:pic>
      <p:sp>
        <p:nvSpPr>
          <p:cNvPr id="9" name="TextBox 8">
            <a:extLst>
              <a:ext uri="{FF2B5EF4-FFF2-40B4-BE49-F238E27FC236}">
                <a16:creationId xmlns:a16="http://schemas.microsoft.com/office/drawing/2014/main" id="{AC7AA6A0-2189-4464-AE12-8650A315B6FD}"/>
              </a:ext>
            </a:extLst>
          </p:cNvPr>
          <p:cNvSpPr txBox="1"/>
          <p:nvPr/>
        </p:nvSpPr>
        <p:spPr>
          <a:xfrm>
            <a:off x="366228" y="2460185"/>
            <a:ext cx="3082650" cy="1323439"/>
          </a:xfrm>
          <a:prstGeom prst="rect">
            <a:avLst/>
          </a:prstGeom>
          <a:noFill/>
        </p:spPr>
        <p:txBody>
          <a:bodyPr wrap="square" rtlCol="0">
            <a:spAutoFit/>
          </a:bodyPr>
          <a:lstStyle/>
          <a:p>
            <a:r>
              <a:rPr lang="en-GB" sz="1600" dirty="0"/>
              <a:t>A policy-framing and technical standards-setting organisation, seeking to enable responsible genomic data sharing within a human rights framework</a:t>
            </a:r>
          </a:p>
        </p:txBody>
      </p:sp>
      <p:pic>
        <p:nvPicPr>
          <p:cNvPr id="10" name="Picture 9">
            <a:extLst>
              <a:ext uri="{FF2B5EF4-FFF2-40B4-BE49-F238E27FC236}">
                <a16:creationId xmlns:a16="http://schemas.microsoft.com/office/drawing/2014/main" id="{9E3489C4-7F7D-4D69-916E-DCCDEE11477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0165" y="3926649"/>
            <a:ext cx="2728084" cy="888104"/>
          </a:xfrm>
          <a:prstGeom prst="rect">
            <a:avLst/>
          </a:prstGeom>
        </p:spPr>
      </p:pic>
      <p:sp>
        <p:nvSpPr>
          <p:cNvPr id="11" name="TextBox 10">
            <a:extLst>
              <a:ext uri="{FF2B5EF4-FFF2-40B4-BE49-F238E27FC236}">
                <a16:creationId xmlns:a16="http://schemas.microsoft.com/office/drawing/2014/main" id="{FBC23699-A134-48DA-A084-7A80B5D7EC55}"/>
              </a:ext>
            </a:extLst>
          </p:cNvPr>
          <p:cNvSpPr txBox="1"/>
          <p:nvPr/>
        </p:nvSpPr>
        <p:spPr>
          <a:xfrm>
            <a:off x="269799" y="4814753"/>
            <a:ext cx="3270227" cy="1569660"/>
          </a:xfrm>
          <a:prstGeom prst="rect">
            <a:avLst/>
          </a:prstGeom>
          <a:noFill/>
        </p:spPr>
        <p:txBody>
          <a:bodyPr wrap="square" rtlCol="0">
            <a:spAutoFit/>
          </a:bodyPr>
          <a:lstStyle/>
          <a:p>
            <a:r>
              <a:rPr lang="en-GB" sz="1600" dirty="0"/>
              <a:t>An independent not-for-profit charitable organization identifying opportunities to foster global collaboration to demonstrate value and the effective use of genomics in medicine</a:t>
            </a:r>
          </a:p>
        </p:txBody>
      </p:sp>
    </p:spTree>
    <p:extLst>
      <p:ext uri="{BB962C8B-B14F-4D97-AF65-F5344CB8AC3E}">
        <p14:creationId xmlns:p14="http://schemas.microsoft.com/office/powerpoint/2010/main" val="55665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D0128-86F5-42C2-BB58-6136B6BB70A4}"/>
              </a:ext>
            </a:extLst>
          </p:cNvPr>
          <p:cNvSpPr>
            <a:spLocks noGrp="1"/>
          </p:cNvSpPr>
          <p:nvPr>
            <p:ph type="sldNum" sz="quarter" idx="12"/>
          </p:nvPr>
        </p:nvSpPr>
        <p:spPr/>
        <p:txBody>
          <a:bodyPr/>
          <a:lstStyle/>
          <a:p>
            <a:endParaRPr lang="en-GB" dirty="0"/>
          </a:p>
          <a:p>
            <a:endParaRPr lang="en-GB" dirty="0"/>
          </a:p>
        </p:txBody>
      </p:sp>
      <p:sp>
        <p:nvSpPr>
          <p:cNvPr id="3" name="Title 1">
            <a:extLst>
              <a:ext uri="{FF2B5EF4-FFF2-40B4-BE49-F238E27FC236}">
                <a16:creationId xmlns:a16="http://schemas.microsoft.com/office/drawing/2014/main" id="{171DF595-6561-4421-8D6B-3F10156F1880}"/>
              </a:ext>
            </a:extLst>
          </p:cNvPr>
          <p:cNvSpPr txBox="1">
            <a:spLocks/>
          </p:cNvSpPr>
          <p:nvPr/>
        </p:nvSpPr>
        <p:spPr>
          <a:xfrm>
            <a:off x="546651" y="1634488"/>
            <a:ext cx="10641498" cy="2043151"/>
          </a:xfrm>
          <a:prstGeom prst="rect">
            <a:avLst/>
          </a:prstGeom>
        </p:spPr>
        <p:txBody>
          <a:bodyPr>
            <a:normAutofit/>
          </a:bodyPr>
          <a:lstStyle>
            <a:lvl1pPr algn="l" defTabSz="609585" rtl="0" eaLnBrk="1" latinLnBrk="0" hangingPunct="1">
              <a:lnSpc>
                <a:spcPct val="90000"/>
              </a:lnSpc>
              <a:spcBef>
                <a:spcPct val="0"/>
              </a:spcBef>
              <a:buNone/>
              <a:defRPr lang="en-GB" sz="4800" b="1" i="0" kern="1200" baseline="0" smtClean="0">
                <a:solidFill>
                  <a:schemeClr val="tx2"/>
                </a:solidFill>
                <a:latin typeface="Arial"/>
                <a:ea typeface="+mj-ea"/>
                <a:cs typeface="Arial"/>
              </a:defRPr>
            </a:lvl1pPr>
          </a:lstStyle>
          <a:p>
            <a:r>
              <a:rPr lang="en-GB"/>
              <a:t>Genomics driving transformation in healthcare in the UK</a:t>
            </a:r>
            <a:endParaRPr lang="en-GB" dirty="0"/>
          </a:p>
        </p:txBody>
      </p:sp>
      <p:pic>
        <p:nvPicPr>
          <p:cNvPr id="4" name="Graphic 3" descr="DNA">
            <a:extLst>
              <a:ext uri="{FF2B5EF4-FFF2-40B4-BE49-F238E27FC236}">
                <a16:creationId xmlns:a16="http://schemas.microsoft.com/office/drawing/2014/main" id="{83734078-3581-4F37-A1DF-9033347333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01200" y="4403369"/>
            <a:ext cx="1969770" cy="1969770"/>
          </a:xfrm>
          <a:prstGeom prst="rect">
            <a:avLst/>
          </a:prstGeom>
        </p:spPr>
      </p:pic>
    </p:spTree>
    <p:extLst>
      <p:ext uri="{BB962C8B-B14F-4D97-AF65-F5344CB8AC3E}">
        <p14:creationId xmlns:p14="http://schemas.microsoft.com/office/powerpoint/2010/main" val="4240717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3cOYfu8zzSdzysEhK4rn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HSE 2018 16x9">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009639"/>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HS England CSO 16x9 template 2018.potx  -  Read-Only" id="{AD740EE0-3B0E-4B50-B55E-F256345CD539}" vid="{906136AB-5A01-4AFD-AB52-2792091C53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HSE 2018 16x9">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009639"/>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HS England CSO 16x9 template 2018.potx  -  Read-Only" id="{AD740EE0-3B0E-4B50-B55E-F256345CD539}" vid="{906136AB-5A01-4AFD-AB52-2792091C5369}"/>
    </a:ext>
  </a:extLst>
</a:theme>
</file>

<file path=ppt/theme/theme5.xml><?xml version="1.0" encoding="utf-8"?>
<a:theme xmlns:a="http://schemas.openxmlformats.org/drawingml/2006/main" name="2_NHSE 2018 16x9">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009639"/>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HS England CSO 16x9 template 2018.potx  -  Read-Only" id="{AD740EE0-3B0E-4B50-B55E-F256345CD539}" vid="{906136AB-5A01-4AFD-AB52-2792091C5369}"/>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NHS England PowerPoint template</sub_x0020_topic>
    <Topic xmlns="ddfc0607-48e1-4f98-8c6f-3287da82a77f">NHS England PowerPoint Templates</Topic>
    <FOIClass xmlns="51367701-27c8-403e-a234-85855c5cd73e"/>
    <Classification xmlns="51367701-27c8-403e-a234-85855c5cd73e" xsi:nil="true"/>
    <Directorate xmlns="51367701-27c8-403e-a234-85855c5cd73e" xsi:nil="true"/>
    <Dept xmlns="51367701-27c8-403e-a234-85855c5cd73e" xsi:nil="true"/>
    <NHSOutcomesFrameworkDomain xmlns="51367701-27c8-403e-a234-85855c5cd73e"/>
    <DocumentCategory xmlns="51367701-27c8-403e-a234-85855c5cd73e" xsi:nil="true"/>
    <TaxCatchAll xmlns="cccaf3ac-2de9-44d4-aa31-54302fceb5f7">
      <Value>2164</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00000000-0000-0000-0000-000000000000</TermId>
        </TermInfo>
      </Terms>
    </TaxKeywordTaxHTField>
    <DocumentStatus xmlns="51367701-27c8-403e-a234-85855c5cd73e">Final</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K57F673QWXRZ-1160-193</_dlc_DocId>
    <_dlc_DocIdUrl xmlns="cccaf3ac-2de9-44d4-aa31-54302fceb5f7">
      <Url>https://nhsengland.sharepoint.com/TeamCentre/VisionandValues/_layouts/15/DocIdRedir.aspx?ID=K57F673QWXRZ-1160-193</Url>
      <Description>K57F673QWXRZ-1160-193</Description>
    </_dlc_DocIdUrl>
    <SharedWithUsers xmlns="51367701-27c8-403e-a234-85855c5cd73e">
      <UserInfo>
        <DisplayName>Sajjad Sabir</DisplayName>
        <AccountId>14439</AccountId>
        <AccountType/>
      </UserInfo>
      <UserInfo>
        <DisplayName>nathan mulenga</DisplayName>
        <AccountId>18628</AccountId>
        <AccountType/>
      </UserInfo>
      <UserInfo>
        <DisplayName>Chloe Sellwood</DisplayName>
        <AccountId>1169</AccountId>
        <AccountType/>
      </UserInfo>
      <UserInfo>
        <DisplayName>Fadeke Kayode</DisplayName>
        <AccountId>8426</AccountId>
        <AccountType/>
      </UserInfo>
      <UserInfo>
        <DisplayName>Katy Anderton</DisplayName>
        <AccountId>3406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49" ma:contentTypeDescription="Content Type for all the documents with a classification attached" ma:contentTypeScope="" ma:versionID="39de1031dd666274d836aa85c361fb6b">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878608f0cadb484a640ca55c76b8bda4"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element ref="ns2:LastSharedByUser" minOccurs="0"/>
                <xsd:element ref="ns2:LastSharedByTim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LastSharedByUser" ma:index="33" nillable="true" ma:displayName="Last Shared By User" ma:description="" ma:internalName="LastSharedByUser" ma:readOnly="true">
      <xsd:simpleType>
        <xsd:restriction base="dms:Note">
          <xsd:maxLength value="255"/>
        </xsd:restriction>
      </xsd:simpleType>
    </xsd:element>
    <xsd:element name="LastSharedByTime" ma:index="3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element name="MediaServiceMetadata" ma:index="35" nillable="true" ma:displayName="MediaServiceMetadata" ma:description="" ma:hidden="true" ma:internalName="MediaServiceMetadata" ma:readOnly="true">
      <xsd:simpleType>
        <xsd:restriction base="dms:Note"/>
      </xsd:simpleType>
    </xsd:element>
    <xsd:element name="MediaServiceFastMetadata" ma:index="3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C4BEEC-F1D4-45EE-B4D2-7E1AF6A48B54}">
  <ds:schemaRefs>
    <ds:schemaRef ds:uri="http://schemas.microsoft.com/office/2006/metadata/properties"/>
    <ds:schemaRef ds:uri="51367701-27c8-403e-a234-85855c5cd73e"/>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ddfc0607-48e1-4f98-8c6f-3287da82a77f"/>
    <ds:schemaRef ds:uri="cccaf3ac-2de9-44d4-aa31-54302fceb5f7"/>
    <ds:schemaRef ds:uri="http://www.w3.org/XML/1998/namespace"/>
  </ds:schemaRefs>
</ds:datastoreItem>
</file>

<file path=customXml/itemProps2.xml><?xml version="1.0" encoding="utf-8"?>
<ds:datastoreItem xmlns:ds="http://schemas.openxmlformats.org/officeDocument/2006/customXml" ds:itemID="{4B0B2573-D70F-46DA-896D-0061F458A796}">
  <ds:schemaRefs>
    <ds:schemaRef ds:uri="http://schemas.microsoft.com/sharepoint/v3/contenttype/forms"/>
  </ds:schemaRefs>
</ds:datastoreItem>
</file>

<file path=customXml/itemProps3.xml><?xml version="1.0" encoding="utf-8"?>
<ds:datastoreItem xmlns:ds="http://schemas.openxmlformats.org/officeDocument/2006/customXml" ds:itemID="{C987B000-EBF6-4E62-8F83-7031BDB6D989}">
  <ds:schemaRefs>
    <ds:schemaRef ds:uri="http://schemas.microsoft.com/sharepoint/events"/>
  </ds:schemaRefs>
</ds:datastoreItem>
</file>

<file path=customXml/itemProps4.xml><?xml version="1.0" encoding="utf-8"?>
<ds:datastoreItem xmlns:ds="http://schemas.openxmlformats.org/officeDocument/2006/customXml" ds:itemID="{45187CD3-0770-4081-A648-98365B1D0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3447</TotalTime>
  <Words>5256</Words>
  <Application>Microsoft Office PowerPoint</Application>
  <PresentationFormat>Widescreen</PresentationFormat>
  <Paragraphs>629</Paragraphs>
  <Slides>51</Slides>
  <Notes>13</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51</vt:i4>
      </vt:variant>
    </vt:vector>
  </HeadingPairs>
  <TitlesOfParts>
    <vt:vector size="66" baseType="lpstr">
      <vt:lpstr>Arial</vt:lpstr>
      <vt:lpstr>Arial Narrow</vt:lpstr>
      <vt:lpstr>Calibri</vt:lpstr>
      <vt:lpstr>Calibri Light</vt:lpstr>
      <vt:lpstr>Cambria</vt:lpstr>
      <vt:lpstr>Century Gothic</vt:lpstr>
      <vt:lpstr>Georgia</vt:lpstr>
      <vt:lpstr>Wingdings</vt:lpstr>
      <vt:lpstr>NHSE 2018 16x9</vt:lpstr>
      <vt:lpstr>Office Theme</vt:lpstr>
      <vt:lpstr>3_Office Theme</vt:lpstr>
      <vt:lpstr>1_NHSE 2018 16x9</vt:lpstr>
      <vt:lpstr>2_NHSE 2018 16x9</vt:lpstr>
      <vt:lpstr>1_Office Theme</vt:lpstr>
      <vt:lpstr>think-cell Slide</vt:lpstr>
      <vt:lpstr>Elizabeth Blackwell Institute Lecture  Genomics and Healthcare – New Opportunities</vt:lpstr>
      <vt:lpstr>Elizabeth Blackwell - honouring a trailblazer</vt:lpstr>
      <vt:lpstr>Setting the context</vt:lpstr>
      <vt:lpstr>Securing a sustainable healthcare system – in Dr Blackwell’s spirit</vt:lpstr>
      <vt:lpstr>Genomics encompasses the spectrum of testing</vt:lpstr>
      <vt:lpstr>Genomics and the potential for healthcare </vt:lpstr>
      <vt:lpstr>Genome UK Strategy</vt:lpstr>
      <vt:lpstr>Genomics is also a global initiative with potential for collaboration</vt:lpstr>
      <vt:lpstr>PowerPoint Presentation</vt:lpstr>
      <vt:lpstr>A catalyst for change : 100,000 Genomes Project </vt:lpstr>
      <vt:lpstr>Evolving the role of participant panel – putting patients at the heart</vt:lpstr>
      <vt:lpstr>The Project focused on rare disease &amp; cancer</vt:lpstr>
      <vt:lpstr>But it’s the outcomes that really matter</vt:lpstr>
      <vt:lpstr>Still more to do and learn – work is  continuing to complete the Project</vt:lpstr>
      <vt:lpstr>PowerPoint Presentation</vt:lpstr>
      <vt:lpstr>The NHS Long Term Plan has set the strategic focus on genomics for the next 10 years</vt:lpstr>
      <vt:lpstr>NHS Genomic Medicine Service launched in October 2018</vt:lpstr>
      <vt:lpstr>NHS GMS Infrastructure</vt:lpstr>
      <vt:lpstr>Bristol and Exeter within National NHS  Genomic Partnerships</vt:lpstr>
      <vt:lpstr>Delivering the full breadth of genomic testing</vt:lpstr>
      <vt:lpstr>National rapid exome sequencing service for NICU &amp; PICU patients</vt:lpstr>
      <vt:lpstr>South West GLH familial  hypercholesterolaemia service</vt:lpstr>
      <vt:lpstr>New cancer services in the South West – 2020</vt:lpstr>
      <vt:lpstr>Establishing a shared platform for diagnostics and research</vt:lpstr>
      <vt:lpstr>Interface with research driving clinical improvements</vt:lpstr>
      <vt:lpstr>Clinical genomic achievements in Haematology</vt:lpstr>
      <vt:lpstr>Personalising Medicine </vt:lpstr>
      <vt:lpstr>Mainstreaming : A focus on end-to-end pathways – a vision that Dr Blackwell held </vt:lpstr>
      <vt:lpstr>NHS to pilot potentially revolutionary blood test that detects more than 50 cancers</vt:lpstr>
      <vt:lpstr>Personalisation: introducing standardised end to end pathways to improve outcomes</vt:lpstr>
      <vt:lpstr>PowerPoint Presentation</vt:lpstr>
      <vt:lpstr>Using this knowledge: The end of the ‘one size fits all’ era of medicine</vt:lpstr>
      <vt:lpstr>Paediatric brain tumour</vt:lpstr>
      <vt:lpstr>PowerPoint Presentation</vt:lpstr>
      <vt:lpstr>Vision for Personalised Medicine</vt:lpstr>
      <vt:lpstr>Key challenges to embedding genomics in mainstream care -</vt:lpstr>
      <vt:lpstr>Addressing the challenges of developing the workforce</vt:lpstr>
      <vt:lpstr>Building a learning community of clinical genomics A SOCIAL NETWORK STUDY</vt:lpstr>
      <vt:lpstr>Retaining &amp; building public trust</vt:lpstr>
      <vt:lpstr>Working within an ethical framework as we build a genomic future</vt:lpstr>
      <vt:lpstr>South West Genomic Services Educational Partnerships</vt:lpstr>
      <vt:lpstr>PowerPoint Presentation</vt:lpstr>
      <vt:lpstr>PowerPoint Presentation</vt:lpstr>
      <vt:lpstr>COVID-19 Genomics UK (COG-UK) Consortium</vt:lpstr>
      <vt:lpstr>COVID-19 WGS Testing Across the UK</vt:lpstr>
      <vt:lpstr>PowerPoint Presentation</vt:lpstr>
      <vt:lpstr>PowerPoint Presentation</vt:lpstr>
      <vt:lpstr>PowerPoint Presentation</vt:lpstr>
      <vt:lpstr>Closing remarks </vt:lpstr>
      <vt:lpstr>Outcomes and impact</vt:lpstr>
      <vt:lpstr>PowerPoint Presentation</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Kevin O'Brien</dc:creator>
  <cp:keywords>powerpoint template</cp:keywords>
  <cp:lastModifiedBy>Jo Barrell</cp:lastModifiedBy>
  <cp:revision>864</cp:revision>
  <cp:lastPrinted>2014-05-27T15:15:21Z</cp:lastPrinted>
  <dcterms:created xsi:type="dcterms:W3CDTF">2014-04-08T10:27:44Z</dcterms:created>
  <dcterms:modified xsi:type="dcterms:W3CDTF">2020-12-08T10:04:17Z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d6ba94d6-7b92-4ceb-a362-d5d386408ca3</vt:lpwstr>
  </property>
  <property fmtid="{D5CDD505-2E9C-101B-9397-08002B2CF9AE}" pid="4" name="TaxKeyword">
    <vt:lpwstr>2164;#powerpoint template|7856e9ed-4ffd-42b3-a2c4-c807c79d267a</vt:lpwstr>
  </property>
</Properties>
</file>